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4"/>
  </p:notesMasterIdLst>
  <p:sldIdLst>
    <p:sldId id="256" r:id="rId2"/>
    <p:sldId id="257" r:id="rId3"/>
    <p:sldId id="258" r:id="rId4"/>
    <p:sldId id="260" r:id="rId5"/>
    <p:sldId id="259"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5846"/>
  </p:normalViewPr>
  <p:slideViewPr>
    <p:cSldViewPr snapToGrid="0">
      <p:cViewPr varScale="1">
        <p:scale>
          <a:sx n="107" d="100"/>
          <a:sy n="107" d="100"/>
        </p:scale>
        <p:origin x="7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k Clanchy" userId="02a310cd25648ba6" providerId="LiveId" clId="{8328F183-7BE1-E848-92A2-933215835AE2}"/>
    <pc:docChg chg="addSld modSld">
      <pc:chgData name="Nick Clanchy" userId="02a310cd25648ba6" providerId="LiveId" clId="{8328F183-7BE1-E848-92A2-933215835AE2}" dt="2026-02-08T22:48:38.990" v="1"/>
      <pc:docMkLst>
        <pc:docMk/>
      </pc:docMkLst>
      <pc:sldChg chg="add">
        <pc:chgData name="Nick Clanchy" userId="02a310cd25648ba6" providerId="LiveId" clId="{8328F183-7BE1-E848-92A2-933215835AE2}" dt="2026-02-08T22:48:13.449" v="0"/>
        <pc:sldMkLst>
          <pc:docMk/>
          <pc:sldMk cId="2936396762" sldId="279"/>
        </pc:sldMkLst>
      </pc:sldChg>
      <pc:sldChg chg="add">
        <pc:chgData name="Nick Clanchy" userId="02a310cd25648ba6" providerId="LiveId" clId="{8328F183-7BE1-E848-92A2-933215835AE2}" dt="2026-02-08T22:48:13.449" v="0"/>
        <pc:sldMkLst>
          <pc:docMk/>
          <pc:sldMk cId="125215366" sldId="280"/>
        </pc:sldMkLst>
      </pc:sldChg>
      <pc:sldChg chg="add">
        <pc:chgData name="Nick Clanchy" userId="02a310cd25648ba6" providerId="LiveId" clId="{8328F183-7BE1-E848-92A2-933215835AE2}" dt="2026-02-08T22:48:13.449" v="0"/>
        <pc:sldMkLst>
          <pc:docMk/>
          <pc:sldMk cId="1314281491" sldId="281"/>
        </pc:sldMkLst>
      </pc:sldChg>
      <pc:sldChg chg="add">
        <pc:chgData name="Nick Clanchy" userId="02a310cd25648ba6" providerId="LiveId" clId="{8328F183-7BE1-E848-92A2-933215835AE2}" dt="2026-02-08T22:48:13.449" v="0"/>
        <pc:sldMkLst>
          <pc:docMk/>
          <pc:sldMk cId="890024243" sldId="282"/>
        </pc:sldMkLst>
      </pc:sldChg>
      <pc:sldChg chg="add">
        <pc:chgData name="Nick Clanchy" userId="02a310cd25648ba6" providerId="LiveId" clId="{8328F183-7BE1-E848-92A2-933215835AE2}" dt="2026-02-08T22:48:13.449" v="0"/>
        <pc:sldMkLst>
          <pc:docMk/>
          <pc:sldMk cId="893217550" sldId="283"/>
        </pc:sldMkLst>
      </pc:sldChg>
      <pc:sldChg chg="add">
        <pc:chgData name="Nick Clanchy" userId="02a310cd25648ba6" providerId="LiveId" clId="{8328F183-7BE1-E848-92A2-933215835AE2}" dt="2026-02-08T22:48:13.449" v="0"/>
        <pc:sldMkLst>
          <pc:docMk/>
          <pc:sldMk cId="2697914608" sldId="284"/>
        </pc:sldMkLst>
      </pc:sldChg>
      <pc:sldChg chg="add">
        <pc:chgData name="Nick Clanchy" userId="02a310cd25648ba6" providerId="LiveId" clId="{8328F183-7BE1-E848-92A2-933215835AE2}" dt="2026-02-08T22:48:13.449" v="0"/>
        <pc:sldMkLst>
          <pc:docMk/>
          <pc:sldMk cId="730330131" sldId="285"/>
        </pc:sldMkLst>
      </pc:sldChg>
      <pc:sldChg chg="add">
        <pc:chgData name="Nick Clanchy" userId="02a310cd25648ba6" providerId="LiveId" clId="{8328F183-7BE1-E848-92A2-933215835AE2}" dt="2026-02-08T22:48:13.449" v="0"/>
        <pc:sldMkLst>
          <pc:docMk/>
          <pc:sldMk cId="3826767720" sldId="286"/>
        </pc:sldMkLst>
      </pc:sldChg>
      <pc:sldChg chg="add">
        <pc:chgData name="Nick Clanchy" userId="02a310cd25648ba6" providerId="LiveId" clId="{8328F183-7BE1-E848-92A2-933215835AE2}" dt="2026-02-08T22:48:13.449" v="0"/>
        <pc:sldMkLst>
          <pc:docMk/>
          <pc:sldMk cId="113488006" sldId="287"/>
        </pc:sldMkLst>
      </pc:sldChg>
      <pc:sldChg chg="add">
        <pc:chgData name="Nick Clanchy" userId="02a310cd25648ba6" providerId="LiveId" clId="{8328F183-7BE1-E848-92A2-933215835AE2}" dt="2026-02-08T22:48:13.449" v="0"/>
        <pc:sldMkLst>
          <pc:docMk/>
          <pc:sldMk cId="3697994571" sldId="288"/>
        </pc:sldMkLst>
      </pc:sldChg>
      <pc:sldChg chg="add">
        <pc:chgData name="Nick Clanchy" userId="02a310cd25648ba6" providerId="LiveId" clId="{8328F183-7BE1-E848-92A2-933215835AE2}" dt="2026-02-08T22:48:13.449" v="0"/>
        <pc:sldMkLst>
          <pc:docMk/>
          <pc:sldMk cId="1209092493" sldId="289"/>
        </pc:sldMkLst>
      </pc:sldChg>
      <pc:sldChg chg="add">
        <pc:chgData name="Nick Clanchy" userId="02a310cd25648ba6" providerId="LiveId" clId="{8328F183-7BE1-E848-92A2-933215835AE2}" dt="2026-02-08T22:48:13.449" v="0"/>
        <pc:sldMkLst>
          <pc:docMk/>
          <pc:sldMk cId="2838815590" sldId="290"/>
        </pc:sldMkLst>
      </pc:sldChg>
      <pc:sldChg chg="add">
        <pc:chgData name="Nick Clanchy" userId="02a310cd25648ba6" providerId="LiveId" clId="{8328F183-7BE1-E848-92A2-933215835AE2}" dt="2026-02-08T22:48:13.449" v="0"/>
        <pc:sldMkLst>
          <pc:docMk/>
          <pc:sldMk cId="1543494180" sldId="291"/>
        </pc:sldMkLst>
      </pc:sldChg>
      <pc:sldChg chg="add">
        <pc:chgData name="Nick Clanchy" userId="02a310cd25648ba6" providerId="LiveId" clId="{8328F183-7BE1-E848-92A2-933215835AE2}" dt="2026-02-08T22:48:13.449" v="0"/>
        <pc:sldMkLst>
          <pc:docMk/>
          <pc:sldMk cId="2435318569" sldId="292"/>
        </pc:sldMkLst>
      </pc:sldChg>
      <pc:sldChg chg="add">
        <pc:chgData name="Nick Clanchy" userId="02a310cd25648ba6" providerId="LiveId" clId="{8328F183-7BE1-E848-92A2-933215835AE2}" dt="2026-02-08T22:48:13.449" v="0"/>
        <pc:sldMkLst>
          <pc:docMk/>
          <pc:sldMk cId="3754778704" sldId="293"/>
        </pc:sldMkLst>
      </pc:sldChg>
      <pc:sldChg chg="add">
        <pc:chgData name="Nick Clanchy" userId="02a310cd25648ba6" providerId="LiveId" clId="{8328F183-7BE1-E848-92A2-933215835AE2}" dt="2026-02-08T22:48:38.990" v="1"/>
        <pc:sldMkLst>
          <pc:docMk/>
          <pc:sldMk cId="3966301207" sldId="294"/>
        </pc:sldMkLst>
      </pc:sldChg>
      <pc:sldChg chg="add">
        <pc:chgData name="Nick Clanchy" userId="02a310cd25648ba6" providerId="LiveId" clId="{8328F183-7BE1-E848-92A2-933215835AE2}" dt="2026-02-08T22:48:38.990" v="1"/>
        <pc:sldMkLst>
          <pc:docMk/>
          <pc:sldMk cId="3370886907" sldId="295"/>
        </pc:sldMkLst>
      </pc:sldChg>
      <pc:sldChg chg="add">
        <pc:chgData name="Nick Clanchy" userId="02a310cd25648ba6" providerId="LiveId" clId="{8328F183-7BE1-E848-92A2-933215835AE2}" dt="2026-02-08T22:48:38.990" v="1"/>
        <pc:sldMkLst>
          <pc:docMk/>
          <pc:sldMk cId="2844231511" sldId="296"/>
        </pc:sldMkLst>
      </pc:sldChg>
      <pc:sldChg chg="add">
        <pc:chgData name="Nick Clanchy" userId="02a310cd25648ba6" providerId="LiveId" clId="{8328F183-7BE1-E848-92A2-933215835AE2}" dt="2026-02-08T22:48:38.990" v="1"/>
        <pc:sldMkLst>
          <pc:docMk/>
          <pc:sldMk cId="3168862124" sldId="297"/>
        </pc:sldMkLst>
      </pc:sldChg>
      <pc:sldChg chg="add">
        <pc:chgData name="Nick Clanchy" userId="02a310cd25648ba6" providerId="LiveId" clId="{8328F183-7BE1-E848-92A2-933215835AE2}" dt="2026-02-08T22:48:38.990" v="1"/>
        <pc:sldMkLst>
          <pc:docMk/>
          <pc:sldMk cId="2407471541" sldId="298"/>
        </pc:sldMkLst>
      </pc:sldChg>
      <pc:sldChg chg="add">
        <pc:chgData name="Nick Clanchy" userId="02a310cd25648ba6" providerId="LiveId" clId="{8328F183-7BE1-E848-92A2-933215835AE2}" dt="2026-02-08T22:48:38.990" v="1"/>
        <pc:sldMkLst>
          <pc:docMk/>
          <pc:sldMk cId="261096271" sldId="299"/>
        </pc:sldMkLst>
      </pc:sldChg>
      <pc:sldChg chg="add">
        <pc:chgData name="Nick Clanchy" userId="02a310cd25648ba6" providerId="LiveId" clId="{8328F183-7BE1-E848-92A2-933215835AE2}" dt="2026-02-08T22:48:38.990" v="1"/>
        <pc:sldMkLst>
          <pc:docMk/>
          <pc:sldMk cId="1084551926" sldId="300"/>
        </pc:sldMkLst>
      </pc:sldChg>
      <pc:sldChg chg="add">
        <pc:chgData name="Nick Clanchy" userId="02a310cd25648ba6" providerId="LiveId" clId="{8328F183-7BE1-E848-92A2-933215835AE2}" dt="2026-02-08T22:48:38.990" v="1"/>
        <pc:sldMkLst>
          <pc:docMk/>
          <pc:sldMk cId="356094917" sldId="301"/>
        </pc:sldMkLst>
      </pc:sldChg>
      <pc:sldChg chg="add">
        <pc:chgData name="Nick Clanchy" userId="02a310cd25648ba6" providerId="LiveId" clId="{8328F183-7BE1-E848-92A2-933215835AE2}" dt="2026-02-08T22:48:38.990" v="1"/>
        <pc:sldMkLst>
          <pc:docMk/>
          <pc:sldMk cId="1953656392" sldId="302"/>
        </pc:sldMkLst>
      </pc:sldChg>
      <pc:sldChg chg="add">
        <pc:chgData name="Nick Clanchy" userId="02a310cd25648ba6" providerId="LiveId" clId="{8328F183-7BE1-E848-92A2-933215835AE2}" dt="2026-02-08T22:48:38.990" v="1"/>
        <pc:sldMkLst>
          <pc:docMk/>
          <pc:sldMk cId="1563400238" sldId="303"/>
        </pc:sldMkLst>
      </pc:sldChg>
      <pc:sldChg chg="add">
        <pc:chgData name="Nick Clanchy" userId="02a310cd25648ba6" providerId="LiveId" clId="{8328F183-7BE1-E848-92A2-933215835AE2}" dt="2026-02-08T22:48:38.990" v="1"/>
        <pc:sldMkLst>
          <pc:docMk/>
          <pc:sldMk cId="889858793" sldId="304"/>
        </pc:sldMkLst>
      </pc:sldChg>
      <pc:sldChg chg="add">
        <pc:chgData name="Nick Clanchy" userId="02a310cd25648ba6" providerId="LiveId" clId="{8328F183-7BE1-E848-92A2-933215835AE2}" dt="2026-02-08T22:48:38.990" v="1"/>
        <pc:sldMkLst>
          <pc:docMk/>
          <pc:sldMk cId="635372122" sldId="305"/>
        </pc:sldMkLst>
      </pc:sldChg>
      <pc:sldChg chg="add">
        <pc:chgData name="Nick Clanchy" userId="02a310cd25648ba6" providerId="LiveId" clId="{8328F183-7BE1-E848-92A2-933215835AE2}" dt="2026-02-08T22:48:38.990" v="1"/>
        <pc:sldMkLst>
          <pc:docMk/>
          <pc:sldMk cId="3308514687" sldId="306"/>
        </pc:sldMkLst>
      </pc:sldChg>
      <pc:sldChg chg="add">
        <pc:chgData name="Nick Clanchy" userId="02a310cd25648ba6" providerId="LiveId" clId="{8328F183-7BE1-E848-92A2-933215835AE2}" dt="2026-02-08T22:48:38.990" v="1"/>
        <pc:sldMkLst>
          <pc:docMk/>
          <pc:sldMk cId="1220626879" sldId="30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76422-099A-224F-A481-0A8255627D8E}" type="datetimeFigureOut">
              <a:rPr lang="en-GB" smtClean="0"/>
              <a:t>08/02/2026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A17508-22CB-7B43-BB31-3E64A8E45733}" type="slidenum">
              <a:rPr lang="en-GB" smtClean="0"/>
              <a:t>‹#›</a:t>
            </a:fld>
            <a:endParaRPr lang="en-GB"/>
          </a:p>
        </p:txBody>
      </p:sp>
    </p:spTree>
    <p:extLst>
      <p:ext uri="{BB962C8B-B14F-4D97-AF65-F5344CB8AC3E}">
        <p14:creationId xmlns:p14="http://schemas.microsoft.com/office/powerpoint/2010/main" val="2994431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Since it asks questions touching on such a wide range of different areas within philosophy, metaethics is </a:t>
            </a:r>
            <a:r>
              <a:rPr lang="en-GB" i="1" dirty="0"/>
              <a:t>hard</a:t>
            </a:r>
            <a:r>
              <a:rPr lang="en-GB" i="0" dirty="0"/>
              <a:t>. (2) Where does this fit into the syllabus for the Ethics paper? Answer: the Realism and Non-Cognitivism topic, but also…everywhere!</a:t>
            </a:r>
            <a:endParaRPr lang="en-GB" dirty="0"/>
          </a:p>
        </p:txBody>
      </p:sp>
      <p:sp>
        <p:nvSpPr>
          <p:cNvPr id="4" name="Slide Number Placeholder 3"/>
          <p:cNvSpPr>
            <a:spLocks noGrp="1"/>
          </p:cNvSpPr>
          <p:nvPr>
            <p:ph type="sldNum" sz="quarter" idx="5"/>
          </p:nvPr>
        </p:nvSpPr>
        <p:spPr/>
        <p:txBody>
          <a:bodyPr/>
          <a:lstStyle/>
          <a:p>
            <a:fld id="{07A17508-22CB-7B43-BB31-3E64A8E45733}" type="slidenum">
              <a:rPr lang="en-GB" smtClean="0"/>
              <a:t>2</a:t>
            </a:fld>
            <a:endParaRPr lang="en-GB"/>
          </a:p>
        </p:txBody>
      </p:sp>
    </p:spTree>
    <p:extLst>
      <p:ext uri="{BB962C8B-B14F-4D97-AF65-F5344CB8AC3E}">
        <p14:creationId xmlns:p14="http://schemas.microsoft.com/office/powerpoint/2010/main" val="3734514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 matter which proposition […] philosophers choose to reject, they are bound to end up denying something that seems more certain than the theories they themselves go on to offer. Moral nihilism quite rightly looms.’ (Smith 1994: 13)</a:t>
            </a:r>
          </a:p>
        </p:txBody>
      </p:sp>
      <p:sp>
        <p:nvSpPr>
          <p:cNvPr id="4" name="Slide Number Placeholder 3"/>
          <p:cNvSpPr>
            <a:spLocks noGrp="1"/>
          </p:cNvSpPr>
          <p:nvPr>
            <p:ph type="sldNum" sz="quarter" idx="5"/>
          </p:nvPr>
        </p:nvSpPr>
        <p:spPr/>
        <p:txBody>
          <a:bodyPr/>
          <a:lstStyle/>
          <a:p>
            <a:fld id="{07A17508-22CB-7B43-BB31-3E64A8E45733}" type="slidenum">
              <a:rPr lang="en-GB" smtClean="0"/>
              <a:t>3</a:t>
            </a:fld>
            <a:endParaRPr lang="en-GB"/>
          </a:p>
        </p:txBody>
      </p:sp>
    </p:spTree>
    <p:extLst>
      <p:ext uri="{BB962C8B-B14F-4D97-AF65-F5344CB8AC3E}">
        <p14:creationId xmlns:p14="http://schemas.microsoft.com/office/powerpoint/2010/main" val="1220212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Hare vs. Sartre.</a:t>
            </a:r>
          </a:p>
        </p:txBody>
      </p:sp>
      <p:sp>
        <p:nvSpPr>
          <p:cNvPr id="4" name="Slide Number Placeholder 3"/>
          <p:cNvSpPr>
            <a:spLocks noGrp="1"/>
          </p:cNvSpPr>
          <p:nvPr>
            <p:ph type="sldNum" sz="quarter" idx="5"/>
          </p:nvPr>
        </p:nvSpPr>
        <p:spPr/>
        <p:txBody>
          <a:bodyPr/>
          <a:lstStyle/>
          <a:p>
            <a:fld id="{07A17508-22CB-7B43-BB31-3E64A8E45733}" type="slidenum">
              <a:rPr lang="en-GB" smtClean="0"/>
              <a:t>7</a:t>
            </a:fld>
            <a:endParaRPr lang="en-GB"/>
          </a:p>
        </p:txBody>
      </p:sp>
    </p:spTree>
    <p:extLst>
      <p:ext uri="{BB962C8B-B14F-4D97-AF65-F5344CB8AC3E}">
        <p14:creationId xmlns:p14="http://schemas.microsoft.com/office/powerpoint/2010/main" val="1187206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Moore’s examples: x is pleasurable, x is desired, x is desired to be desired. Hobbes as an example of an analytic naturalist. </a:t>
            </a:r>
          </a:p>
        </p:txBody>
      </p:sp>
      <p:sp>
        <p:nvSpPr>
          <p:cNvPr id="4" name="Slide Number Placeholder 3"/>
          <p:cNvSpPr>
            <a:spLocks noGrp="1"/>
          </p:cNvSpPr>
          <p:nvPr>
            <p:ph type="sldNum" sz="quarter" idx="5"/>
          </p:nvPr>
        </p:nvSpPr>
        <p:spPr/>
        <p:txBody>
          <a:bodyPr/>
          <a:lstStyle/>
          <a:p>
            <a:fld id="{379909ED-B91B-BF42-91C9-E581351F65A8}" type="slidenum">
              <a:rPr lang="en-GB" smtClean="0"/>
              <a:t>14</a:t>
            </a:fld>
            <a:endParaRPr lang="en-GB"/>
          </a:p>
        </p:txBody>
      </p:sp>
    </p:spTree>
    <p:extLst>
      <p:ext uri="{BB962C8B-B14F-4D97-AF65-F5344CB8AC3E}">
        <p14:creationId xmlns:p14="http://schemas.microsoft.com/office/powerpoint/2010/main" val="3369894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Having begun by exploring realism as the </a:t>
            </a:r>
            <a:r>
              <a:rPr lang="en-GB" i="1" dirty="0"/>
              <a:t>default</a:t>
            </a:r>
            <a:r>
              <a:rPr lang="en-GB" i="0" dirty="0"/>
              <a:t> position, error theory will be our first </a:t>
            </a:r>
            <a:r>
              <a:rPr lang="en-GB" i="1" dirty="0"/>
              <a:t>anti-realist</a:t>
            </a:r>
            <a:r>
              <a:rPr lang="en-GB" i="0" dirty="0"/>
              <a:t> position. </a:t>
            </a:r>
            <a:endParaRPr lang="en-GB" dirty="0"/>
          </a:p>
        </p:txBody>
      </p:sp>
      <p:sp>
        <p:nvSpPr>
          <p:cNvPr id="4" name="Slide Number Placeholder 3"/>
          <p:cNvSpPr>
            <a:spLocks noGrp="1"/>
          </p:cNvSpPr>
          <p:nvPr>
            <p:ph type="sldNum" sz="quarter" idx="5"/>
          </p:nvPr>
        </p:nvSpPr>
        <p:spPr/>
        <p:txBody>
          <a:bodyPr/>
          <a:lstStyle/>
          <a:p>
            <a:fld id="{3DBADDF4-A1EF-C544-BE59-FA91A337E2AD}" type="slidenum">
              <a:rPr lang="en-GB" smtClean="0"/>
              <a:t>39</a:t>
            </a:fld>
            <a:endParaRPr lang="en-GB"/>
          </a:p>
        </p:txBody>
      </p:sp>
    </p:spTree>
    <p:extLst>
      <p:ext uri="{BB962C8B-B14F-4D97-AF65-F5344CB8AC3E}">
        <p14:creationId xmlns:p14="http://schemas.microsoft.com/office/powerpoint/2010/main" val="1413889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'Whether moral error theorists hold that there are no moral </a:t>
            </a:r>
            <a:r>
              <a:rPr lang="en-GB" i="1" dirty="0"/>
              <a:t>properties</a:t>
            </a:r>
            <a:r>
              <a:rPr lang="en-GB" i="0" dirty="0"/>
              <a:t> is a slightly more delicate issue. Depending on their general views on the metaphysics of properties, particularly concerning the possibility of uninstantiated properties, moral error theorists may hold either that there (necessarily) are no moral properties, or that there are moral properties that are (necessarily) uninstantiated.’ (Olson 2017: 59)</a:t>
            </a:r>
          </a:p>
          <a:p>
            <a:pPr marL="228600" indent="-228600">
              <a:buAutoNum type="arabicPeriod"/>
            </a:pPr>
            <a:r>
              <a:rPr lang="en-GB" i="0" dirty="0"/>
              <a:t>The moral error theorist thinks: non-naturalist moral realism successfully answers the challenge of internal accommodation; but it fails to answer the challenge of external accommodation (Finlay 2007).</a:t>
            </a:r>
          </a:p>
          <a:p>
            <a:pPr marL="228600" indent="-228600">
              <a:buAutoNum type="arabicPeriod"/>
            </a:pPr>
            <a:r>
              <a:rPr lang="en-GB" i="0" dirty="0"/>
              <a:t>From now on, by ‘error theory’ I will mean moral error theory.</a:t>
            </a:r>
            <a:endParaRPr lang="en-GB" dirty="0"/>
          </a:p>
        </p:txBody>
      </p:sp>
      <p:sp>
        <p:nvSpPr>
          <p:cNvPr id="4" name="Slide Number Placeholder 3"/>
          <p:cNvSpPr>
            <a:spLocks noGrp="1"/>
          </p:cNvSpPr>
          <p:nvPr>
            <p:ph type="sldNum" sz="quarter" idx="5"/>
          </p:nvPr>
        </p:nvSpPr>
        <p:spPr/>
        <p:txBody>
          <a:bodyPr/>
          <a:lstStyle/>
          <a:p>
            <a:fld id="{3DBADDF4-A1EF-C544-BE59-FA91A337E2AD}" type="slidenum">
              <a:rPr lang="en-GB" smtClean="0"/>
              <a:t>41</a:t>
            </a:fld>
            <a:endParaRPr lang="en-GB"/>
          </a:p>
        </p:txBody>
      </p:sp>
    </p:spTree>
    <p:extLst>
      <p:ext uri="{BB962C8B-B14F-4D97-AF65-F5344CB8AC3E}">
        <p14:creationId xmlns:p14="http://schemas.microsoft.com/office/powerpoint/2010/main" val="3842802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A17508-22CB-7B43-BB31-3E64A8E45733}" type="slidenum">
              <a:rPr lang="en-GB" smtClean="0"/>
              <a:t>44</a:t>
            </a:fld>
            <a:endParaRPr lang="en-GB"/>
          </a:p>
        </p:txBody>
      </p:sp>
    </p:spTree>
    <p:extLst>
      <p:ext uri="{BB962C8B-B14F-4D97-AF65-F5344CB8AC3E}">
        <p14:creationId xmlns:p14="http://schemas.microsoft.com/office/powerpoint/2010/main" val="3210628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presumption established given the theoretical desirability of ontological parsimony – compare Lewis on modal realism. More on debunking in week 7.</a:t>
            </a:r>
          </a:p>
        </p:txBody>
      </p:sp>
      <p:sp>
        <p:nvSpPr>
          <p:cNvPr id="4" name="Slide Number Placeholder 3"/>
          <p:cNvSpPr>
            <a:spLocks noGrp="1"/>
          </p:cNvSpPr>
          <p:nvPr>
            <p:ph type="sldNum" sz="quarter" idx="5"/>
          </p:nvPr>
        </p:nvSpPr>
        <p:spPr/>
        <p:txBody>
          <a:bodyPr/>
          <a:lstStyle/>
          <a:p>
            <a:fld id="{3DBADDF4-A1EF-C544-BE59-FA91A337E2AD}" type="slidenum">
              <a:rPr lang="en-GB" smtClean="0"/>
              <a:t>48</a:t>
            </a:fld>
            <a:endParaRPr lang="en-GB"/>
          </a:p>
        </p:txBody>
      </p:sp>
    </p:spTree>
    <p:extLst>
      <p:ext uri="{BB962C8B-B14F-4D97-AF65-F5344CB8AC3E}">
        <p14:creationId xmlns:p14="http://schemas.microsoft.com/office/powerpoint/2010/main" val="423143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Compare Stephen Jay Gould on Non-Overlapping </a:t>
            </a:r>
            <a:r>
              <a:rPr lang="en-GB" dirty="0" err="1"/>
              <a:t>Magisteria</a:t>
            </a:r>
            <a:r>
              <a:rPr lang="en-GB" dirty="0"/>
              <a:t>. </a:t>
            </a:r>
          </a:p>
          <a:p>
            <a:r>
              <a:rPr lang="en-GB" dirty="0"/>
              <a:t>In particular, ‘there is no reason to accept Harman’s explanatory requirement as he formulated it – as a perfectly general requirement applying to all domains – since they do not all aim at the same kind of understanding (e.g. at the best causal explanations of the world that impinges on our sensory surfaces).’ (Scanlon 2014: 26)</a:t>
            </a:r>
          </a:p>
        </p:txBody>
      </p:sp>
      <p:sp>
        <p:nvSpPr>
          <p:cNvPr id="4" name="Slide Number Placeholder 3"/>
          <p:cNvSpPr>
            <a:spLocks noGrp="1"/>
          </p:cNvSpPr>
          <p:nvPr>
            <p:ph type="sldNum" sz="quarter" idx="5"/>
          </p:nvPr>
        </p:nvSpPr>
        <p:spPr/>
        <p:txBody>
          <a:bodyPr/>
          <a:lstStyle/>
          <a:p>
            <a:fld id="{3DBADDF4-A1EF-C544-BE59-FA91A337E2AD}" type="slidenum">
              <a:rPr lang="en-GB" smtClean="0"/>
              <a:t>50</a:t>
            </a:fld>
            <a:endParaRPr lang="en-GB"/>
          </a:p>
        </p:txBody>
      </p:sp>
    </p:spTree>
    <p:extLst>
      <p:ext uri="{BB962C8B-B14F-4D97-AF65-F5344CB8AC3E}">
        <p14:creationId xmlns:p14="http://schemas.microsoft.com/office/powerpoint/2010/main" val="3414299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GB"/>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2/8/26</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A364-5B91-AF53-FB3F-2B5A794303DA}"/>
              </a:ext>
            </a:extLst>
          </p:cNvPr>
          <p:cNvSpPr>
            <a:spLocks noGrp="1"/>
          </p:cNvSpPr>
          <p:nvPr>
            <p:ph type="ctrTitle"/>
          </p:nvPr>
        </p:nvSpPr>
        <p:spPr/>
        <p:txBody>
          <a:bodyPr/>
          <a:lstStyle/>
          <a:p>
            <a:r>
              <a:rPr lang="en-GB" dirty="0"/>
              <a:t>Lecture 1: What is metaethics?</a:t>
            </a:r>
          </a:p>
        </p:txBody>
      </p:sp>
      <p:sp>
        <p:nvSpPr>
          <p:cNvPr id="3" name="Subtitle 2">
            <a:extLst>
              <a:ext uri="{FF2B5EF4-FFF2-40B4-BE49-F238E27FC236}">
                <a16:creationId xmlns:a16="http://schemas.microsoft.com/office/drawing/2014/main" id="{0CC1A542-2AE6-D402-D55F-097DD7DD69EE}"/>
              </a:ext>
            </a:extLst>
          </p:cNvPr>
          <p:cNvSpPr>
            <a:spLocks noGrp="1"/>
          </p:cNvSpPr>
          <p:nvPr>
            <p:ph type="subTitle" idx="1"/>
          </p:nvPr>
        </p:nvSpPr>
        <p:spPr>
          <a:xfrm>
            <a:off x="8554453" y="4960137"/>
            <a:ext cx="3637547" cy="1463040"/>
          </a:xfrm>
        </p:spPr>
        <p:txBody>
          <a:bodyPr>
            <a:normAutofit/>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602038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296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6E36B-E17B-4FD0-7DC1-FD2AFEE2F81E}"/>
              </a:ext>
            </a:extLst>
          </p:cNvPr>
          <p:cNvSpPr>
            <a:spLocks noGrp="1"/>
          </p:cNvSpPr>
          <p:nvPr>
            <p:ph type="title"/>
          </p:nvPr>
        </p:nvSpPr>
        <p:spPr/>
        <p:txBody>
          <a:bodyPr/>
          <a:lstStyle/>
          <a:p>
            <a:r>
              <a:rPr lang="en-GB" dirty="0"/>
              <a:t>2. Why Moral realism? (David Brink)</a:t>
            </a:r>
          </a:p>
        </p:txBody>
      </p:sp>
      <p:sp>
        <p:nvSpPr>
          <p:cNvPr id="3" name="Content Placeholder 2">
            <a:extLst>
              <a:ext uri="{FF2B5EF4-FFF2-40B4-BE49-F238E27FC236}">
                <a16:creationId xmlns:a16="http://schemas.microsoft.com/office/drawing/2014/main" id="{1D456BD1-F4BF-0945-538A-FE0BB86899A8}"/>
              </a:ext>
            </a:extLst>
          </p:cNvPr>
          <p:cNvSpPr>
            <a:spLocks noGrp="1"/>
          </p:cNvSpPr>
          <p:nvPr>
            <p:ph idx="1"/>
          </p:nvPr>
        </p:nvSpPr>
        <p:spPr>
          <a:xfrm>
            <a:off x="1024128" y="2286000"/>
            <a:ext cx="9720073" cy="4572000"/>
          </a:xfrm>
        </p:spPr>
        <p:txBody>
          <a:bodyPr>
            <a:normAutofit/>
          </a:bodyPr>
          <a:lstStyle/>
          <a:p>
            <a:pPr algn="just">
              <a:buFont typeface="Wingdings" pitchFamily="2" charset="2"/>
              <a:buChar char="Ø"/>
            </a:pPr>
            <a:r>
              <a:rPr lang="en-GB" dirty="0"/>
              <a:t> ‘</a:t>
            </a:r>
            <a:r>
              <a:rPr lang="en-GB" dirty="0">
                <a:effectLst/>
              </a:rPr>
              <a:t>In many areas of dispute between realism and antirealism, realism is the natural metaphysical position. We begin as realists about the external world or the unobservable entities mentioned in well-confirmed scientific theories. Generally, people </a:t>
            </a:r>
            <a:r>
              <a:rPr lang="en-GB" i="1" dirty="0">
                <a:effectLst/>
              </a:rPr>
              <a:t>become</a:t>
            </a:r>
            <a:r>
              <a:rPr lang="en-GB" dirty="0">
                <a:effectLst/>
              </a:rPr>
              <a:t> antirealists about these things (if they do) because they become convinced that realism is in some way naive and must be abandoned in the face of compelling metaphysical and epistemological objections. So too, I think, in ethics. We begin as (tacit) cognitivists and realists about ethics.’ (Brink 1989: 23)</a:t>
            </a:r>
          </a:p>
          <a:p>
            <a:pPr algn="just">
              <a:buFont typeface="Wingdings" pitchFamily="2" charset="2"/>
              <a:buChar char="Ø"/>
            </a:pPr>
            <a:r>
              <a:rPr lang="en-GB" dirty="0"/>
              <a:t> Realism naturally explains: ‘</a:t>
            </a:r>
            <a:r>
              <a:rPr lang="en-GB" dirty="0">
                <a:effectLst/>
              </a:rPr>
              <a:t>Moral judgments are typically expressed in language employing the declarative mood; we engage in moral argument and deliberation; we regard people as capable both of making moral mistakes and of correcting their moral views; we often feel constrained by what we take to be moral requirements that are in some sense imposed from without and independent of us.’ (Brink 1989: 24)</a:t>
            </a:r>
          </a:p>
          <a:p>
            <a:pPr algn="just">
              <a:buFont typeface="Wingdings" pitchFamily="2" charset="2"/>
              <a:buChar char="Ø"/>
            </a:pPr>
            <a:r>
              <a:rPr lang="en-GB" dirty="0">
                <a:effectLst/>
              </a:rPr>
              <a:t> In other words: realism is excellent at </a:t>
            </a:r>
            <a:r>
              <a:rPr lang="en-GB" i="1" dirty="0">
                <a:effectLst/>
              </a:rPr>
              <a:t>internal accommodation</a:t>
            </a:r>
            <a:r>
              <a:rPr lang="en-GB" dirty="0">
                <a:effectLst/>
              </a:rPr>
              <a:t> (Finlay 2007: 822).</a:t>
            </a:r>
          </a:p>
          <a:p>
            <a:pPr>
              <a:buFont typeface="Wingdings" pitchFamily="2" charset="2"/>
              <a:buChar char="Ø"/>
            </a:pPr>
            <a:endParaRPr lang="en-GB" dirty="0"/>
          </a:p>
        </p:txBody>
      </p:sp>
    </p:spTree>
    <p:extLst>
      <p:ext uri="{BB962C8B-B14F-4D97-AF65-F5344CB8AC3E}">
        <p14:creationId xmlns:p14="http://schemas.microsoft.com/office/powerpoint/2010/main" val="2252017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C10BA-D765-7507-797B-1E4A416797B7}"/>
              </a:ext>
            </a:extLst>
          </p:cNvPr>
          <p:cNvSpPr>
            <a:spLocks noGrp="1"/>
          </p:cNvSpPr>
          <p:nvPr>
            <p:ph type="title"/>
          </p:nvPr>
        </p:nvSpPr>
        <p:spPr/>
        <p:txBody>
          <a:bodyPr/>
          <a:lstStyle/>
          <a:p>
            <a:r>
              <a:rPr lang="en-GB" dirty="0"/>
              <a:t>3. What about the moral problem? (Michael Smith)</a:t>
            </a:r>
          </a:p>
        </p:txBody>
      </p:sp>
      <p:sp>
        <p:nvSpPr>
          <p:cNvPr id="3" name="Content Placeholder 2">
            <a:extLst>
              <a:ext uri="{FF2B5EF4-FFF2-40B4-BE49-F238E27FC236}">
                <a16:creationId xmlns:a16="http://schemas.microsoft.com/office/drawing/2014/main" id="{81B916E0-5C6E-C619-6A7C-414C6DF7D7BA}"/>
              </a:ext>
            </a:extLst>
          </p:cNvPr>
          <p:cNvSpPr>
            <a:spLocks noGrp="1"/>
          </p:cNvSpPr>
          <p:nvPr>
            <p:ph idx="1"/>
          </p:nvPr>
        </p:nvSpPr>
        <p:spPr/>
        <p:txBody>
          <a:bodyPr/>
          <a:lstStyle/>
          <a:p>
            <a:pPr algn="just">
              <a:buFont typeface="Wingdings" pitchFamily="2" charset="2"/>
              <a:buChar char="Ø"/>
            </a:pPr>
            <a:r>
              <a:rPr lang="en-GB" dirty="0"/>
              <a:t> Recall </a:t>
            </a:r>
            <a:r>
              <a:rPr lang="en-GB" i="1" dirty="0"/>
              <a:t>the moral problem</a:t>
            </a:r>
            <a:r>
              <a:rPr lang="en-GB" dirty="0"/>
              <a:t> is that the following plausible propositions are mutually inconsistent (Smith 1994: Ch.1):</a:t>
            </a:r>
            <a:endParaRPr lang="en-GB" i="1" dirty="0"/>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 </a:t>
            </a:r>
            <a:r>
              <a:rPr lang="en-GB" dirty="0"/>
              <a:t>beliefs on their own cannot motivate; only belief-desire pairs can motivate.</a:t>
            </a:r>
          </a:p>
          <a:p>
            <a:pPr algn="just">
              <a:buFont typeface="Wingdings" pitchFamily="2" charset="2"/>
              <a:buChar char="Ø"/>
            </a:pPr>
            <a:r>
              <a:rPr lang="en-GB" dirty="0"/>
              <a:t> Brink’s solution (1989: Ch.3): adopt </a:t>
            </a:r>
            <a:r>
              <a:rPr lang="en-GB" i="1" dirty="0"/>
              <a:t>motivational externalism</a:t>
            </a:r>
            <a:r>
              <a:rPr lang="en-GB" dirty="0"/>
              <a:t>.</a:t>
            </a:r>
          </a:p>
        </p:txBody>
      </p:sp>
    </p:spTree>
    <p:extLst>
      <p:ext uri="{BB962C8B-B14F-4D97-AF65-F5344CB8AC3E}">
        <p14:creationId xmlns:p14="http://schemas.microsoft.com/office/powerpoint/2010/main" val="3643272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C8753-7236-52FB-0F48-7BC6392615D6}"/>
              </a:ext>
            </a:extLst>
          </p:cNvPr>
          <p:cNvSpPr>
            <a:spLocks noGrp="1"/>
          </p:cNvSpPr>
          <p:nvPr>
            <p:ph type="title"/>
          </p:nvPr>
        </p:nvSpPr>
        <p:spPr/>
        <p:txBody>
          <a:bodyPr/>
          <a:lstStyle/>
          <a:p>
            <a:r>
              <a:rPr lang="en-GB" dirty="0"/>
              <a:t>4. Why naturalist realism? (Matthew </a:t>
            </a:r>
            <a:r>
              <a:rPr lang="en-GB" dirty="0" err="1"/>
              <a:t>lutz</a:t>
            </a:r>
            <a:r>
              <a:rPr lang="en-GB" dirty="0"/>
              <a:t>)</a:t>
            </a:r>
          </a:p>
        </p:txBody>
      </p:sp>
      <p:sp>
        <p:nvSpPr>
          <p:cNvPr id="3" name="Content Placeholder 2">
            <a:extLst>
              <a:ext uri="{FF2B5EF4-FFF2-40B4-BE49-F238E27FC236}">
                <a16:creationId xmlns:a16="http://schemas.microsoft.com/office/drawing/2014/main" id="{04A314E4-EA33-C921-ACA6-31BBDB60476A}"/>
              </a:ext>
            </a:extLst>
          </p:cNvPr>
          <p:cNvSpPr>
            <a:spLocks noGrp="1"/>
          </p:cNvSpPr>
          <p:nvPr>
            <p:ph idx="1"/>
          </p:nvPr>
        </p:nvSpPr>
        <p:spPr/>
        <p:txBody>
          <a:bodyPr/>
          <a:lstStyle/>
          <a:p>
            <a:pPr algn="just">
              <a:buFont typeface="Wingdings" pitchFamily="2" charset="2"/>
              <a:buChar char="Ø"/>
            </a:pPr>
            <a:r>
              <a:rPr lang="en-GB" dirty="0"/>
              <a:t> </a:t>
            </a:r>
            <a:r>
              <a:rPr lang="en-GB" i="1" dirty="0"/>
              <a:t>Naturalism</a:t>
            </a:r>
            <a:r>
              <a:rPr lang="en-GB" dirty="0"/>
              <a:t> is the claim that everything which exists is </a:t>
            </a:r>
            <a:r>
              <a:rPr lang="en-GB" i="1" dirty="0"/>
              <a:t>natural</a:t>
            </a:r>
            <a:r>
              <a:rPr lang="en-GB" dirty="0"/>
              <a:t>, i.e. can be studied by the sciences.</a:t>
            </a:r>
          </a:p>
          <a:p>
            <a:pPr algn="just">
              <a:buFont typeface="Wingdings" pitchFamily="2" charset="2"/>
              <a:buChar char="Ø"/>
            </a:pPr>
            <a:r>
              <a:rPr lang="en-GB" dirty="0"/>
              <a:t> The </a:t>
            </a:r>
            <a:r>
              <a:rPr lang="en-GB" i="1" dirty="0"/>
              <a:t>Basic Argument for Naturalist Realism </a:t>
            </a:r>
            <a:r>
              <a:rPr lang="en-GB" dirty="0"/>
              <a:t>(Lutz 2024):</a:t>
            </a:r>
          </a:p>
          <a:p>
            <a:pPr marL="360000" indent="0" algn="just">
              <a:buNone/>
            </a:pPr>
            <a:r>
              <a:rPr lang="en-GB" dirty="0"/>
              <a:t>1. </a:t>
            </a:r>
            <a:r>
              <a:rPr lang="en-GB" i="1" dirty="0"/>
              <a:t>Naturalism</a:t>
            </a:r>
            <a:r>
              <a:rPr lang="en-GB" dirty="0"/>
              <a:t>: everything which exists is natural;</a:t>
            </a:r>
          </a:p>
          <a:p>
            <a:pPr marL="360000" indent="0" algn="just">
              <a:buNone/>
            </a:pPr>
            <a:r>
              <a:rPr lang="en-GB" dirty="0"/>
              <a:t>2. </a:t>
            </a:r>
            <a:r>
              <a:rPr lang="en-GB" i="1" dirty="0"/>
              <a:t>Moral Realism</a:t>
            </a:r>
            <a:r>
              <a:rPr lang="en-GB" dirty="0"/>
              <a:t>: (unconstructed) moral facts exist; therefore</a:t>
            </a:r>
          </a:p>
          <a:p>
            <a:pPr marL="360000" indent="0" algn="just">
              <a:buNone/>
            </a:pPr>
            <a:r>
              <a:rPr lang="en-GB" dirty="0"/>
              <a:t>3. </a:t>
            </a:r>
            <a:r>
              <a:rPr lang="en-GB" i="1" dirty="0"/>
              <a:t>Naturalist Realism</a:t>
            </a:r>
            <a:r>
              <a:rPr lang="en-GB" dirty="0"/>
              <a:t>: (unconstructed) moral facts exist, and they are natural facts.</a:t>
            </a:r>
          </a:p>
        </p:txBody>
      </p:sp>
    </p:spTree>
    <p:extLst>
      <p:ext uri="{BB962C8B-B14F-4D97-AF65-F5344CB8AC3E}">
        <p14:creationId xmlns:p14="http://schemas.microsoft.com/office/powerpoint/2010/main" val="3043570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77C5-FEE0-DC20-C484-6D9792B27D41}"/>
              </a:ext>
            </a:extLst>
          </p:cNvPr>
          <p:cNvSpPr>
            <a:spLocks noGrp="1"/>
          </p:cNvSpPr>
          <p:nvPr>
            <p:ph type="title"/>
          </p:nvPr>
        </p:nvSpPr>
        <p:spPr/>
        <p:txBody>
          <a:bodyPr/>
          <a:lstStyle/>
          <a:p>
            <a:r>
              <a:rPr lang="en-GB" dirty="0"/>
              <a:t>5. The open question argument (G.E. Moore)</a:t>
            </a:r>
          </a:p>
        </p:txBody>
      </p:sp>
      <p:sp>
        <p:nvSpPr>
          <p:cNvPr id="3" name="Content Placeholder 2">
            <a:extLst>
              <a:ext uri="{FF2B5EF4-FFF2-40B4-BE49-F238E27FC236}">
                <a16:creationId xmlns:a16="http://schemas.microsoft.com/office/drawing/2014/main" id="{FFEB6EBC-75B6-825F-6A6B-0305FAC09FE7}"/>
              </a:ext>
            </a:extLst>
          </p:cNvPr>
          <p:cNvSpPr>
            <a:spLocks noGrp="1"/>
          </p:cNvSpPr>
          <p:nvPr>
            <p:ph idx="1"/>
          </p:nvPr>
        </p:nvSpPr>
        <p:spPr>
          <a:xfrm>
            <a:off x="1024128" y="2084832"/>
            <a:ext cx="9720073" cy="4773168"/>
          </a:xfrm>
        </p:spPr>
        <p:txBody>
          <a:bodyPr>
            <a:normAutofit lnSpcReduction="10000"/>
          </a:bodyPr>
          <a:lstStyle/>
          <a:p>
            <a:pPr algn="just">
              <a:buFont typeface="Wingdings" pitchFamily="2" charset="2"/>
              <a:buChar char="Ø"/>
            </a:pPr>
            <a:r>
              <a:rPr lang="en-GB" dirty="0"/>
              <a:t> No argument in metaethics has been more influential than G.E. Moore’s </a:t>
            </a:r>
            <a:r>
              <a:rPr lang="en-GB" i="1" dirty="0"/>
              <a:t>open question argument</a:t>
            </a:r>
            <a:r>
              <a:rPr lang="en-GB" dirty="0"/>
              <a:t>, as set out in his </a:t>
            </a:r>
            <a:r>
              <a:rPr lang="en-GB" i="1" dirty="0"/>
              <a:t>Principia </a:t>
            </a:r>
            <a:r>
              <a:rPr lang="en-GB" i="1" dirty="0" err="1"/>
              <a:t>Ethica</a:t>
            </a:r>
            <a:r>
              <a:rPr lang="en-GB" dirty="0"/>
              <a:t> (1903):</a:t>
            </a:r>
          </a:p>
          <a:p>
            <a:pPr marL="817200" indent="-457200" algn="just">
              <a:buAutoNum type="arabicPeriod"/>
            </a:pPr>
            <a:r>
              <a:rPr lang="en-GB" dirty="0"/>
              <a:t>Suppose that the predicate ‘good’ is analytically equivalent to some naturalistic predicate ‘</a:t>
            </a:r>
            <a:r>
              <a:rPr lang="en-GB" i="1" dirty="0"/>
              <a:t>N</a:t>
            </a:r>
            <a:r>
              <a:rPr lang="en-GB" dirty="0"/>
              <a:t>’.</a:t>
            </a:r>
          </a:p>
          <a:p>
            <a:pPr marL="817200" indent="-457200" algn="just">
              <a:buAutoNum type="arabicPeriod"/>
            </a:pPr>
            <a:r>
              <a:rPr lang="en-GB" dirty="0"/>
              <a:t>Then: it is part of the meaning of the claim ‘</a:t>
            </a:r>
            <a:r>
              <a:rPr lang="en-GB" i="1" dirty="0"/>
              <a:t>x </a:t>
            </a:r>
            <a:r>
              <a:rPr lang="en-GB" dirty="0"/>
              <a:t>is</a:t>
            </a:r>
            <a:r>
              <a:rPr lang="en-GB" i="1" dirty="0"/>
              <a:t> N</a:t>
            </a:r>
            <a:r>
              <a:rPr lang="en-GB" dirty="0"/>
              <a:t>’ that </a:t>
            </a:r>
            <a:r>
              <a:rPr lang="en-GB" i="1" dirty="0"/>
              <a:t>x</a:t>
            </a:r>
            <a:r>
              <a:rPr lang="en-GB" dirty="0"/>
              <a:t> is good.</a:t>
            </a:r>
          </a:p>
          <a:p>
            <a:pPr marL="817200" indent="-457200" algn="just">
              <a:buAutoNum type="arabicPeriod"/>
            </a:pPr>
            <a:r>
              <a:rPr lang="en-GB" dirty="0"/>
              <a:t>Then: someone who seriously asked ‘Is an </a:t>
            </a:r>
            <a:r>
              <a:rPr lang="en-GB" i="1" dirty="0"/>
              <a:t>x</a:t>
            </a:r>
            <a:r>
              <a:rPr lang="en-GB" dirty="0"/>
              <a:t> that is </a:t>
            </a:r>
            <a:r>
              <a:rPr lang="en-GB" i="1" dirty="0"/>
              <a:t>N</a:t>
            </a:r>
            <a:r>
              <a:rPr lang="en-GB" dirty="0"/>
              <a:t> also good?’ would betray conceptual confusion, since the question would be </a:t>
            </a:r>
            <a:r>
              <a:rPr lang="en-GB" i="1" dirty="0"/>
              <a:t>closed</a:t>
            </a:r>
            <a:r>
              <a:rPr lang="en-GB" dirty="0"/>
              <a:t>.</a:t>
            </a:r>
          </a:p>
          <a:p>
            <a:pPr marL="817200" indent="-457200" algn="just">
              <a:buAutoNum type="arabicPeriod"/>
            </a:pPr>
            <a:r>
              <a:rPr lang="en-GB" dirty="0"/>
              <a:t>But: for any naturalistic predicate ‘</a:t>
            </a:r>
            <a:r>
              <a:rPr lang="en-GB" i="1" dirty="0"/>
              <a:t>N’</a:t>
            </a:r>
            <a:r>
              <a:rPr lang="en-GB" dirty="0"/>
              <a:t>, it is always an </a:t>
            </a:r>
            <a:r>
              <a:rPr lang="en-GB" i="1" dirty="0"/>
              <a:t>open</a:t>
            </a:r>
            <a:r>
              <a:rPr lang="en-GB" dirty="0"/>
              <a:t> question whether an </a:t>
            </a:r>
            <a:r>
              <a:rPr lang="en-GB" i="1" dirty="0"/>
              <a:t>x</a:t>
            </a:r>
            <a:r>
              <a:rPr lang="en-GB" dirty="0"/>
              <a:t> which is </a:t>
            </a:r>
            <a:r>
              <a:rPr lang="en-GB" i="1" dirty="0"/>
              <a:t>N</a:t>
            </a:r>
            <a:r>
              <a:rPr lang="en-GB" dirty="0"/>
              <a:t> is good.</a:t>
            </a:r>
          </a:p>
          <a:p>
            <a:pPr marL="817200" indent="-457200" algn="just">
              <a:buAutoNum type="arabicPeriod"/>
            </a:pPr>
            <a:r>
              <a:rPr lang="en-GB" dirty="0"/>
              <a:t>So: ‘good’ cannot be analytically equivalent to the naturalistic predicate ‘</a:t>
            </a:r>
            <a:r>
              <a:rPr lang="en-GB" i="1" dirty="0"/>
              <a:t>N</a:t>
            </a:r>
            <a:r>
              <a:rPr lang="en-GB" dirty="0"/>
              <a:t>’.</a:t>
            </a:r>
          </a:p>
          <a:p>
            <a:pPr marL="817200" indent="-457200" algn="just">
              <a:buAutoNum type="arabicPeriod"/>
            </a:pPr>
            <a:r>
              <a:rPr lang="en-GB" dirty="0"/>
              <a:t>So: the property </a:t>
            </a:r>
            <a:r>
              <a:rPr lang="en-GB" i="1" dirty="0"/>
              <a:t>being good</a:t>
            </a:r>
            <a:r>
              <a:rPr lang="en-GB" dirty="0"/>
              <a:t> cannot as a matter of conceptual necessity be identical with any natural property </a:t>
            </a:r>
            <a:r>
              <a:rPr lang="en-GB" i="1" dirty="0"/>
              <a:t>being N</a:t>
            </a:r>
            <a:r>
              <a:rPr lang="en-GB" dirty="0"/>
              <a:t>. </a:t>
            </a:r>
          </a:p>
          <a:p>
            <a:pPr marL="817200" indent="-457200" algn="just">
              <a:buAutoNum type="arabicPeriod"/>
            </a:pPr>
            <a:endParaRPr lang="en-GB" dirty="0"/>
          </a:p>
        </p:txBody>
      </p:sp>
    </p:spTree>
    <p:extLst>
      <p:ext uri="{BB962C8B-B14F-4D97-AF65-F5344CB8AC3E}">
        <p14:creationId xmlns:p14="http://schemas.microsoft.com/office/powerpoint/2010/main" val="365578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8CD60-A429-32F4-FA4A-315D981BBCC5}"/>
              </a:ext>
            </a:extLst>
          </p:cNvPr>
          <p:cNvSpPr>
            <a:spLocks noGrp="1"/>
          </p:cNvSpPr>
          <p:nvPr>
            <p:ph type="title"/>
          </p:nvPr>
        </p:nvSpPr>
        <p:spPr/>
        <p:txBody>
          <a:bodyPr/>
          <a:lstStyle/>
          <a:p>
            <a:r>
              <a:rPr lang="en-GB" dirty="0"/>
              <a:t>6. The naturalistic fallacy (G.E. Moore)</a:t>
            </a:r>
          </a:p>
        </p:txBody>
      </p:sp>
      <p:sp>
        <p:nvSpPr>
          <p:cNvPr id="3" name="Content Placeholder 2">
            <a:extLst>
              <a:ext uri="{FF2B5EF4-FFF2-40B4-BE49-F238E27FC236}">
                <a16:creationId xmlns:a16="http://schemas.microsoft.com/office/drawing/2014/main" id="{C985D5A2-9C1B-6227-395A-8A6D1C451460}"/>
              </a:ext>
            </a:extLst>
          </p:cNvPr>
          <p:cNvSpPr>
            <a:spLocks noGrp="1"/>
          </p:cNvSpPr>
          <p:nvPr>
            <p:ph idx="1"/>
          </p:nvPr>
        </p:nvSpPr>
        <p:spPr/>
        <p:txBody>
          <a:bodyPr/>
          <a:lstStyle/>
          <a:p>
            <a:pPr algn="just">
              <a:buFont typeface="Wingdings" pitchFamily="2" charset="2"/>
              <a:buChar char="Ø"/>
            </a:pPr>
            <a:r>
              <a:rPr lang="en-GB" dirty="0"/>
              <a:t> G.E. Moore (1903): the good is ‘one of those innumerable objects of thought which are themselves incapable of definition’; any attempt to define the good commits the </a:t>
            </a:r>
            <a:r>
              <a:rPr lang="en-GB" i="1" dirty="0"/>
              <a:t>naturalistic fallacy</a:t>
            </a:r>
            <a:r>
              <a:rPr lang="en-GB" dirty="0"/>
              <a:t>.</a:t>
            </a:r>
          </a:p>
          <a:p>
            <a:pPr algn="just">
              <a:buFont typeface="Wingdings" pitchFamily="2" charset="2"/>
              <a:buChar char="Ø"/>
            </a:pPr>
            <a:r>
              <a:rPr lang="en-GB" dirty="0"/>
              <a:t> Bernard Williams (2011: 134): ‘It is hard to think of any other widely used phrase in the history of philosophy that is such a spectacular misnomer.’</a:t>
            </a:r>
          </a:p>
          <a:p>
            <a:pPr marL="817200" indent="-457200" algn="just">
              <a:buAutoNum type="arabicPeriod"/>
            </a:pPr>
            <a:r>
              <a:rPr lang="en-GB" dirty="0"/>
              <a:t>Not a </a:t>
            </a:r>
            <a:r>
              <a:rPr lang="en-GB" i="1" dirty="0"/>
              <a:t>fallacy</a:t>
            </a:r>
            <a:r>
              <a:rPr lang="en-GB" dirty="0"/>
              <a:t>, since not a mistake in </a:t>
            </a:r>
            <a:r>
              <a:rPr lang="en-GB" i="1" dirty="0"/>
              <a:t>inference</a:t>
            </a:r>
            <a:r>
              <a:rPr lang="en-GB" dirty="0"/>
              <a:t>;</a:t>
            </a:r>
          </a:p>
          <a:p>
            <a:pPr marL="817200" indent="-457200" algn="just">
              <a:buAutoNum type="arabicPeriod"/>
            </a:pPr>
            <a:r>
              <a:rPr lang="en-GB" dirty="0"/>
              <a:t>Not </a:t>
            </a:r>
            <a:r>
              <a:rPr lang="en-GB" i="1" dirty="0"/>
              <a:t>naturalistic</a:t>
            </a:r>
            <a:r>
              <a:rPr lang="en-GB" dirty="0"/>
              <a:t>, since </a:t>
            </a:r>
            <a:r>
              <a:rPr lang="en-GB" i="1" dirty="0"/>
              <a:t>supernaturalistic</a:t>
            </a:r>
            <a:r>
              <a:rPr lang="en-GB" dirty="0"/>
              <a:t> definitions are likewise rejected.</a:t>
            </a:r>
          </a:p>
        </p:txBody>
      </p:sp>
    </p:spTree>
    <p:extLst>
      <p:ext uri="{BB962C8B-B14F-4D97-AF65-F5344CB8AC3E}">
        <p14:creationId xmlns:p14="http://schemas.microsoft.com/office/powerpoint/2010/main" val="2739433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FF095-B4C9-150C-0860-DDAD2968F031}"/>
              </a:ext>
            </a:extLst>
          </p:cNvPr>
          <p:cNvSpPr>
            <a:spLocks noGrp="1"/>
          </p:cNvSpPr>
          <p:nvPr>
            <p:ph type="title"/>
          </p:nvPr>
        </p:nvSpPr>
        <p:spPr/>
        <p:txBody>
          <a:bodyPr/>
          <a:lstStyle/>
          <a:p>
            <a:r>
              <a:rPr lang="en-GB" dirty="0"/>
              <a:t>7. Does the </a:t>
            </a:r>
            <a:r>
              <a:rPr lang="en-GB" dirty="0" err="1"/>
              <a:t>oqa</a:t>
            </a:r>
            <a:r>
              <a:rPr lang="en-GB" dirty="0"/>
              <a:t> beg the question? (William </a:t>
            </a:r>
            <a:r>
              <a:rPr lang="en-GB" dirty="0" err="1"/>
              <a:t>Frankena</a:t>
            </a:r>
            <a:r>
              <a:rPr lang="en-GB" dirty="0"/>
              <a:t>)</a:t>
            </a:r>
          </a:p>
        </p:txBody>
      </p:sp>
      <p:sp>
        <p:nvSpPr>
          <p:cNvPr id="3" name="Content Placeholder 2">
            <a:extLst>
              <a:ext uri="{FF2B5EF4-FFF2-40B4-BE49-F238E27FC236}">
                <a16:creationId xmlns:a16="http://schemas.microsoft.com/office/drawing/2014/main" id="{97B666A8-B2DB-E93F-E281-187196F48C04}"/>
              </a:ext>
            </a:extLst>
          </p:cNvPr>
          <p:cNvSpPr>
            <a:spLocks noGrp="1"/>
          </p:cNvSpPr>
          <p:nvPr>
            <p:ph idx="1"/>
          </p:nvPr>
        </p:nvSpPr>
        <p:spPr/>
        <p:txBody>
          <a:bodyPr/>
          <a:lstStyle/>
          <a:p>
            <a:pPr algn="just">
              <a:buFont typeface="Wingdings" pitchFamily="2" charset="2"/>
              <a:buChar char="Ø"/>
            </a:pPr>
            <a:r>
              <a:rPr lang="en-GB" dirty="0"/>
              <a:t> William </a:t>
            </a:r>
            <a:r>
              <a:rPr lang="en-GB" dirty="0" err="1"/>
              <a:t>Frankena</a:t>
            </a:r>
            <a:r>
              <a:rPr lang="en-GB" dirty="0"/>
              <a:t> (1939: 465): ‘the charge of committing the naturalistic fallacy can be made, if at all, only as a conclusion from the discussion and not as an instrument of deciding it.’ That is: appeal to (4) in the OQA seems warranted only if we </a:t>
            </a:r>
            <a:r>
              <a:rPr lang="en-GB" i="1" dirty="0"/>
              <a:t>already</a:t>
            </a:r>
            <a:r>
              <a:rPr lang="en-GB" dirty="0"/>
              <a:t> have reason to reject </a:t>
            </a:r>
            <a:r>
              <a:rPr lang="en-GB" i="1" dirty="0"/>
              <a:t>analytic naturalist realism</a:t>
            </a:r>
            <a:r>
              <a:rPr lang="en-GB" dirty="0"/>
              <a:t>.</a:t>
            </a:r>
          </a:p>
          <a:p>
            <a:pPr algn="just">
              <a:buFont typeface="Wingdings" pitchFamily="2" charset="2"/>
              <a:buChar char="Ø"/>
            </a:pPr>
            <a:r>
              <a:rPr lang="en-GB" dirty="0"/>
              <a:t> Related to Moore’s questionable assumption that any correct conceptual analysis must be </a:t>
            </a:r>
            <a:r>
              <a:rPr lang="en-GB" i="1" dirty="0"/>
              <a:t>obvious</a:t>
            </a:r>
            <a:r>
              <a:rPr lang="en-GB" dirty="0"/>
              <a:t>.</a:t>
            </a:r>
          </a:p>
          <a:p>
            <a:pPr algn="just">
              <a:buFont typeface="Wingdings" pitchFamily="2" charset="2"/>
              <a:buChar char="Ø"/>
            </a:pPr>
            <a:r>
              <a:rPr lang="en-GB" dirty="0"/>
              <a:t> Alasdair MacIntyre (1998: 242): ‘</a:t>
            </a:r>
            <a:r>
              <a:rPr lang="en-GB" dirty="0">
                <a:effectLst/>
              </a:rPr>
              <a:t>More unwarranted and unwarrantable assertions are perhaps made in </a:t>
            </a:r>
            <a:r>
              <a:rPr lang="en-GB" i="1" dirty="0">
                <a:effectLst/>
              </a:rPr>
              <a:t>Principia </a:t>
            </a:r>
            <a:r>
              <a:rPr lang="en-GB" i="1" dirty="0" err="1">
                <a:effectLst/>
              </a:rPr>
              <a:t>Ethica</a:t>
            </a:r>
            <a:r>
              <a:rPr lang="en-GB" dirty="0">
                <a:effectLst/>
              </a:rPr>
              <a:t> than in any other single book of moral philosophy, but they are made with such well-mannered, although slightly browbeating certitude, that it seems almost gross to disagree.’</a:t>
            </a:r>
          </a:p>
          <a:p>
            <a:pPr algn="just">
              <a:buFont typeface="Wingdings" pitchFamily="2" charset="2"/>
              <a:buChar char="Ø"/>
            </a:pPr>
            <a:endParaRPr lang="en-GB" dirty="0"/>
          </a:p>
        </p:txBody>
      </p:sp>
    </p:spTree>
    <p:extLst>
      <p:ext uri="{BB962C8B-B14F-4D97-AF65-F5344CB8AC3E}">
        <p14:creationId xmlns:p14="http://schemas.microsoft.com/office/powerpoint/2010/main" val="1243157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7A89B-7DB6-342F-12A4-504897A60322}"/>
              </a:ext>
            </a:extLst>
          </p:cNvPr>
          <p:cNvSpPr>
            <a:spLocks noGrp="1"/>
          </p:cNvSpPr>
          <p:nvPr>
            <p:ph type="title"/>
          </p:nvPr>
        </p:nvSpPr>
        <p:spPr/>
        <p:txBody>
          <a:bodyPr/>
          <a:lstStyle/>
          <a:p>
            <a:r>
              <a:rPr lang="en-GB" dirty="0"/>
              <a:t>8. Predicative vs. attributive adjectives (Peter Geach)</a:t>
            </a:r>
          </a:p>
        </p:txBody>
      </p:sp>
      <p:sp>
        <p:nvSpPr>
          <p:cNvPr id="3" name="Content Placeholder 2">
            <a:extLst>
              <a:ext uri="{FF2B5EF4-FFF2-40B4-BE49-F238E27FC236}">
                <a16:creationId xmlns:a16="http://schemas.microsoft.com/office/drawing/2014/main" id="{35EFC933-B8FF-180D-F718-40635A1DBC98}"/>
              </a:ext>
            </a:extLst>
          </p:cNvPr>
          <p:cNvSpPr>
            <a:spLocks noGrp="1"/>
          </p:cNvSpPr>
          <p:nvPr>
            <p:ph idx="1"/>
          </p:nvPr>
        </p:nvSpPr>
        <p:spPr>
          <a:xfrm>
            <a:off x="1024128" y="2286000"/>
            <a:ext cx="9720073" cy="4480560"/>
          </a:xfrm>
        </p:spPr>
        <p:txBody>
          <a:bodyPr>
            <a:normAutofit lnSpcReduction="10000"/>
          </a:bodyPr>
          <a:lstStyle/>
          <a:p>
            <a:pPr algn="just">
              <a:buFont typeface="Wingdings" pitchFamily="2" charset="2"/>
              <a:buChar char="Ø"/>
            </a:pPr>
            <a:r>
              <a:rPr lang="en-GB" dirty="0"/>
              <a:t> An adjective </a:t>
            </a:r>
            <a:r>
              <a:rPr lang="en-GB" i="1" dirty="0"/>
              <a:t>F </a:t>
            </a:r>
            <a:r>
              <a:rPr lang="en-GB" dirty="0"/>
              <a:t>is </a:t>
            </a:r>
            <a:r>
              <a:rPr lang="en-GB" i="1" dirty="0"/>
              <a:t>predicative</a:t>
            </a:r>
            <a:r>
              <a:rPr lang="en-GB" dirty="0"/>
              <a:t> iff the following is a valid pattern of inference:</a:t>
            </a:r>
          </a:p>
          <a:p>
            <a:pPr marL="817200" indent="-457200" algn="just">
              <a:buAutoNum type="arabicPeriod"/>
            </a:pPr>
            <a:r>
              <a:rPr lang="en-GB" i="1" dirty="0"/>
              <a:t>X</a:t>
            </a:r>
            <a:r>
              <a:rPr lang="en-GB" dirty="0"/>
              <a:t> is an </a:t>
            </a:r>
            <a:r>
              <a:rPr lang="en-GB" i="1" dirty="0"/>
              <a:t>F</a:t>
            </a:r>
            <a:r>
              <a:rPr lang="en-GB" dirty="0"/>
              <a:t> </a:t>
            </a:r>
            <a:r>
              <a:rPr lang="en-GB" i="1" dirty="0"/>
              <a:t>G</a:t>
            </a:r>
            <a:r>
              <a:rPr lang="en-GB" dirty="0"/>
              <a:t>;</a:t>
            </a:r>
          </a:p>
          <a:p>
            <a:pPr marL="817200" indent="-457200" algn="just">
              <a:buAutoNum type="arabicPeriod"/>
            </a:pPr>
            <a:r>
              <a:rPr lang="en-GB" i="1" dirty="0"/>
              <a:t>X</a:t>
            </a:r>
            <a:r>
              <a:rPr lang="en-GB" dirty="0"/>
              <a:t> is an </a:t>
            </a:r>
            <a:r>
              <a:rPr lang="en-GB" i="1" dirty="0"/>
              <a:t>H</a:t>
            </a:r>
            <a:r>
              <a:rPr lang="en-GB" dirty="0"/>
              <a:t>; therefore</a:t>
            </a:r>
          </a:p>
          <a:p>
            <a:pPr marL="817200" indent="-457200" algn="just">
              <a:buAutoNum type="arabicPeriod"/>
            </a:pPr>
            <a:r>
              <a:rPr lang="en-GB" i="1" dirty="0"/>
              <a:t>X</a:t>
            </a:r>
            <a:r>
              <a:rPr lang="en-GB" dirty="0"/>
              <a:t> is an </a:t>
            </a:r>
            <a:r>
              <a:rPr lang="en-GB" i="1" dirty="0"/>
              <a:t>F H</a:t>
            </a:r>
            <a:r>
              <a:rPr lang="en-GB" dirty="0"/>
              <a:t>.</a:t>
            </a:r>
            <a:endParaRPr lang="en-GB" i="1" dirty="0"/>
          </a:p>
          <a:p>
            <a:pPr marL="360000" indent="0" algn="just">
              <a:buNone/>
            </a:pPr>
            <a:r>
              <a:rPr lang="en-GB" dirty="0"/>
              <a:t>Otherwise</a:t>
            </a:r>
            <a:r>
              <a:rPr lang="en-GB" i="1" dirty="0"/>
              <a:t>, F</a:t>
            </a:r>
            <a:r>
              <a:rPr lang="en-GB" dirty="0"/>
              <a:t> is </a:t>
            </a:r>
            <a:r>
              <a:rPr lang="en-GB" i="1" dirty="0"/>
              <a:t>attributive</a:t>
            </a:r>
            <a:r>
              <a:rPr lang="en-GB" dirty="0"/>
              <a:t>.</a:t>
            </a:r>
          </a:p>
          <a:p>
            <a:pPr marL="360000" indent="-342900" algn="just">
              <a:buFont typeface="Wingdings" pitchFamily="2" charset="2"/>
              <a:buChar char="Ø"/>
            </a:pPr>
            <a:r>
              <a:rPr lang="en-GB" i="1" dirty="0"/>
              <a:t>Brown</a:t>
            </a:r>
            <a:r>
              <a:rPr lang="en-GB" dirty="0"/>
              <a:t> is an example of a predicative adjective; </a:t>
            </a:r>
            <a:r>
              <a:rPr lang="en-GB" i="1" dirty="0"/>
              <a:t>large</a:t>
            </a:r>
            <a:r>
              <a:rPr lang="en-GB" dirty="0"/>
              <a:t> is an example of an attributive adjective.</a:t>
            </a:r>
          </a:p>
          <a:p>
            <a:pPr marL="360000" indent="-342900" algn="just">
              <a:buFont typeface="Wingdings" pitchFamily="2" charset="2"/>
              <a:buChar char="Ø"/>
            </a:pPr>
            <a:r>
              <a:rPr lang="en-GB" dirty="0"/>
              <a:t>Peter Geach (1967: 65): </a:t>
            </a:r>
            <a:r>
              <a:rPr lang="en-GB" i="1" dirty="0"/>
              <a:t>good</a:t>
            </a:r>
            <a:r>
              <a:rPr lang="en-GB" dirty="0"/>
              <a:t> and </a:t>
            </a:r>
            <a:r>
              <a:rPr lang="en-GB" i="1" dirty="0"/>
              <a:t>bad</a:t>
            </a:r>
            <a:r>
              <a:rPr lang="en-GB" dirty="0"/>
              <a:t> are always attributive, never predicative; ‘there is no such thing as being just good or bad, there is only being a good or bad so-and-so’. Further developed in Thomson (1996).</a:t>
            </a:r>
          </a:p>
          <a:p>
            <a:pPr marL="360000" indent="-342900" algn="just">
              <a:buFont typeface="Wingdings" pitchFamily="2" charset="2"/>
              <a:buChar char="Ø"/>
            </a:pPr>
            <a:r>
              <a:rPr lang="en-GB" dirty="0"/>
              <a:t>Not obvious: can we not talk sensibly of a ‘good state of affairs’?</a:t>
            </a:r>
          </a:p>
        </p:txBody>
      </p:sp>
    </p:spTree>
    <p:extLst>
      <p:ext uri="{BB962C8B-B14F-4D97-AF65-F5344CB8AC3E}">
        <p14:creationId xmlns:p14="http://schemas.microsoft.com/office/powerpoint/2010/main" val="1382320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5943D-28D5-0064-643D-DAB6E56C9FD8}"/>
              </a:ext>
            </a:extLst>
          </p:cNvPr>
          <p:cNvSpPr>
            <a:spLocks noGrp="1"/>
          </p:cNvSpPr>
          <p:nvPr>
            <p:ph type="title"/>
          </p:nvPr>
        </p:nvSpPr>
        <p:spPr/>
        <p:txBody>
          <a:bodyPr/>
          <a:lstStyle/>
          <a:p>
            <a:r>
              <a:rPr lang="en-GB" dirty="0"/>
              <a:t>9. Neo-Aristotelianism (Foot, </a:t>
            </a:r>
            <a:r>
              <a:rPr lang="en-GB" dirty="0" err="1"/>
              <a:t>macintyre</a:t>
            </a:r>
            <a:r>
              <a:rPr lang="en-GB" dirty="0"/>
              <a:t>, et al)</a:t>
            </a:r>
          </a:p>
        </p:txBody>
      </p:sp>
      <p:sp>
        <p:nvSpPr>
          <p:cNvPr id="3" name="Content Placeholder 2">
            <a:extLst>
              <a:ext uri="{FF2B5EF4-FFF2-40B4-BE49-F238E27FC236}">
                <a16:creationId xmlns:a16="http://schemas.microsoft.com/office/drawing/2014/main" id="{54849A7B-52CC-98E9-F92F-028C65B53A51}"/>
              </a:ext>
            </a:extLst>
          </p:cNvPr>
          <p:cNvSpPr>
            <a:spLocks noGrp="1"/>
          </p:cNvSpPr>
          <p:nvPr>
            <p:ph idx="1"/>
          </p:nvPr>
        </p:nvSpPr>
        <p:spPr/>
        <p:txBody>
          <a:bodyPr/>
          <a:lstStyle/>
          <a:p>
            <a:pPr algn="just">
              <a:buFont typeface="Wingdings" pitchFamily="2" charset="2"/>
              <a:buChar char="Ø"/>
            </a:pPr>
            <a:r>
              <a:rPr lang="en-GB" dirty="0"/>
              <a:t> Peter Geach (1967: 70): ‘There is, I admit, much more difficulty in passing from ‘man’ to ‘good/bad man’, or from ‘human act’ to ‘good/bad human act’, if these phrases are to be taken […] in senses determined simply by those of ‘man’ and ‘human act’.’</a:t>
            </a:r>
          </a:p>
          <a:p>
            <a:pPr algn="just">
              <a:buFont typeface="Wingdings" pitchFamily="2" charset="2"/>
              <a:buChar char="Ø"/>
            </a:pPr>
            <a:r>
              <a:rPr lang="en-GB" dirty="0"/>
              <a:t> Neo-Aristotelians have taken up this challenge by:</a:t>
            </a:r>
          </a:p>
          <a:p>
            <a:pPr marL="817200" indent="-457200" algn="just">
              <a:buAutoNum type="arabicPeriod"/>
            </a:pPr>
            <a:r>
              <a:rPr lang="en-GB" dirty="0"/>
              <a:t>Attempting to ground moral goodness in </a:t>
            </a:r>
            <a:r>
              <a:rPr lang="en-GB" i="1" dirty="0"/>
              <a:t>biology</a:t>
            </a:r>
            <a:r>
              <a:rPr lang="en-GB" dirty="0"/>
              <a:t> (e.g. Foot 2001) =&gt; evolutionary concerns;</a:t>
            </a:r>
          </a:p>
          <a:p>
            <a:pPr marL="817200" indent="-457200" algn="just">
              <a:buAutoNum type="arabicPeriod"/>
            </a:pPr>
            <a:r>
              <a:rPr lang="en-GB" dirty="0"/>
              <a:t>Attempting to ground moral goodness in </a:t>
            </a:r>
            <a:r>
              <a:rPr lang="en-GB" i="1" dirty="0"/>
              <a:t>social practices</a:t>
            </a:r>
            <a:r>
              <a:rPr lang="en-GB" dirty="0"/>
              <a:t> (e.g. MacIntyre 2007; cf. MacIntyre 1999) =&gt; the problems of </a:t>
            </a:r>
            <a:r>
              <a:rPr lang="en-GB" i="1" dirty="0"/>
              <a:t>evil practices</a:t>
            </a:r>
            <a:r>
              <a:rPr lang="en-GB" dirty="0"/>
              <a:t> and of </a:t>
            </a:r>
            <a:r>
              <a:rPr lang="en-GB" i="1" dirty="0"/>
              <a:t>power</a:t>
            </a:r>
            <a:r>
              <a:rPr lang="en-GB" dirty="0"/>
              <a:t> (Lacey 1994).</a:t>
            </a:r>
          </a:p>
        </p:txBody>
      </p:sp>
    </p:spTree>
    <p:extLst>
      <p:ext uri="{BB962C8B-B14F-4D97-AF65-F5344CB8AC3E}">
        <p14:creationId xmlns:p14="http://schemas.microsoft.com/office/powerpoint/2010/main" val="1902118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D0F6B-5E82-35CB-2A0D-82C55FADD3E4}"/>
              </a:ext>
            </a:extLst>
          </p:cNvPr>
          <p:cNvSpPr>
            <a:spLocks noGrp="1"/>
          </p:cNvSpPr>
          <p:nvPr>
            <p:ph type="title"/>
          </p:nvPr>
        </p:nvSpPr>
        <p:spPr/>
        <p:txBody>
          <a:bodyPr/>
          <a:lstStyle/>
          <a:p>
            <a:r>
              <a:rPr lang="en-GB" dirty="0"/>
              <a:t>10. Cornell realism (brink, sturgeon, et al)</a:t>
            </a:r>
          </a:p>
        </p:txBody>
      </p:sp>
      <p:sp>
        <p:nvSpPr>
          <p:cNvPr id="3" name="Content Placeholder 2">
            <a:extLst>
              <a:ext uri="{FF2B5EF4-FFF2-40B4-BE49-F238E27FC236}">
                <a16:creationId xmlns:a16="http://schemas.microsoft.com/office/drawing/2014/main" id="{C1738EA4-4F78-5293-D196-80B42FFFF7AF}"/>
              </a:ext>
            </a:extLst>
          </p:cNvPr>
          <p:cNvSpPr>
            <a:spLocks noGrp="1"/>
          </p:cNvSpPr>
          <p:nvPr>
            <p:ph idx="1"/>
          </p:nvPr>
        </p:nvSpPr>
        <p:spPr/>
        <p:txBody>
          <a:bodyPr/>
          <a:lstStyle/>
          <a:p>
            <a:pPr algn="just">
              <a:buFont typeface="Wingdings" pitchFamily="2" charset="2"/>
              <a:buChar char="Ø"/>
            </a:pPr>
            <a:r>
              <a:rPr lang="en-GB" dirty="0"/>
              <a:t> The </a:t>
            </a:r>
            <a:r>
              <a:rPr lang="en-GB" i="1" dirty="0"/>
              <a:t>Cornell Realists</a:t>
            </a:r>
            <a:r>
              <a:rPr lang="en-GB" dirty="0"/>
              <a:t> (e.g. Railton 1986; Brink 1989; Sturgeon 2006) endorse a </a:t>
            </a:r>
            <a:r>
              <a:rPr lang="en-GB" i="1" dirty="0"/>
              <a:t>synthetic naturalist realism </a:t>
            </a:r>
            <a:r>
              <a:rPr lang="en-GB" dirty="0"/>
              <a:t>on which e.g. ‘good’ and ‘bad’ are </a:t>
            </a:r>
            <a:r>
              <a:rPr lang="en-GB" i="1" dirty="0"/>
              <a:t>predicative</a:t>
            </a:r>
            <a:r>
              <a:rPr lang="en-GB" dirty="0"/>
              <a:t> but cannot be </a:t>
            </a:r>
            <a:r>
              <a:rPr lang="en-GB" i="1" dirty="0"/>
              <a:t>defined</a:t>
            </a:r>
            <a:r>
              <a:rPr lang="en-GB" dirty="0"/>
              <a:t>. Instead e.g. ‘good’ and ‘bad’ refer to whichever natural property it is that </a:t>
            </a:r>
            <a:r>
              <a:rPr lang="en-GB" i="1" dirty="0"/>
              <a:t>causally regulate</a:t>
            </a:r>
            <a:r>
              <a:rPr lang="en-GB" dirty="0"/>
              <a:t>s their use, this being the standard semantics for </a:t>
            </a:r>
            <a:r>
              <a:rPr lang="en-GB" i="1" dirty="0"/>
              <a:t>natural kind terms</a:t>
            </a:r>
            <a:r>
              <a:rPr lang="en-GB" dirty="0"/>
              <a:t> (</a:t>
            </a:r>
            <a:r>
              <a:rPr lang="en-GB" dirty="0" err="1"/>
              <a:t>Kripke</a:t>
            </a:r>
            <a:r>
              <a:rPr lang="en-GB" dirty="0"/>
              <a:t> 1972; Putnam 1975).</a:t>
            </a:r>
          </a:p>
          <a:p>
            <a:pPr algn="just">
              <a:buFont typeface="Wingdings" pitchFamily="2" charset="2"/>
              <a:buChar char="Ø"/>
            </a:pPr>
            <a:r>
              <a:rPr lang="en-GB" dirty="0"/>
              <a:t> The natural property to which e.g. ‘good’ or ‘bad’ refers is a </a:t>
            </a:r>
            <a:r>
              <a:rPr lang="en-GB" i="1" dirty="0"/>
              <a:t>homeostatic cluster property</a:t>
            </a:r>
            <a:r>
              <a:rPr lang="en-GB" dirty="0"/>
              <a:t>: </a:t>
            </a:r>
            <a:r>
              <a:rPr lang="en-GB" i="1" dirty="0"/>
              <a:t>multiply realizable</a:t>
            </a:r>
            <a:r>
              <a:rPr lang="en-GB" dirty="0"/>
              <a:t>, and individuated by its </a:t>
            </a:r>
            <a:r>
              <a:rPr lang="en-GB" i="1" dirty="0"/>
              <a:t>causal profile </a:t>
            </a:r>
            <a:r>
              <a:rPr lang="en-GB" dirty="0"/>
              <a:t>– like </a:t>
            </a:r>
            <a:r>
              <a:rPr lang="en-GB" i="1" dirty="0"/>
              <a:t>health</a:t>
            </a:r>
            <a:r>
              <a:rPr lang="en-GB" dirty="0"/>
              <a:t>. The occurrence of moral properties plays a role in </a:t>
            </a:r>
            <a:r>
              <a:rPr lang="en-GB" i="1" dirty="0"/>
              <a:t>explanation</a:t>
            </a:r>
            <a:r>
              <a:rPr lang="en-GB" dirty="0"/>
              <a:t>: e.g. the goodness or badness of a person can help explain their actions; the oppressiveness of a social structure can help explain why people rise up against it. </a:t>
            </a:r>
          </a:p>
        </p:txBody>
      </p:sp>
    </p:spTree>
    <p:extLst>
      <p:ext uri="{BB962C8B-B14F-4D97-AF65-F5344CB8AC3E}">
        <p14:creationId xmlns:p14="http://schemas.microsoft.com/office/powerpoint/2010/main" val="472854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23EC-859A-885B-DE49-F0667989FFF4}"/>
              </a:ext>
            </a:extLst>
          </p:cNvPr>
          <p:cNvSpPr>
            <a:spLocks noGrp="1"/>
          </p:cNvSpPr>
          <p:nvPr>
            <p:ph type="title"/>
          </p:nvPr>
        </p:nvSpPr>
        <p:spPr/>
        <p:txBody>
          <a:bodyPr/>
          <a:lstStyle/>
          <a:p>
            <a:r>
              <a:rPr lang="en-GB" dirty="0"/>
              <a:t>1. What is metaethics?</a:t>
            </a:r>
          </a:p>
        </p:txBody>
      </p:sp>
      <p:sp>
        <p:nvSpPr>
          <p:cNvPr id="3" name="Content Placeholder 2">
            <a:extLst>
              <a:ext uri="{FF2B5EF4-FFF2-40B4-BE49-F238E27FC236}">
                <a16:creationId xmlns:a16="http://schemas.microsoft.com/office/drawing/2014/main" id="{AE956CCA-04EB-6252-D4D7-7A35C82B0CEB}"/>
              </a:ext>
            </a:extLst>
          </p:cNvPr>
          <p:cNvSpPr>
            <a:spLocks noGrp="1"/>
          </p:cNvSpPr>
          <p:nvPr>
            <p:ph idx="1"/>
          </p:nvPr>
        </p:nvSpPr>
        <p:spPr>
          <a:xfrm>
            <a:off x="1024128" y="2084832"/>
            <a:ext cx="9720073" cy="4647438"/>
          </a:xfrm>
        </p:spPr>
        <p:txBody>
          <a:bodyPr>
            <a:normAutofit lnSpcReduction="10000"/>
          </a:bodyPr>
          <a:lstStyle/>
          <a:p>
            <a:pPr algn="just">
              <a:buFont typeface="Wingdings" pitchFamily="2" charset="2"/>
              <a:buChar char="Ø"/>
            </a:pPr>
            <a:r>
              <a:rPr lang="en-GB" dirty="0"/>
              <a:t> Normative ethics asks </a:t>
            </a:r>
            <a:r>
              <a:rPr lang="en-GB" i="1" dirty="0"/>
              <a:t>first-order questions;</a:t>
            </a:r>
            <a:r>
              <a:rPr lang="en-GB" dirty="0"/>
              <a:t> metaethics asks </a:t>
            </a:r>
            <a:r>
              <a:rPr lang="en-GB" i="1" dirty="0"/>
              <a:t>second-order questions</a:t>
            </a:r>
            <a:r>
              <a:rPr lang="en-GB" dirty="0"/>
              <a:t>.</a:t>
            </a:r>
          </a:p>
          <a:p>
            <a:pPr algn="just">
              <a:buFont typeface="Wingdings" pitchFamily="2" charset="2"/>
              <a:buChar char="Ø"/>
            </a:pPr>
            <a:r>
              <a:rPr lang="en-GB" dirty="0"/>
              <a:t> Second-order questions include:</a:t>
            </a:r>
          </a:p>
          <a:p>
            <a:pPr marL="360000" algn="just">
              <a:buFont typeface="Arial" panose="020B0604020202020204" pitchFamily="34" charset="0"/>
              <a:buChar char="•"/>
            </a:pPr>
            <a:r>
              <a:rPr lang="en-GB" dirty="0"/>
              <a:t> Semantics: are moral judgments </a:t>
            </a:r>
            <a:r>
              <a:rPr lang="en-GB" i="1" dirty="0"/>
              <a:t>truth-apt</a:t>
            </a:r>
            <a:r>
              <a:rPr lang="en-GB" dirty="0"/>
              <a:t>? If not to state facts, what is the </a:t>
            </a:r>
            <a:r>
              <a:rPr lang="en-GB" i="1" dirty="0"/>
              <a:t>semantic function </a:t>
            </a:r>
            <a:r>
              <a:rPr lang="en-GB" dirty="0"/>
              <a:t>of moral discourse?</a:t>
            </a:r>
          </a:p>
          <a:p>
            <a:pPr marL="360000" algn="just">
              <a:buFont typeface="Arial" panose="020B0604020202020204" pitchFamily="34" charset="0"/>
              <a:buChar char="•"/>
            </a:pPr>
            <a:r>
              <a:rPr lang="en-GB" dirty="0"/>
              <a:t> Metaphysics: are there moral </a:t>
            </a:r>
            <a:r>
              <a:rPr lang="en-GB" i="1" dirty="0"/>
              <a:t>facts </a:t>
            </a:r>
            <a:r>
              <a:rPr lang="en-GB" dirty="0"/>
              <a:t>(or </a:t>
            </a:r>
            <a:r>
              <a:rPr lang="en-GB" i="1" dirty="0"/>
              <a:t>properties</a:t>
            </a:r>
            <a:r>
              <a:rPr lang="en-GB" dirty="0"/>
              <a:t>)? If so, are they identical or reducible to natural facts (or properties), or are they </a:t>
            </a:r>
            <a:r>
              <a:rPr lang="en-GB" i="1" dirty="0"/>
              <a:t>sui generis</a:t>
            </a:r>
            <a:r>
              <a:rPr lang="en-GB" dirty="0"/>
              <a:t> and irreducible? </a:t>
            </a:r>
          </a:p>
          <a:p>
            <a:pPr marL="360000" algn="just">
              <a:buFont typeface="Arial" panose="020B0604020202020204" pitchFamily="34" charset="0"/>
              <a:buChar char="•"/>
            </a:pPr>
            <a:r>
              <a:rPr lang="en-GB" dirty="0"/>
              <a:t> Epistemology: is there moral </a:t>
            </a:r>
            <a:r>
              <a:rPr lang="en-GB" i="1" dirty="0"/>
              <a:t>knowledge</a:t>
            </a:r>
            <a:r>
              <a:rPr lang="en-GB" dirty="0"/>
              <a:t>? How can we know whether our moral judgments are true or false?</a:t>
            </a:r>
          </a:p>
          <a:p>
            <a:pPr marL="360000" algn="just">
              <a:buFont typeface="Arial" panose="020B0604020202020204" pitchFamily="34" charset="0"/>
              <a:buChar char="•"/>
            </a:pPr>
            <a:r>
              <a:rPr lang="en-GB" dirty="0"/>
              <a:t> Phenomenology: when we make moral judgments, what does it </a:t>
            </a:r>
            <a:r>
              <a:rPr lang="en-GB" i="1" dirty="0"/>
              <a:t>seem </a:t>
            </a:r>
            <a:r>
              <a:rPr lang="en-GB" dirty="0"/>
              <a:t>to us that we are doing? Are we representing how things are ‘out there’ in the world?</a:t>
            </a:r>
          </a:p>
          <a:p>
            <a:pPr marL="360000" algn="just">
              <a:buFont typeface="Arial" panose="020B0604020202020204" pitchFamily="34" charset="0"/>
              <a:buChar char="•"/>
            </a:pPr>
            <a:r>
              <a:rPr lang="en-GB" dirty="0"/>
              <a:t> Moral psychology: what kind of connection is there between making a moral judgment and being </a:t>
            </a:r>
            <a:r>
              <a:rPr lang="en-GB" i="1" dirty="0"/>
              <a:t>motivated</a:t>
            </a:r>
            <a:r>
              <a:rPr lang="en-GB" dirty="0"/>
              <a:t> to act as that judgment prescribes?</a:t>
            </a:r>
          </a:p>
        </p:txBody>
      </p:sp>
    </p:spTree>
    <p:extLst>
      <p:ext uri="{BB962C8B-B14F-4D97-AF65-F5344CB8AC3E}">
        <p14:creationId xmlns:p14="http://schemas.microsoft.com/office/powerpoint/2010/main" val="839195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AE3A9-172E-DAD8-1713-8689F0AEDA84}"/>
              </a:ext>
            </a:extLst>
          </p:cNvPr>
          <p:cNvSpPr>
            <a:spLocks noGrp="1"/>
          </p:cNvSpPr>
          <p:nvPr>
            <p:ph type="title"/>
          </p:nvPr>
        </p:nvSpPr>
        <p:spPr/>
        <p:txBody>
          <a:bodyPr/>
          <a:lstStyle/>
          <a:p>
            <a:r>
              <a:rPr lang="en-GB" dirty="0"/>
              <a:t>11. Moral twin earth (Horgan &amp; Timmons)</a:t>
            </a:r>
          </a:p>
        </p:txBody>
      </p:sp>
      <p:sp>
        <p:nvSpPr>
          <p:cNvPr id="3" name="Content Placeholder 2">
            <a:extLst>
              <a:ext uri="{FF2B5EF4-FFF2-40B4-BE49-F238E27FC236}">
                <a16:creationId xmlns:a16="http://schemas.microsoft.com/office/drawing/2014/main" id="{ED4B87D9-6CBF-409A-0EA7-A54E20CB3522}"/>
              </a:ext>
            </a:extLst>
          </p:cNvPr>
          <p:cNvSpPr>
            <a:spLocks noGrp="1"/>
          </p:cNvSpPr>
          <p:nvPr>
            <p:ph idx="1"/>
          </p:nvPr>
        </p:nvSpPr>
        <p:spPr/>
        <p:txBody>
          <a:bodyPr>
            <a:normAutofit/>
          </a:bodyPr>
          <a:lstStyle/>
          <a:p>
            <a:pPr algn="just">
              <a:buFont typeface="Wingdings" pitchFamily="2" charset="2"/>
              <a:buChar char="Ø"/>
            </a:pPr>
            <a:r>
              <a:rPr lang="en-GB" dirty="0"/>
              <a:t> The </a:t>
            </a:r>
            <a:r>
              <a:rPr lang="en-GB" i="1" dirty="0"/>
              <a:t>Moral Twin Earth </a:t>
            </a:r>
            <a:r>
              <a:rPr lang="en-GB" dirty="0"/>
              <a:t>Argument (Horgan and Timmons 2013):</a:t>
            </a:r>
          </a:p>
          <a:p>
            <a:pPr marL="817200" indent="-457200" algn="just">
              <a:buAutoNum type="arabicPeriod"/>
            </a:pPr>
            <a:r>
              <a:rPr lang="en-GB" dirty="0"/>
              <a:t>On Earth, the use of ‘wrong’ is causally regulated by natural property </a:t>
            </a:r>
            <a:r>
              <a:rPr lang="en-GB" i="1" dirty="0"/>
              <a:t>N</a:t>
            </a:r>
            <a:r>
              <a:rPr lang="en-GB" dirty="0"/>
              <a:t>. On Moral Twin Earth, the use of ‘wrong’ is causally regulated by natural property </a:t>
            </a:r>
            <a:r>
              <a:rPr lang="en-GB" i="1" dirty="0"/>
              <a:t>N</a:t>
            </a:r>
            <a:r>
              <a:rPr lang="en-GB" dirty="0"/>
              <a:t>*. Moral Twin Earth is maximally similar to Earth, given this divergence.</a:t>
            </a:r>
          </a:p>
          <a:p>
            <a:pPr marL="817200" indent="-457200" algn="just">
              <a:buAutoNum type="arabicPeriod"/>
            </a:pPr>
            <a:r>
              <a:rPr lang="en-GB" dirty="0"/>
              <a:t>On Earth, we claim that lying in circumstances </a:t>
            </a:r>
            <a:r>
              <a:rPr lang="en-GB" i="1" dirty="0"/>
              <a:t>C</a:t>
            </a:r>
            <a:r>
              <a:rPr lang="en-GB" dirty="0"/>
              <a:t> is not wrong. On Moral Twin Earth, they claim that lying in circumstances </a:t>
            </a:r>
            <a:r>
              <a:rPr lang="en-GB" i="1" dirty="0"/>
              <a:t>C</a:t>
            </a:r>
            <a:r>
              <a:rPr lang="en-GB" dirty="0"/>
              <a:t> is wrong. Given (1), this is not a genuine moral disagreement.</a:t>
            </a:r>
          </a:p>
          <a:p>
            <a:pPr marL="817200" indent="-457200" algn="just">
              <a:buAutoNum type="arabicPeriod"/>
            </a:pPr>
            <a:r>
              <a:rPr lang="en-GB" dirty="0"/>
              <a:t>But intuitively, this </a:t>
            </a:r>
            <a:r>
              <a:rPr lang="en-GB" i="1" dirty="0"/>
              <a:t>is</a:t>
            </a:r>
            <a:r>
              <a:rPr lang="en-GB" dirty="0"/>
              <a:t> a genuine moral disagreement. So Cornell Realism fails.</a:t>
            </a:r>
          </a:p>
          <a:p>
            <a:pPr marL="360000" indent="-342900" algn="just">
              <a:buFont typeface="Wingdings" pitchFamily="2" charset="2"/>
              <a:buChar char="Ø"/>
            </a:pPr>
            <a:r>
              <a:rPr lang="en-GB" dirty="0"/>
              <a:t>Neil Levy (2011): Once we ask </a:t>
            </a:r>
            <a:r>
              <a:rPr lang="en-GB" i="1" dirty="0"/>
              <a:t>why</a:t>
            </a:r>
            <a:r>
              <a:rPr lang="en-GB" dirty="0"/>
              <a:t> on Moral Twin Earth they claim that lying in circumstances </a:t>
            </a:r>
            <a:r>
              <a:rPr lang="en-GB" i="1" dirty="0"/>
              <a:t>C</a:t>
            </a:r>
            <a:r>
              <a:rPr lang="en-GB" dirty="0"/>
              <a:t> is wrong, we’ll cease to think this is a genuine moral disagreement.</a:t>
            </a:r>
          </a:p>
          <a:p>
            <a:pPr marL="817200" indent="-457200" algn="just">
              <a:buAutoNum type="arabicPeriod"/>
            </a:pPr>
            <a:endParaRPr lang="en-GB" dirty="0"/>
          </a:p>
          <a:p>
            <a:pPr marL="817200" indent="-457200" algn="just">
              <a:buAutoNum type="arabicPeriod"/>
            </a:pPr>
            <a:endParaRPr lang="en-GB" dirty="0"/>
          </a:p>
        </p:txBody>
      </p:sp>
    </p:spTree>
    <p:extLst>
      <p:ext uri="{BB962C8B-B14F-4D97-AF65-F5344CB8AC3E}">
        <p14:creationId xmlns:p14="http://schemas.microsoft.com/office/powerpoint/2010/main" val="2116412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2084832"/>
            <a:ext cx="9720073" cy="4589100"/>
          </a:xfrm>
        </p:spPr>
        <p:txBody>
          <a:bodyPr>
            <a:normAutofit/>
          </a:bodyPr>
          <a:lstStyle/>
          <a:p>
            <a:r>
              <a:rPr lang="en-GB" dirty="0"/>
              <a:t>Brink, David O. (1989). </a:t>
            </a:r>
            <a:r>
              <a:rPr lang="en-GB" i="1" dirty="0"/>
              <a:t>Moral Realism and the Foundations of Ethics</a:t>
            </a:r>
            <a:r>
              <a:rPr lang="en-GB" dirty="0"/>
              <a:t>. Cambridge: Cambridge University Press.</a:t>
            </a:r>
          </a:p>
          <a:p>
            <a:r>
              <a:rPr lang="en-GB" dirty="0"/>
              <a:t>Finlay, Stephen (2007). ‘Four Faces of Moral Realism.’ </a:t>
            </a:r>
            <a:r>
              <a:rPr lang="en-GB" i="1" dirty="0"/>
              <a:t>Philosophy Compass</a:t>
            </a:r>
            <a:r>
              <a:rPr lang="en-GB" dirty="0"/>
              <a:t> 2(6): 820-849.</a:t>
            </a:r>
          </a:p>
          <a:p>
            <a:r>
              <a:rPr lang="en-GB" dirty="0"/>
              <a:t>Foot, Philippa (2001). </a:t>
            </a:r>
            <a:r>
              <a:rPr lang="en-GB" i="1" dirty="0"/>
              <a:t>Natural Goodness</a:t>
            </a:r>
            <a:r>
              <a:rPr lang="en-GB" dirty="0"/>
              <a:t>. Oxford: Oxford University Press.</a:t>
            </a:r>
          </a:p>
          <a:p>
            <a:r>
              <a:rPr lang="en-GB" dirty="0" err="1"/>
              <a:t>Frankena</a:t>
            </a:r>
            <a:r>
              <a:rPr lang="en-GB" dirty="0"/>
              <a:t>, William (1939). ‘The Naturalistic Fallacy.’ </a:t>
            </a:r>
            <a:r>
              <a:rPr lang="en-GB" i="1" dirty="0"/>
              <a:t>Mind</a:t>
            </a:r>
            <a:r>
              <a:rPr lang="en-GB" dirty="0"/>
              <a:t> 48(192): 464-477.</a:t>
            </a:r>
          </a:p>
          <a:p>
            <a:r>
              <a:rPr lang="en-GB" dirty="0"/>
              <a:t>Geach, Peter (1967 [1956]). ‘Good and Evil.’ In Philippa Foot ed., </a:t>
            </a:r>
            <a:r>
              <a:rPr lang="en-GB" i="1" dirty="0"/>
              <a:t>Theories of Ethics</a:t>
            </a:r>
            <a:r>
              <a:rPr lang="en-GB" dirty="0"/>
              <a:t>, 64-73. Oxford: Oxford University Press. </a:t>
            </a:r>
          </a:p>
          <a:p>
            <a:r>
              <a:rPr lang="en-GB" dirty="0"/>
              <a:t>Horgan, Terrence and Mark Timmons (2013). ‘Twin Earth, Moral.’ In Hugh LaFollette ed., </a:t>
            </a:r>
            <a:r>
              <a:rPr lang="en-GB" i="1" dirty="0"/>
              <a:t>The International Encyclopedia of Ethics</a:t>
            </a:r>
            <a:r>
              <a:rPr lang="en-GB" dirty="0"/>
              <a:t>, 5242-5249. Oxford: Blackwell.</a:t>
            </a:r>
          </a:p>
          <a:p>
            <a:r>
              <a:rPr lang="en-GB" dirty="0" err="1"/>
              <a:t>Kripke</a:t>
            </a:r>
            <a:r>
              <a:rPr lang="en-GB" dirty="0"/>
              <a:t>, Saul (1972). </a:t>
            </a:r>
            <a:r>
              <a:rPr lang="en-GB" i="1" dirty="0"/>
              <a:t>Naming and Necessity</a:t>
            </a:r>
            <a:r>
              <a:rPr lang="en-GB" dirty="0"/>
              <a:t>. Oxford: Blackwell.</a:t>
            </a:r>
          </a:p>
        </p:txBody>
      </p:sp>
    </p:spTree>
    <p:extLst>
      <p:ext uri="{BB962C8B-B14F-4D97-AF65-F5344CB8AC3E}">
        <p14:creationId xmlns:p14="http://schemas.microsoft.com/office/powerpoint/2010/main" val="1443581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lnSpcReduction="10000"/>
          </a:bodyPr>
          <a:lstStyle/>
          <a:p>
            <a:r>
              <a:rPr lang="en-GB" dirty="0"/>
              <a:t>Lacey, Nicola (1994). ‘MacIntyre, Feminism, and the Concept of Practice.’ In Susan </a:t>
            </a:r>
            <a:r>
              <a:rPr lang="en-GB" dirty="0" err="1"/>
              <a:t>Mendus</a:t>
            </a:r>
            <a:r>
              <a:rPr lang="en-GB" dirty="0"/>
              <a:t> and John Horton eds., </a:t>
            </a:r>
            <a:r>
              <a:rPr lang="en-GB" i="1" dirty="0"/>
              <a:t>After MacIntyre: Critical Perspectives on the Work of Alasdair MacIntyre</a:t>
            </a:r>
            <a:r>
              <a:rPr lang="en-GB" dirty="0"/>
              <a:t>, 265-282. Cambridge: Polity Press.</a:t>
            </a:r>
          </a:p>
          <a:p>
            <a:r>
              <a:rPr lang="en-GB" dirty="0"/>
              <a:t>Levy, Neil (2011). ‘Moore on Twin Earth.’ </a:t>
            </a:r>
            <a:r>
              <a:rPr lang="en-GB" i="1" dirty="0" err="1"/>
              <a:t>Erkenntnis</a:t>
            </a:r>
            <a:r>
              <a:rPr lang="en-GB" i="1" dirty="0"/>
              <a:t> </a:t>
            </a:r>
            <a:r>
              <a:rPr lang="en-GB" dirty="0"/>
              <a:t>75: 137-146.</a:t>
            </a:r>
          </a:p>
          <a:p>
            <a:r>
              <a:rPr lang="en-GB" dirty="0"/>
              <a:t>Lutz, Matthew (2024). ‘Moral Naturalism.’ </a:t>
            </a:r>
            <a:r>
              <a:rPr lang="en-GB" i="1" dirty="0"/>
              <a:t>Stanford Encyclopedia of Philosophy</a:t>
            </a:r>
            <a:r>
              <a:rPr lang="en-GB" dirty="0"/>
              <a:t>. </a:t>
            </a:r>
          </a:p>
          <a:p>
            <a:r>
              <a:rPr lang="en-GB" dirty="0"/>
              <a:t>MacIntyre, Alasdair (1998). </a:t>
            </a:r>
            <a:r>
              <a:rPr lang="en-GB" i="1" dirty="0"/>
              <a:t>A Short History of Ethics</a:t>
            </a:r>
            <a:r>
              <a:rPr lang="en-GB" dirty="0"/>
              <a:t> (2</a:t>
            </a:r>
            <a:r>
              <a:rPr lang="en-GB" baseline="30000" dirty="0"/>
              <a:t>nd</a:t>
            </a:r>
            <a:r>
              <a:rPr lang="en-GB" dirty="0"/>
              <a:t> ed.). London: Routledge.</a:t>
            </a:r>
          </a:p>
          <a:p>
            <a:r>
              <a:rPr lang="en-GB" dirty="0"/>
              <a:t>MacIntyre, Alasdair (1999). </a:t>
            </a:r>
            <a:r>
              <a:rPr lang="en-GB" i="1" dirty="0"/>
              <a:t>Dependent Rational Animals: Why Human Beings Need the Virtues</a:t>
            </a:r>
            <a:r>
              <a:rPr lang="en-GB" dirty="0"/>
              <a:t>. London: Duckworth.</a:t>
            </a:r>
          </a:p>
          <a:p>
            <a:r>
              <a:rPr lang="en-GB" dirty="0"/>
              <a:t>MacIntyre, Alasdair (2007). </a:t>
            </a:r>
            <a:r>
              <a:rPr lang="en-GB" i="1" dirty="0"/>
              <a:t>After Virtue</a:t>
            </a:r>
            <a:r>
              <a:rPr lang="en-GB" dirty="0"/>
              <a:t> (3</a:t>
            </a:r>
            <a:r>
              <a:rPr lang="en-GB" baseline="30000" dirty="0"/>
              <a:t>rd</a:t>
            </a:r>
            <a:r>
              <a:rPr lang="en-GB" dirty="0"/>
              <a:t> ed.). London: Bloomsbury.</a:t>
            </a:r>
          </a:p>
          <a:p>
            <a:r>
              <a:rPr lang="en-GB" dirty="0"/>
              <a:t>Moore, G.E. (1922). </a:t>
            </a:r>
            <a:r>
              <a:rPr lang="en-GB" i="1" dirty="0"/>
              <a:t>Principia </a:t>
            </a:r>
            <a:r>
              <a:rPr lang="en-GB" i="1" dirty="0" err="1"/>
              <a:t>Ethica</a:t>
            </a:r>
            <a:r>
              <a:rPr lang="en-GB" dirty="0"/>
              <a:t> (2</a:t>
            </a:r>
            <a:r>
              <a:rPr lang="en-GB" baseline="30000" dirty="0"/>
              <a:t>nd</a:t>
            </a:r>
            <a:r>
              <a:rPr lang="en-GB" dirty="0"/>
              <a:t> ed.). Cambridge: Cambridge University Press.</a:t>
            </a:r>
          </a:p>
          <a:p>
            <a:endParaRPr lang="en-GB" dirty="0"/>
          </a:p>
        </p:txBody>
      </p:sp>
    </p:spTree>
    <p:extLst>
      <p:ext uri="{BB962C8B-B14F-4D97-AF65-F5344CB8AC3E}">
        <p14:creationId xmlns:p14="http://schemas.microsoft.com/office/powerpoint/2010/main" val="1248544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1E0E7-EFB5-EA83-C498-FD3FB6CDDE68}"/>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A74AC612-AA18-7FFB-D33A-5D908E1169E8}"/>
              </a:ext>
            </a:extLst>
          </p:cNvPr>
          <p:cNvSpPr>
            <a:spLocks noGrp="1"/>
          </p:cNvSpPr>
          <p:nvPr>
            <p:ph idx="1"/>
          </p:nvPr>
        </p:nvSpPr>
        <p:spPr>
          <a:xfrm>
            <a:off x="1024128" y="2286000"/>
            <a:ext cx="9720073" cy="4469130"/>
          </a:xfrm>
        </p:spPr>
        <p:txBody>
          <a:bodyPr>
            <a:normAutofit lnSpcReduction="10000"/>
          </a:bodyPr>
          <a:lstStyle/>
          <a:p>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a:t>Putnam, Hilary (1975). ‘The Meaning of ‘Meaning’.’ </a:t>
            </a:r>
            <a:r>
              <a:rPr lang="en-GB" i="1" dirty="0"/>
              <a:t>Minnesota Studies in the Philosophy of Science</a:t>
            </a:r>
            <a:r>
              <a:rPr lang="en-GB" dirty="0"/>
              <a:t> 7: 131-193.</a:t>
            </a:r>
          </a:p>
          <a:p>
            <a:r>
              <a:rPr lang="en-GB" dirty="0"/>
              <a:t>Railton, Peter (1986). ‘Moral Realism.’ </a:t>
            </a:r>
            <a:r>
              <a:rPr lang="en-GB" i="1" dirty="0"/>
              <a:t>The Philosophical Review</a:t>
            </a:r>
            <a:r>
              <a:rPr lang="en-GB" dirty="0"/>
              <a:t> 95(2): 163-207.</a:t>
            </a:r>
          </a:p>
          <a:p>
            <a:r>
              <a:rPr lang="en-GB" dirty="0"/>
              <a:t>Smith, Michael (1994). </a:t>
            </a:r>
            <a:r>
              <a:rPr lang="en-GB" i="1" dirty="0"/>
              <a:t>The Moral Problem</a:t>
            </a:r>
            <a:r>
              <a:rPr lang="en-GB" dirty="0"/>
              <a:t>. Oxford: Blackwell.</a:t>
            </a:r>
          </a:p>
          <a:p>
            <a:r>
              <a:rPr lang="en-GB" dirty="0"/>
              <a:t>Sturgeon, Nicholas (2006). ‘Moral Explanations Defended.’ In James Dreier ed., </a:t>
            </a:r>
            <a:r>
              <a:rPr lang="en-GB" i="1" dirty="0"/>
              <a:t>Contemporary Debates in Moral Theory</a:t>
            </a:r>
            <a:r>
              <a:rPr lang="en-GB" dirty="0"/>
              <a:t>, 241-262. Oxford: Blackwell.</a:t>
            </a:r>
          </a:p>
          <a:p>
            <a:r>
              <a:rPr lang="en-GB" dirty="0"/>
              <a:t>Thomson, Judith Jarvis (1996). ‘Moral Objectivity.’ In Gilbert Harman and Judith Jarvis Thomson, </a:t>
            </a:r>
            <a:r>
              <a:rPr lang="en-GB" i="1" dirty="0"/>
              <a:t>Moral Relativism and Moral Objectivity</a:t>
            </a:r>
            <a:r>
              <a:rPr lang="en-GB" dirty="0"/>
              <a:t>. Oxford: Blackwell.</a:t>
            </a:r>
          </a:p>
          <a:p>
            <a:r>
              <a:rPr lang="en-GB" dirty="0"/>
              <a:t>Williams, Bernard (2011 [1985]). </a:t>
            </a:r>
            <a:r>
              <a:rPr lang="en-GB" i="1" dirty="0"/>
              <a:t>Ethics and the Limits of Philosophy</a:t>
            </a:r>
            <a:r>
              <a:rPr lang="en-GB" dirty="0"/>
              <a:t>. London: Routledge.</a:t>
            </a:r>
          </a:p>
          <a:p>
            <a:endParaRPr lang="en-GB" dirty="0"/>
          </a:p>
        </p:txBody>
      </p:sp>
    </p:spTree>
    <p:extLst>
      <p:ext uri="{BB962C8B-B14F-4D97-AF65-F5344CB8AC3E}">
        <p14:creationId xmlns:p14="http://schemas.microsoft.com/office/powerpoint/2010/main" val="614739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3: Non-Naturalist Realism</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3966301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3370886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0F81F-99E4-1BFD-A673-A58DFD10F345}"/>
              </a:ext>
            </a:extLst>
          </p:cNvPr>
          <p:cNvSpPr>
            <a:spLocks noGrp="1"/>
          </p:cNvSpPr>
          <p:nvPr>
            <p:ph type="title"/>
          </p:nvPr>
        </p:nvSpPr>
        <p:spPr/>
        <p:txBody>
          <a:bodyPr/>
          <a:lstStyle/>
          <a:p>
            <a:r>
              <a:rPr lang="en-GB" dirty="0"/>
              <a:t>2. What is Non-Naturalist Moral </a:t>
            </a:r>
            <a:r>
              <a:rPr lang="en-GB" dirty="0" err="1"/>
              <a:t>REalism</a:t>
            </a:r>
            <a:r>
              <a:rPr lang="en-GB" dirty="0"/>
              <a:t>?</a:t>
            </a:r>
          </a:p>
        </p:txBody>
      </p:sp>
      <p:sp>
        <p:nvSpPr>
          <p:cNvPr id="3" name="Content Placeholder 2">
            <a:extLst>
              <a:ext uri="{FF2B5EF4-FFF2-40B4-BE49-F238E27FC236}">
                <a16:creationId xmlns:a16="http://schemas.microsoft.com/office/drawing/2014/main" id="{6B8A99D8-09DF-8D5B-B6BE-8853BF49509B}"/>
              </a:ext>
            </a:extLst>
          </p:cNvPr>
          <p:cNvSpPr>
            <a:spLocks noGrp="1"/>
          </p:cNvSpPr>
          <p:nvPr>
            <p:ph idx="1"/>
          </p:nvPr>
        </p:nvSpPr>
        <p:spPr/>
        <p:txBody>
          <a:bodyPr/>
          <a:lstStyle/>
          <a:p>
            <a:pPr algn="just">
              <a:buFont typeface="Wingdings" pitchFamily="2" charset="2"/>
              <a:buChar char="Ø"/>
            </a:pPr>
            <a:r>
              <a:rPr lang="en-GB" dirty="0"/>
              <a:t> A property is </a:t>
            </a:r>
            <a:r>
              <a:rPr lang="en-GB" i="1" dirty="0"/>
              <a:t>natural</a:t>
            </a:r>
            <a:r>
              <a:rPr lang="en-GB" dirty="0"/>
              <a:t> iff it can be studied by the sciences. Or alternatively: a property is </a:t>
            </a:r>
            <a:r>
              <a:rPr lang="en-GB" i="1" dirty="0"/>
              <a:t>natural </a:t>
            </a:r>
            <a:r>
              <a:rPr lang="en-GB" dirty="0"/>
              <a:t>iff it has causal powers.</a:t>
            </a:r>
          </a:p>
          <a:p>
            <a:pPr algn="just">
              <a:buFont typeface="Wingdings" pitchFamily="2" charset="2"/>
              <a:buChar char="Ø"/>
            </a:pPr>
            <a:r>
              <a:rPr lang="en-GB" dirty="0"/>
              <a:t> So </a:t>
            </a:r>
            <a:r>
              <a:rPr lang="en-GB" i="1" dirty="0"/>
              <a:t>non-naturalist moral realism</a:t>
            </a:r>
            <a:r>
              <a:rPr lang="en-GB" dirty="0"/>
              <a:t> holds that:</a:t>
            </a:r>
          </a:p>
          <a:p>
            <a:pPr marL="817200" indent="-457200" algn="just">
              <a:buAutoNum type="arabicPeriod"/>
            </a:pPr>
            <a:r>
              <a:rPr lang="en-GB" dirty="0"/>
              <a:t>(Unconstructed) moral facts exist;</a:t>
            </a:r>
          </a:p>
          <a:p>
            <a:pPr marL="817200" indent="-457200" algn="just">
              <a:buAutoNum type="arabicPeriod"/>
            </a:pPr>
            <a:r>
              <a:rPr lang="en-GB" dirty="0"/>
              <a:t>These moral facts concern </a:t>
            </a:r>
            <a:r>
              <a:rPr lang="en-GB" i="1" dirty="0"/>
              <a:t>non-natural</a:t>
            </a:r>
            <a:r>
              <a:rPr lang="en-GB" dirty="0"/>
              <a:t> properties. That is to say: these moral facts concern properties that cannot be studied by the sciences. Or alternatively: these moral facts concern properties that do not have causal powers.</a:t>
            </a:r>
            <a:endParaRPr lang="en-GB" i="1" dirty="0"/>
          </a:p>
          <a:p>
            <a:pPr marL="817200" indent="-457200" algn="just">
              <a:buAutoNum type="arabicPeriod"/>
            </a:pPr>
            <a:endParaRPr lang="en-GB" dirty="0"/>
          </a:p>
        </p:txBody>
      </p:sp>
    </p:spTree>
    <p:extLst>
      <p:ext uri="{BB962C8B-B14F-4D97-AF65-F5344CB8AC3E}">
        <p14:creationId xmlns:p14="http://schemas.microsoft.com/office/powerpoint/2010/main" val="2844231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B77FA-4288-4658-3D08-76023CD49EE6}"/>
              </a:ext>
            </a:extLst>
          </p:cNvPr>
          <p:cNvSpPr>
            <a:spLocks noGrp="1"/>
          </p:cNvSpPr>
          <p:nvPr>
            <p:ph type="title"/>
          </p:nvPr>
        </p:nvSpPr>
        <p:spPr/>
        <p:txBody>
          <a:bodyPr/>
          <a:lstStyle/>
          <a:p>
            <a:r>
              <a:rPr lang="en-GB" dirty="0"/>
              <a:t>3. Intuitionism</a:t>
            </a:r>
          </a:p>
        </p:txBody>
      </p:sp>
      <p:sp>
        <p:nvSpPr>
          <p:cNvPr id="3" name="Content Placeholder 2">
            <a:extLst>
              <a:ext uri="{FF2B5EF4-FFF2-40B4-BE49-F238E27FC236}">
                <a16:creationId xmlns:a16="http://schemas.microsoft.com/office/drawing/2014/main" id="{A21859F2-3B27-6082-10DF-247CD6C1D46D}"/>
              </a:ext>
            </a:extLst>
          </p:cNvPr>
          <p:cNvSpPr>
            <a:spLocks noGrp="1"/>
          </p:cNvSpPr>
          <p:nvPr>
            <p:ph idx="1"/>
          </p:nvPr>
        </p:nvSpPr>
        <p:spPr/>
        <p:txBody>
          <a:bodyPr>
            <a:normAutofit lnSpcReduction="10000"/>
          </a:bodyPr>
          <a:lstStyle/>
          <a:p>
            <a:pPr algn="just">
              <a:buFont typeface="Wingdings" pitchFamily="2" charset="2"/>
              <a:buChar char="Ø"/>
            </a:pPr>
            <a:r>
              <a:rPr lang="en-GB" dirty="0"/>
              <a:t> Moore (1903: Ch.1) uses the Open Question Argument to conclude that </a:t>
            </a:r>
            <a:r>
              <a:rPr lang="en-GB" i="1" dirty="0"/>
              <a:t>goodness</a:t>
            </a:r>
            <a:r>
              <a:rPr lang="en-GB" dirty="0"/>
              <a:t> is an undefinable, </a:t>
            </a:r>
            <a:r>
              <a:rPr lang="en-GB" i="1" dirty="0"/>
              <a:t>sui generis</a:t>
            </a:r>
            <a:r>
              <a:rPr lang="en-GB" dirty="0"/>
              <a:t>, non-natural property. If so, how can we </a:t>
            </a:r>
            <a:r>
              <a:rPr lang="en-GB" i="1" dirty="0"/>
              <a:t>know</a:t>
            </a:r>
            <a:r>
              <a:rPr lang="en-GB" dirty="0"/>
              <a:t> whether something is good? Moore’s answer: certain claims about goodness are simply </a:t>
            </a:r>
            <a:r>
              <a:rPr lang="en-GB" i="1" dirty="0"/>
              <a:t>self-evident</a:t>
            </a:r>
            <a:r>
              <a:rPr lang="en-GB" dirty="0"/>
              <a:t>. This is </a:t>
            </a:r>
            <a:r>
              <a:rPr lang="en-GB" i="1" dirty="0"/>
              <a:t>intuitionism</a:t>
            </a:r>
            <a:r>
              <a:rPr lang="en-GB" dirty="0"/>
              <a:t>.</a:t>
            </a:r>
          </a:p>
          <a:p>
            <a:pPr algn="just">
              <a:buFont typeface="Wingdings" pitchFamily="2" charset="2"/>
              <a:buChar char="Ø"/>
            </a:pPr>
            <a:r>
              <a:rPr lang="en-GB" dirty="0"/>
              <a:t> Prichard (1912) and Ross (1930) are likewise </a:t>
            </a:r>
            <a:r>
              <a:rPr lang="en-GB" i="1" dirty="0"/>
              <a:t>intuitionists</a:t>
            </a:r>
            <a:r>
              <a:rPr lang="en-GB" dirty="0"/>
              <a:t>, but unlike Moore are </a:t>
            </a:r>
            <a:r>
              <a:rPr lang="en-GB" i="1" dirty="0"/>
              <a:t>deontologists </a:t>
            </a:r>
            <a:r>
              <a:rPr lang="en-GB" dirty="0"/>
              <a:t>for whom </a:t>
            </a:r>
            <a:r>
              <a:rPr lang="en-GB" i="1" dirty="0"/>
              <a:t>rightness</a:t>
            </a:r>
            <a:r>
              <a:rPr lang="en-GB" dirty="0"/>
              <a:t> rather than </a:t>
            </a:r>
            <a:r>
              <a:rPr lang="en-GB" i="1" dirty="0"/>
              <a:t>goodness</a:t>
            </a:r>
            <a:r>
              <a:rPr lang="en-GB" dirty="0"/>
              <a:t> is the fundamental moral category. They hold that certain claims about what we have </a:t>
            </a:r>
            <a:r>
              <a:rPr lang="en-GB" i="1" dirty="0"/>
              <a:t>duties</a:t>
            </a:r>
            <a:r>
              <a:rPr lang="en-GB" dirty="0"/>
              <a:t> to do are simply self-evident.</a:t>
            </a:r>
          </a:p>
          <a:p>
            <a:pPr algn="just">
              <a:buFont typeface="Wingdings" pitchFamily="2" charset="2"/>
              <a:buChar char="Ø"/>
            </a:pPr>
            <a:r>
              <a:rPr lang="en-GB" dirty="0"/>
              <a:t> ‘…all intuitionist writers suffer from one difficulty: they are, on their own view, telling us only what we all know already. That they sometimes disagree about what it is that we all know already only makes them less boring at the cost of making them even less convincing.’ (MacIntyre 1998: 246)</a:t>
            </a:r>
          </a:p>
        </p:txBody>
      </p:sp>
    </p:spTree>
    <p:extLst>
      <p:ext uri="{BB962C8B-B14F-4D97-AF65-F5344CB8AC3E}">
        <p14:creationId xmlns:p14="http://schemas.microsoft.com/office/powerpoint/2010/main" val="3168862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DD4DC-4D6D-A30C-97D0-505F90165E26}"/>
              </a:ext>
            </a:extLst>
          </p:cNvPr>
          <p:cNvSpPr>
            <a:spLocks noGrp="1"/>
          </p:cNvSpPr>
          <p:nvPr>
            <p:ph type="title"/>
          </p:nvPr>
        </p:nvSpPr>
        <p:spPr/>
        <p:txBody>
          <a:bodyPr/>
          <a:lstStyle/>
          <a:p>
            <a:r>
              <a:rPr lang="en-GB" dirty="0"/>
              <a:t>4. A note about justification</a:t>
            </a:r>
          </a:p>
        </p:txBody>
      </p:sp>
      <p:sp>
        <p:nvSpPr>
          <p:cNvPr id="3" name="Content Placeholder 2">
            <a:extLst>
              <a:ext uri="{FF2B5EF4-FFF2-40B4-BE49-F238E27FC236}">
                <a16:creationId xmlns:a16="http://schemas.microsoft.com/office/drawing/2014/main" id="{70C95E7A-B271-18F7-86A8-71B115A7CB70}"/>
              </a:ext>
            </a:extLst>
          </p:cNvPr>
          <p:cNvSpPr>
            <a:spLocks noGrp="1"/>
          </p:cNvSpPr>
          <p:nvPr>
            <p:ph idx="1"/>
          </p:nvPr>
        </p:nvSpPr>
        <p:spPr/>
        <p:txBody>
          <a:bodyPr>
            <a:normAutofit lnSpcReduction="10000"/>
          </a:bodyPr>
          <a:lstStyle/>
          <a:p>
            <a:pPr algn="just">
              <a:buFont typeface="Wingdings" pitchFamily="2" charset="2"/>
              <a:buChar char="Ø"/>
            </a:pPr>
            <a:r>
              <a:rPr lang="en-GB" dirty="0"/>
              <a:t> Suppose I ask you why you believe that </a:t>
            </a:r>
            <a:r>
              <a:rPr lang="en-GB" i="1" dirty="0"/>
              <a:t>p</a:t>
            </a:r>
            <a:r>
              <a:rPr lang="en-GB" dirty="0"/>
              <a:t>. You reply that you believe </a:t>
            </a:r>
            <a:r>
              <a:rPr lang="en-GB" i="1" dirty="0"/>
              <a:t>p</a:t>
            </a:r>
            <a:r>
              <a:rPr lang="en-GB" dirty="0"/>
              <a:t> because </a:t>
            </a:r>
            <a:r>
              <a:rPr lang="en-GB" i="1" dirty="0"/>
              <a:t>q</a:t>
            </a:r>
            <a:r>
              <a:rPr lang="en-GB" dirty="0"/>
              <a:t>. Then I ask you why you believe that </a:t>
            </a:r>
            <a:r>
              <a:rPr lang="en-GB" i="1" dirty="0"/>
              <a:t>q</a:t>
            </a:r>
            <a:r>
              <a:rPr lang="en-GB" dirty="0"/>
              <a:t>. You reply that you believe </a:t>
            </a:r>
            <a:r>
              <a:rPr lang="en-GB" i="1" dirty="0"/>
              <a:t>q</a:t>
            </a:r>
            <a:r>
              <a:rPr lang="en-GB" dirty="0"/>
              <a:t> because </a:t>
            </a:r>
            <a:r>
              <a:rPr lang="en-GB" i="1" dirty="0"/>
              <a:t>r</a:t>
            </a:r>
            <a:r>
              <a:rPr lang="en-GB" dirty="0"/>
              <a:t>. Then I ask you why you believe that </a:t>
            </a:r>
            <a:r>
              <a:rPr lang="en-GB" i="1" dirty="0"/>
              <a:t>r</a:t>
            </a:r>
            <a:r>
              <a:rPr lang="en-GB" dirty="0"/>
              <a:t>…</a:t>
            </a:r>
          </a:p>
          <a:p>
            <a:pPr algn="just">
              <a:buFont typeface="Wingdings" pitchFamily="2" charset="2"/>
              <a:buChar char="Ø"/>
            </a:pPr>
            <a:r>
              <a:rPr lang="en-GB" dirty="0"/>
              <a:t> Three options (see Brink 1989: Ch.5):</a:t>
            </a:r>
          </a:p>
          <a:p>
            <a:pPr marL="817200" indent="-457200" algn="just">
              <a:buAutoNum type="arabicPeriod"/>
            </a:pPr>
            <a:r>
              <a:rPr lang="en-GB" dirty="0"/>
              <a:t>Scepticism: a vicious infinite regress; your belief that </a:t>
            </a:r>
            <a:r>
              <a:rPr lang="en-GB" i="1" dirty="0"/>
              <a:t>p</a:t>
            </a:r>
            <a:r>
              <a:rPr lang="en-GB" dirty="0"/>
              <a:t> is unjustified.</a:t>
            </a:r>
          </a:p>
          <a:p>
            <a:pPr marL="817200" indent="-457200" algn="just">
              <a:buAutoNum type="arabicPeriod"/>
            </a:pPr>
            <a:r>
              <a:rPr lang="en-GB" dirty="0"/>
              <a:t>Foundationalism: the chain ends at a </a:t>
            </a:r>
            <a:r>
              <a:rPr lang="en-GB" i="1" dirty="0"/>
              <a:t>self</a:t>
            </a:r>
            <a:r>
              <a:rPr lang="en-GB" dirty="0"/>
              <a:t>-justifying belief; your belief that </a:t>
            </a:r>
            <a:r>
              <a:rPr lang="en-GB" i="1" dirty="0"/>
              <a:t>p</a:t>
            </a:r>
            <a:r>
              <a:rPr lang="en-GB" dirty="0"/>
              <a:t> is justified as being inferred from this foundation.</a:t>
            </a:r>
          </a:p>
          <a:p>
            <a:pPr marL="817200" indent="-457200" algn="just">
              <a:buAutoNum type="arabicPeriod"/>
            </a:pPr>
            <a:r>
              <a:rPr lang="en-GB" dirty="0" err="1"/>
              <a:t>Coherentism</a:t>
            </a:r>
            <a:r>
              <a:rPr lang="en-GB" dirty="0"/>
              <a:t>: the chain loops back on itself; your belief that </a:t>
            </a:r>
            <a:r>
              <a:rPr lang="en-GB" i="1" dirty="0"/>
              <a:t>p</a:t>
            </a:r>
            <a:r>
              <a:rPr lang="en-GB" dirty="0"/>
              <a:t> is justified as part of a coherent set of beliefs.</a:t>
            </a:r>
          </a:p>
          <a:p>
            <a:pPr algn="just">
              <a:buFont typeface="Wingdings" pitchFamily="2" charset="2"/>
              <a:buChar char="Ø"/>
            </a:pPr>
            <a:r>
              <a:rPr lang="en-GB" dirty="0"/>
              <a:t> Intuitionism is the best representative of </a:t>
            </a:r>
            <a:r>
              <a:rPr lang="en-GB" i="1" dirty="0"/>
              <a:t>moral foundationalism; </a:t>
            </a:r>
            <a:r>
              <a:rPr lang="en-GB" dirty="0"/>
              <a:t>Rawls’s method of </a:t>
            </a:r>
            <a:r>
              <a:rPr lang="en-GB" i="1" dirty="0"/>
              <a:t>reflective equilibrium</a:t>
            </a:r>
            <a:r>
              <a:rPr lang="en-GB" dirty="0"/>
              <a:t> is the best representative of </a:t>
            </a:r>
            <a:r>
              <a:rPr lang="en-GB" i="1" dirty="0"/>
              <a:t>moral </a:t>
            </a:r>
            <a:r>
              <a:rPr lang="en-GB" i="1" dirty="0" err="1"/>
              <a:t>coherentism</a:t>
            </a:r>
            <a:r>
              <a:rPr lang="en-GB" dirty="0"/>
              <a:t> (Jamieson 1993).</a:t>
            </a:r>
          </a:p>
        </p:txBody>
      </p:sp>
    </p:spTree>
    <p:extLst>
      <p:ext uri="{BB962C8B-B14F-4D97-AF65-F5344CB8AC3E}">
        <p14:creationId xmlns:p14="http://schemas.microsoft.com/office/powerpoint/2010/main" val="2407471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2631-83C0-C14A-9247-EC083F55B790}"/>
              </a:ext>
            </a:extLst>
          </p:cNvPr>
          <p:cNvSpPr>
            <a:spLocks noGrp="1"/>
          </p:cNvSpPr>
          <p:nvPr>
            <p:ph type="title"/>
          </p:nvPr>
        </p:nvSpPr>
        <p:spPr/>
        <p:txBody>
          <a:bodyPr/>
          <a:lstStyle/>
          <a:p>
            <a:r>
              <a:rPr lang="en-GB" dirty="0"/>
              <a:t>5. Moore and the Bloomsbury group</a:t>
            </a:r>
          </a:p>
        </p:txBody>
      </p:sp>
      <p:sp>
        <p:nvSpPr>
          <p:cNvPr id="3" name="Content Placeholder 2">
            <a:extLst>
              <a:ext uri="{FF2B5EF4-FFF2-40B4-BE49-F238E27FC236}">
                <a16:creationId xmlns:a16="http://schemas.microsoft.com/office/drawing/2014/main" id="{88A96E64-1838-597A-4583-9AE1F85A7437}"/>
              </a:ext>
            </a:extLst>
          </p:cNvPr>
          <p:cNvSpPr>
            <a:spLocks noGrp="1"/>
          </p:cNvSpPr>
          <p:nvPr>
            <p:ph idx="1"/>
          </p:nvPr>
        </p:nvSpPr>
        <p:spPr/>
        <p:txBody>
          <a:bodyPr>
            <a:normAutofit lnSpcReduction="10000"/>
          </a:bodyPr>
          <a:lstStyle/>
          <a:p>
            <a:pPr algn="just">
              <a:buFont typeface="Wingdings" pitchFamily="2" charset="2"/>
              <a:buChar char="Ø"/>
            </a:pPr>
            <a:r>
              <a:rPr lang="en-GB" dirty="0"/>
              <a:t> What things </a:t>
            </a:r>
            <a:r>
              <a:rPr lang="en-GB" i="1" dirty="0"/>
              <a:t>does</a:t>
            </a:r>
            <a:r>
              <a:rPr lang="en-GB" dirty="0"/>
              <a:t> Moore think are self-evidently good? Above all: ‘personal affections and aesthetic enjoyments’ (1903: Ch.6). That is: the achievement of friendship and the contemplation of the beautiful in nature or in art.</a:t>
            </a:r>
          </a:p>
          <a:p>
            <a:pPr algn="just">
              <a:buFont typeface="Wingdings" pitchFamily="2" charset="2"/>
              <a:buChar char="Ø"/>
            </a:pPr>
            <a:r>
              <a:rPr lang="en-GB" dirty="0"/>
              <a:t> John Maynard Keynes: reading </a:t>
            </a:r>
            <a:r>
              <a:rPr lang="en-GB" i="1" dirty="0"/>
              <a:t>Principia </a:t>
            </a:r>
            <a:r>
              <a:rPr lang="en-GB" i="1" dirty="0" err="1"/>
              <a:t>Ethica</a:t>
            </a:r>
            <a:r>
              <a:rPr lang="en-GB" dirty="0"/>
              <a:t> ‘was exciting, exhilarating, the beginning of a renaissance, the opening of a new heaven on a new earth’; Lytton Strachey: </a:t>
            </a:r>
            <a:r>
              <a:rPr lang="en-GB" i="1" dirty="0"/>
              <a:t>Principia </a:t>
            </a:r>
            <a:r>
              <a:rPr lang="en-GB" i="1" dirty="0" err="1"/>
              <a:t>Ethica</a:t>
            </a:r>
            <a:r>
              <a:rPr lang="en-GB" dirty="0"/>
              <a:t> ‘shattered all writers on ethics from Aristotle and Christ to Herbert Spencer and Mr. Bradley’; Leonard Woolf: </a:t>
            </a:r>
            <a:r>
              <a:rPr lang="en-GB" i="1" dirty="0"/>
              <a:t>Principia </a:t>
            </a:r>
            <a:r>
              <a:rPr lang="en-GB" i="1" dirty="0" err="1"/>
              <a:t>Ethica</a:t>
            </a:r>
            <a:r>
              <a:rPr lang="en-GB" dirty="0"/>
              <a:t> unleashed ‘the fresh air and pure light of common sense’ (quoted in MacIntyre 2007: 16-18).</a:t>
            </a:r>
          </a:p>
          <a:p>
            <a:pPr algn="just">
              <a:buFont typeface="Wingdings" pitchFamily="2" charset="2"/>
              <a:buChar char="Ø"/>
            </a:pPr>
            <a:r>
              <a:rPr lang="en-GB" dirty="0"/>
              <a:t> ‘</a:t>
            </a:r>
            <a:r>
              <a:rPr lang="en-GB" dirty="0">
                <a:effectLst/>
              </a:rPr>
              <a:t>The values which Moore exalts belong to the realm of private rather than public life; and, supremely important as they are, they exclude all the values connected with […] work. Moore’s values are those of a protected leisure, though it is in what he excludes rather than it what he does value that the parochial and </a:t>
            </a:r>
            <a:r>
              <a:rPr lang="en-GB" dirty="0" err="1">
                <a:effectLst/>
              </a:rPr>
              <a:t>classbound</a:t>
            </a:r>
            <a:r>
              <a:rPr lang="en-GB" dirty="0">
                <a:effectLst/>
              </a:rPr>
              <a:t> character of his attitudes appears.’ (MacIntyre 1998: 248)</a:t>
            </a:r>
          </a:p>
          <a:p>
            <a:pPr algn="just">
              <a:buFont typeface="Wingdings" pitchFamily="2" charset="2"/>
              <a:buChar char="Ø"/>
            </a:pPr>
            <a:endParaRPr lang="en-GB" dirty="0"/>
          </a:p>
        </p:txBody>
      </p:sp>
    </p:spTree>
    <p:extLst>
      <p:ext uri="{BB962C8B-B14F-4D97-AF65-F5344CB8AC3E}">
        <p14:creationId xmlns:p14="http://schemas.microsoft.com/office/powerpoint/2010/main" val="261096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6D35-F783-6117-B614-B6D68C219487}"/>
              </a:ext>
            </a:extLst>
          </p:cNvPr>
          <p:cNvSpPr>
            <a:spLocks noGrp="1"/>
          </p:cNvSpPr>
          <p:nvPr>
            <p:ph type="title"/>
          </p:nvPr>
        </p:nvSpPr>
        <p:spPr/>
        <p:txBody>
          <a:bodyPr/>
          <a:lstStyle/>
          <a:p>
            <a:r>
              <a:rPr lang="en-GB" dirty="0"/>
              <a:t>2. The moral problem (Michael Smith)</a:t>
            </a:r>
          </a:p>
        </p:txBody>
      </p:sp>
      <p:sp>
        <p:nvSpPr>
          <p:cNvPr id="3" name="Content Placeholder 2">
            <a:extLst>
              <a:ext uri="{FF2B5EF4-FFF2-40B4-BE49-F238E27FC236}">
                <a16:creationId xmlns:a16="http://schemas.microsoft.com/office/drawing/2014/main" id="{308653B2-3F36-6C5E-2A3F-67B3FD0AC84B}"/>
              </a:ext>
            </a:extLst>
          </p:cNvPr>
          <p:cNvSpPr>
            <a:spLocks noGrp="1"/>
          </p:cNvSpPr>
          <p:nvPr>
            <p:ph idx="1"/>
          </p:nvPr>
        </p:nvSpPr>
        <p:spPr/>
        <p:txBody>
          <a:bodyPr/>
          <a:lstStyle/>
          <a:p>
            <a:pPr algn="just">
              <a:buFont typeface="Wingdings" pitchFamily="2" charset="2"/>
              <a:buChar char="Ø"/>
            </a:pPr>
            <a:r>
              <a:rPr lang="en-GB" dirty="0"/>
              <a:t> Three plausible propositions:</a:t>
            </a:r>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a:t>
            </a:r>
            <a:r>
              <a:rPr lang="en-GB" dirty="0"/>
              <a:t> (cf. </a:t>
            </a:r>
            <a:r>
              <a:rPr lang="en-GB" dirty="0" err="1"/>
              <a:t>Millgram</a:t>
            </a:r>
            <a:r>
              <a:rPr lang="en-GB" dirty="0"/>
              <a:t> 1995): beliefs on their own cannot motivate; only belief-desire pairs can motivate.</a:t>
            </a:r>
          </a:p>
          <a:p>
            <a:pPr marL="90000" indent="-342900" algn="just">
              <a:buFont typeface="Wingdings" pitchFamily="2" charset="2"/>
              <a:buChar char="Ø"/>
            </a:pPr>
            <a:r>
              <a:rPr lang="en-GB" dirty="0"/>
              <a:t>The Moral Problem (Smith 1994): these three plausible propositions are mutually inconsistent.</a:t>
            </a:r>
          </a:p>
        </p:txBody>
      </p:sp>
    </p:spTree>
    <p:extLst>
      <p:ext uri="{BB962C8B-B14F-4D97-AF65-F5344CB8AC3E}">
        <p14:creationId xmlns:p14="http://schemas.microsoft.com/office/powerpoint/2010/main" val="31487140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F0908-E294-8E53-E43B-06E2D1B5E652}"/>
              </a:ext>
            </a:extLst>
          </p:cNvPr>
          <p:cNvSpPr>
            <a:spLocks noGrp="1"/>
          </p:cNvSpPr>
          <p:nvPr>
            <p:ph type="title"/>
          </p:nvPr>
        </p:nvSpPr>
        <p:spPr/>
        <p:txBody>
          <a:bodyPr/>
          <a:lstStyle/>
          <a:p>
            <a:r>
              <a:rPr lang="en-GB" dirty="0"/>
              <a:t>6. </a:t>
            </a:r>
            <a:r>
              <a:rPr lang="en-GB" dirty="0" err="1"/>
              <a:t>enoch’s</a:t>
            </a:r>
            <a:r>
              <a:rPr lang="en-GB" dirty="0"/>
              <a:t> argument from deliberative indispensability</a:t>
            </a:r>
          </a:p>
        </p:txBody>
      </p:sp>
      <p:sp>
        <p:nvSpPr>
          <p:cNvPr id="3" name="Content Placeholder 2">
            <a:extLst>
              <a:ext uri="{FF2B5EF4-FFF2-40B4-BE49-F238E27FC236}">
                <a16:creationId xmlns:a16="http://schemas.microsoft.com/office/drawing/2014/main" id="{D2DEE33D-7FC8-191C-58D8-FB82DF077269}"/>
              </a:ext>
            </a:extLst>
          </p:cNvPr>
          <p:cNvSpPr>
            <a:spLocks noGrp="1"/>
          </p:cNvSpPr>
          <p:nvPr>
            <p:ph idx="1"/>
          </p:nvPr>
        </p:nvSpPr>
        <p:spPr/>
        <p:txBody>
          <a:bodyPr/>
          <a:lstStyle/>
          <a:p>
            <a:pPr algn="just">
              <a:buFont typeface="Wingdings" pitchFamily="2" charset="2"/>
              <a:buChar char="Ø"/>
            </a:pPr>
            <a:r>
              <a:rPr lang="en-GB" dirty="0"/>
              <a:t> Enoch (2011: Ch.3) rejects the Explanatory Requirement: that we are not justified in believing in the existence of a kind of fact unless that kind of fact is </a:t>
            </a:r>
            <a:r>
              <a:rPr lang="en-GB" i="1" dirty="0"/>
              <a:t>explanatorily indispensable</a:t>
            </a:r>
            <a:r>
              <a:rPr lang="en-GB" dirty="0"/>
              <a:t>. He argues that we are instead justified in believing in the existence of moral facts because moral facts are </a:t>
            </a:r>
            <a:r>
              <a:rPr lang="en-GB" i="1" dirty="0"/>
              <a:t>deliberatively indispensable. </a:t>
            </a:r>
          </a:p>
          <a:p>
            <a:pPr algn="just">
              <a:buFont typeface="Wingdings" pitchFamily="2" charset="2"/>
              <a:buChar char="Ø"/>
            </a:pPr>
            <a:r>
              <a:rPr lang="en-GB" i="1" dirty="0"/>
              <a:t> </a:t>
            </a:r>
            <a:r>
              <a:rPr lang="en-GB" dirty="0"/>
              <a:t>Just as we are </a:t>
            </a:r>
            <a:r>
              <a:rPr lang="en-GB" i="1" dirty="0"/>
              <a:t>essentially explaining</a:t>
            </a:r>
            <a:r>
              <a:rPr lang="en-GB" dirty="0"/>
              <a:t> creatures, so we are </a:t>
            </a:r>
            <a:r>
              <a:rPr lang="en-GB" i="1" dirty="0"/>
              <a:t>essentially deliberating</a:t>
            </a:r>
            <a:r>
              <a:rPr lang="en-GB" dirty="0"/>
              <a:t> creatures – this is not a project we can simply abandon, or at least not </a:t>
            </a:r>
            <a:r>
              <a:rPr lang="en-GB" i="1" dirty="0"/>
              <a:t>rationally</a:t>
            </a:r>
            <a:r>
              <a:rPr lang="en-GB" dirty="0"/>
              <a:t> abandon. As such, deliberation is </a:t>
            </a:r>
            <a:r>
              <a:rPr lang="en-GB" i="1" dirty="0"/>
              <a:t>intrinsically indispensable</a:t>
            </a:r>
            <a:r>
              <a:rPr lang="en-GB" dirty="0"/>
              <a:t>.</a:t>
            </a:r>
          </a:p>
          <a:p>
            <a:pPr algn="just">
              <a:buFont typeface="Wingdings" pitchFamily="2" charset="2"/>
              <a:buChar char="Ø"/>
            </a:pPr>
            <a:r>
              <a:rPr lang="en-GB" dirty="0"/>
              <a:t> When deliberating about what to do, we are not merely </a:t>
            </a:r>
            <a:r>
              <a:rPr lang="en-GB" i="1" dirty="0"/>
              <a:t>picking</a:t>
            </a:r>
            <a:r>
              <a:rPr lang="en-GB" dirty="0"/>
              <a:t> between options. Rather, we take ourselves to be trying to discover the </a:t>
            </a:r>
            <a:r>
              <a:rPr lang="en-GB" i="1" dirty="0"/>
              <a:t>right answer</a:t>
            </a:r>
            <a:r>
              <a:rPr lang="en-GB" dirty="0"/>
              <a:t>. And given this project, moral facts are </a:t>
            </a:r>
            <a:r>
              <a:rPr lang="en-GB" i="1" dirty="0"/>
              <a:t>instrumentally indispensable</a:t>
            </a:r>
            <a:r>
              <a:rPr lang="en-GB" dirty="0"/>
              <a:t>.</a:t>
            </a:r>
          </a:p>
        </p:txBody>
      </p:sp>
    </p:spTree>
    <p:extLst>
      <p:ext uri="{BB962C8B-B14F-4D97-AF65-F5344CB8AC3E}">
        <p14:creationId xmlns:p14="http://schemas.microsoft.com/office/powerpoint/2010/main" val="10845519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9291B-BFFA-3EF0-2B30-C7DF1366F83F}"/>
              </a:ext>
            </a:extLst>
          </p:cNvPr>
          <p:cNvSpPr>
            <a:spLocks noGrp="1"/>
          </p:cNvSpPr>
          <p:nvPr>
            <p:ph type="title"/>
          </p:nvPr>
        </p:nvSpPr>
        <p:spPr/>
        <p:txBody>
          <a:bodyPr/>
          <a:lstStyle/>
          <a:p>
            <a:r>
              <a:rPr lang="en-GB" dirty="0"/>
              <a:t>7. The normativity of moral judgments</a:t>
            </a:r>
          </a:p>
        </p:txBody>
      </p:sp>
      <p:sp>
        <p:nvSpPr>
          <p:cNvPr id="3" name="Content Placeholder 2">
            <a:extLst>
              <a:ext uri="{FF2B5EF4-FFF2-40B4-BE49-F238E27FC236}">
                <a16:creationId xmlns:a16="http://schemas.microsoft.com/office/drawing/2014/main" id="{0F17B4D6-E0C9-167B-706B-D1902E4331F2}"/>
              </a:ext>
            </a:extLst>
          </p:cNvPr>
          <p:cNvSpPr>
            <a:spLocks noGrp="1"/>
          </p:cNvSpPr>
          <p:nvPr>
            <p:ph idx="1"/>
          </p:nvPr>
        </p:nvSpPr>
        <p:spPr/>
        <p:txBody>
          <a:bodyPr/>
          <a:lstStyle/>
          <a:p>
            <a:pPr algn="just">
              <a:buFont typeface="Wingdings" pitchFamily="2" charset="2"/>
              <a:buChar char="Ø"/>
            </a:pPr>
            <a:r>
              <a:rPr lang="en-GB" dirty="0"/>
              <a:t> Why can the indispensable moral facts not be </a:t>
            </a:r>
            <a:r>
              <a:rPr lang="en-GB" i="1" dirty="0"/>
              <a:t>natural</a:t>
            </a:r>
            <a:r>
              <a:rPr lang="en-GB" dirty="0"/>
              <a:t>? Enoch’s answer: moral facts are </a:t>
            </a:r>
            <a:r>
              <a:rPr lang="en-GB" i="1" dirty="0"/>
              <a:t>irreducibly normative</a:t>
            </a:r>
            <a:r>
              <a:rPr lang="en-GB" dirty="0"/>
              <a:t>; this makes them </a:t>
            </a:r>
            <a:r>
              <a:rPr lang="en-GB" i="1" dirty="0"/>
              <a:t>too different</a:t>
            </a:r>
            <a:r>
              <a:rPr lang="en-GB" dirty="0"/>
              <a:t> from natural facts (similarly Scanlon 2014).</a:t>
            </a:r>
          </a:p>
          <a:p>
            <a:pPr algn="just">
              <a:buFont typeface="Wingdings" pitchFamily="2" charset="2"/>
              <a:buChar char="Ø"/>
            </a:pPr>
            <a:r>
              <a:rPr lang="en-GB" dirty="0"/>
              <a:t> Wittgenstein (1965: 11): ‘I see clearly, as it were in a flash of light, not only that no description I can think of would do to describe what I mean by absolute value, but that I would reject every significant description that anybody could possibly suggest, </a:t>
            </a:r>
            <a:r>
              <a:rPr lang="en-GB" i="1" dirty="0"/>
              <a:t>ab initio</a:t>
            </a:r>
            <a:r>
              <a:rPr lang="en-GB" dirty="0"/>
              <a:t>, on the grounds of its significance.’</a:t>
            </a:r>
          </a:p>
        </p:txBody>
      </p:sp>
    </p:spTree>
    <p:extLst>
      <p:ext uri="{BB962C8B-B14F-4D97-AF65-F5344CB8AC3E}">
        <p14:creationId xmlns:p14="http://schemas.microsoft.com/office/powerpoint/2010/main" val="3560949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17E67-34B0-2779-F292-E0B0D29B5B1B}"/>
              </a:ext>
            </a:extLst>
          </p:cNvPr>
          <p:cNvSpPr>
            <a:spLocks noGrp="1"/>
          </p:cNvSpPr>
          <p:nvPr>
            <p:ph type="title"/>
          </p:nvPr>
        </p:nvSpPr>
        <p:spPr/>
        <p:txBody>
          <a:bodyPr/>
          <a:lstStyle/>
          <a:p>
            <a:r>
              <a:rPr lang="en-GB" dirty="0"/>
              <a:t>8. Enoch’s Response to the epistemological challenge: Preliminaries</a:t>
            </a:r>
          </a:p>
        </p:txBody>
      </p:sp>
      <p:sp>
        <p:nvSpPr>
          <p:cNvPr id="3" name="Content Placeholder 2">
            <a:extLst>
              <a:ext uri="{FF2B5EF4-FFF2-40B4-BE49-F238E27FC236}">
                <a16:creationId xmlns:a16="http://schemas.microsoft.com/office/drawing/2014/main" id="{3956AD1C-64F3-6F69-801D-0CC4B874F8A5}"/>
              </a:ext>
            </a:extLst>
          </p:cNvPr>
          <p:cNvSpPr>
            <a:spLocks noGrp="1"/>
          </p:cNvSpPr>
          <p:nvPr>
            <p:ph idx="1"/>
          </p:nvPr>
        </p:nvSpPr>
        <p:spPr/>
        <p:txBody>
          <a:bodyPr>
            <a:normAutofit lnSpcReduction="10000"/>
          </a:bodyPr>
          <a:lstStyle/>
          <a:p>
            <a:pPr>
              <a:buFont typeface="Wingdings" pitchFamily="2" charset="2"/>
              <a:buChar char="Ø"/>
            </a:pPr>
            <a:r>
              <a:rPr lang="en-GB" dirty="0"/>
              <a:t> Enoch’s construal of the epistemological challenge (2011: Ch.7): how to explain the </a:t>
            </a:r>
            <a:r>
              <a:rPr lang="en-GB" i="1" dirty="0"/>
              <a:t>correlation </a:t>
            </a:r>
            <a:r>
              <a:rPr lang="en-GB" dirty="0"/>
              <a:t>between non-natural moral facts and our true judgments concerning those non-natural moral facts?</a:t>
            </a:r>
          </a:p>
          <a:p>
            <a:pPr>
              <a:buFont typeface="Wingdings" pitchFamily="2" charset="2"/>
              <a:buChar char="Ø"/>
            </a:pPr>
            <a:r>
              <a:rPr lang="en-GB" dirty="0"/>
              <a:t> Three initial points:</a:t>
            </a:r>
          </a:p>
          <a:p>
            <a:pPr marL="817200" indent="-457200">
              <a:buAutoNum type="arabicPeriod"/>
            </a:pPr>
            <a:r>
              <a:rPr lang="en-GB" dirty="0"/>
              <a:t>The correlation to be explained is not </a:t>
            </a:r>
            <a:r>
              <a:rPr lang="en-GB" i="1" dirty="0"/>
              <a:t>that</a:t>
            </a:r>
            <a:r>
              <a:rPr lang="en-GB" dirty="0"/>
              <a:t> strong.</a:t>
            </a:r>
          </a:p>
          <a:p>
            <a:pPr marL="817200" indent="-457200" algn="just">
              <a:buFont typeface="Tw Cen MT" panose="020B0602020104020603" pitchFamily="34" charset="0"/>
              <a:buAutoNum type="arabicPeriod"/>
            </a:pPr>
            <a:r>
              <a:rPr lang="en-GB" dirty="0">
                <a:effectLst/>
              </a:rPr>
              <a:t>‘Given a starting point of normative beliefs that are not too far-off, presumably some reasoning mechanisms (and perhaps some other mechanisms as well) can get us increasingly closer to the truth by eliminating inconsistencies, increasing overall coherence, eliminating arbitrary distinctions, drawing analogies […] etc.’ (2011: 166)</a:t>
            </a:r>
          </a:p>
          <a:p>
            <a:pPr marL="817200" indent="-457200" algn="just">
              <a:buFont typeface="Tw Cen MT" panose="020B0602020104020603" pitchFamily="34" charset="0"/>
              <a:buAutoNum type="arabicPeriod"/>
            </a:pPr>
            <a:r>
              <a:rPr lang="en-GB" i="1" dirty="0">
                <a:effectLst/>
              </a:rPr>
              <a:t>Overall</a:t>
            </a:r>
            <a:r>
              <a:rPr lang="en-GB" dirty="0">
                <a:effectLst/>
              </a:rPr>
              <a:t> plausibility points are what matters.</a:t>
            </a:r>
            <a:endParaRPr lang="en-GB" i="1" dirty="0">
              <a:effectLst/>
            </a:endParaRPr>
          </a:p>
          <a:p>
            <a:pPr marL="817200" indent="-457200" algn="just">
              <a:buFont typeface="Tw Cen MT" panose="020B0602020104020603" pitchFamily="34" charset="0"/>
              <a:buAutoNum type="arabicPeriod"/>
            </a:pPr>
            <a:endParaRPr lang="en-GB" dirty="0">
              <a:effectLst/>
            </a:endParaRPr>
          </a:p>
          <a:p>
            <a:pPr marL="817200" indent="-457200" algn="just">
              <a:buFont typeface="Tw Cen MT" panose="020B0602020104020603" pitchFamily="34" charset="0"/>
              <a:buAutoNum type="arabicPeriod"/>
            </a:pPr>
            <a:endParaRPr lang="en-GB" dirty="0">
              <a:effectLst/>
            </a:endParaRPr>
          </a:p>
          <a:p>
            <a:pPr marL="817200" indent="-457200">
              <a:buAutoNum type="arabicPeriod"/>
            </a:pPr>
            <a:endParaRPr lang="en-GB" dirty="0"/>
          </a:p>
        </p:txBody>
      </p:sp>
    </p:spTree>
    <p:extLst>
      <p:ext uri="{BB962C8B-B14F-4D97-AF65-F5344CB8AC3E}">
        <p14:creationId xmlns:p14="http://schemas.microsoft.com/office/powerpoint/2010/main" val="1953656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F8FD3-AA22-84BF-74F8-1CD6390D420A}"/>
              </a:ext>
            </a:extLst>
          </p:cNvPr>
          <p:cNvSpPr>
            <a:spLocks noGrp="1"/>
          </p:cNvSpPr>
          <p:nvPr>
            <p:ph type="title"/>
          </p:nvPr>
        </p:nvSpPr>
        <p:spPr/>
        <p:txBody>
          <a:bodyPr/>
          <a:lstStyle/>
          <a:p>
            <a:r>
              <a:rPr lang="en-GB" dirty="0"/>
              <a:t>9. Enoch’s Response to the Epistemological Challenge</a:t>
            </a:r>
          </a:p>
        </p:txBody>
      </p:sp>
      <p:sp>
        <p:nvSpPr>
          <p:cNvPr id="3" name="Content Placeholder 2">
            <a:extLst>
              <a:ext uri="{FF2B5EF4-FFF2-40B4-BE49-F238E27FC236}">
                <a16:creationId xmlns:a16="http://schemas.microsoft.com/office/drawing/2014/main" id="{8F980877-F202-4A44-FAF8-292DA055E22B}"/>
              </a:ext>
            </a:extLst>
          </p:cNvPr>
          <p:cNvSpPr>
            <a:spLocks noGrp="1"/>
          </p:cNvSpPr>
          <p:nvPr>
            <p:ph idx="1"/>
          </p:nvPr>
        </p:nvSpPr>
        <p:spPr/>
        <p:txBody>
          <a:bodyPr>
            <a:normAutofit lnSpcReduction="10000"/>
          </a:bodyPr>
          <a:lstStyle/>
          <a:p>
            <a:pPr algn="just">
              <a:buFont typeface="Wingdings" pitchFamily="2" charset="2"/>
              <a:buChar char="Ø"/>
            </a:pPr>
            <a:r>
              <a:rPr lang="en-GB" dirty="0"/>
              <a:t> ‘</a:t>
            </a:r>
            <a:r>
              <a:rPr lang="en-GB" dirty="0">
                <a:effectLst/>
              </a:rPr>
              <a:t>Assume that survival or reproductive success (or whatever else evolution “aims” at) is at least somewhat good. Not, of course, that it is always good, or that its positive value is never outweighed by other considerations, or even that it is of ultimate or of intrinsic value, or anything of the sort. […] Selective forces have shaped our normative judgments and beliefs, with the “aim” of survival or reproductive success in mind (so to speak). But given that these are by and large good aims - aims that normative truths recommend - our normative beliefs have developed to be at least somewhat in line with the normative truths.’ (2011: 168)</a:t>
            </a:r>
          </a:p>
          <a:p>
            <a:pPr algn="just">
              <a:buFont typeface="Wingdings" pitchFamily="2" charset="2"/>
              <a:buChar char="Ø"/>
            </a:pPr>
            <a:r>
              <a:rPr lang="en-GB" dirty="0"/>
              <a:t> Moreover: ‘</a:t>
            </a:r>
            <a:r>
              <a:rPr lang="en-GB" dirty="0">
                <a:effectLst/>
              </a:rPr>
              <a:t>survival (or whatever) is good; so behaving in ways that promote it is (pro-tanto) good; but one efficient way of pushing us in the direction of acting in those ways is by pushing us to believe that it is good to act in those ways. And in fact, as we have just seen, it </a:t>
            </a:r>
            <a:r>
              <a:rPr lang="en-GB" i="1" dirty="0">
                <a:effectLst/>
              </a:rPr>
              <a:t>is</a:t>
            </a:r>
            <a:r>
              <a:rPr lang="en-GB" dirty="0">
                <a:effectLst/>
              </a:rPr>
              <a:t> good so to act. So the normative beliefs this mechanism pushes us to have will tend to be true.’ (2011: 169)</a:t>
            </a:r>
          </a:p>
          <a:p>
            <a:pPr algn="just">
              <a:buFont typeface="Wingdings" pitchFamily="2" charset="2"/>
              <a:buChar char="Ø"/>
            </a:pPr>
            <a:endParaRPr lang="en-GB" dirty="0">
              <a:effectLst/>
            </a:endParaRPr>
          </a:p>
          <a:p>
            <a:pPr algn="just">
              <a:buFont typeface="Wingdings" pitchFamily="2" charset="2"/>
              <a:buChar char="Ø"/>
            </a:pPr>
            <a:endParaRPr lang="en-GB" dirty="0">
              <a:effectLst/>
            </a:endParaRPr>
          </a:p>
          <a:p>
            <a:pPr>
              <a:buFont typeface="Wingdings" pitchFamily="2" charset="2"/>
              <a:buChar char="Ø"/>
            </a:pPr>
            <a:endParaRPr lang="en-GB" dirty="0"/>
          </a:p>
        </p:txBody>
      </p:sp>
    </p:spTree>
    <p:extLst>
      <p:ext uri="{BB962C8B-B14F-4D97-AF65-F5344CB8AC3E}">
        <p14:creationId xmlns:p14="http://schemas.microsoft.com/office/powerpoint/2010/main" val="1563400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C0A83-AC54-D644-FA36-83ED2D650AAD}"/>
              </a:ext>
            </a:extLst>
          </p:cNvPr>
          <p:cNvSpPr>
            <a:spLocks noGrp="1"/>
          </p:cNvSpPr>
          <p:nvPr>
            <p:ph type="title"/>
          </p:nvPr>
        </p:nvSpPr>
        <p:spPr/>
        <p:txBody>
          <a:bodyPr/>
          <a:lstStyle/>
          <a:p>
            <a:r>
              <a:rPr lang="en-GB" dirty="0"/>
              <a:t>10. The Challenge of semantic access</a:t>
            </a:r>
          </a:p>
        </p:txBody>
      </p:sp>
      <p:sp>
        <p:nvSpPr>
          <p:cNvPr id="3" name="Content Placeholder 2">
            <a:extLst>
              <a:ext uri="{FF2B5EF4-FFF2-40B4-BE49-F238E27FC236}">
                <a16:creationId xmlns:a16="http://schemas.microsoft.com/office/drawing/2014/main" id="{690F4C42-A034-5FAF-A59A-DFD37225882F}"/>
              </a:ext>
            </a:extLst>
          </p:cNvPr>
          <p:cNvSpPr>
            <a:spLocks noGrp="1"/>
          </p:cNvSpPr>
          <p:nvPr>
            <p:ph idx="1"/>
          </p:nvPr>
        </p:nvSpPr>
        <p:spPr/>
        <p:txBody>
          <a:bodyPr/>
          <a:lstStyle/>
          <a:p>
            <a:pPr algn="just">
              <a:buFont typeface="Wingdings" pitchFamily="2" charset="2"/>
              <a:buChar char="Ø"/>
            </a:pPr>
            <a:r>
              <a:rPr lang="en-GB" dirty="0"/>
              <a:t> An ‘even more fundamental’ challenge for non-naturalist moral realism (Ridge 2025): how do we even so much as </a:t>
            </a:r>
            <a:r>
              <a:rPr lang="en-GB" i="1" dirty="0"/>
              <a:t>refer</a:t>
            </a:r>
            <a:r>
              <a:rPr lang="en-GB" dirty="0"/>
              <a:t> to non-natural moral properties that cannot be studied by the sciences and lack causal powers?</a:t>
            </a:r>
          </a:p>
          <a:p>
            <a:pPr algn="just">
              <a:buFont typeface="Wingdings" pitchFamily="2" charset="2"/>
              <a:buChar char="Ø"/>
            </a:pPr>
            <a:r>
              <a:rPr lang="en-GB" dirty="0"/>
              <a:t> This isn’t a worry for e.g. Cornell Realists, who hold that moral properties are natural properties that </a:t>
            </a:r>
            <a:r>
              <a:rPr lang="en-GB" i="1" dirty="0"/>
              <a:t>causally regulate</a:t>
            </a:r>
            <a:r>
              <a:rPr lang="en-GB" dirty="0"/>
              <a:t> our use of moral terms.</a:t>
            </a:r>
          </a:p>
        </p:txBody>
      </p:sp>
    </p:spTree>
    <p:extLst>
      <p:ext uri="{BB962C8B-B14F-4D97-AF65-F5344CB8AC3E}">
        <p14:creationId xmlns:p14="http://schemas.microsoft.com/office/powerpoint/2010/main" val="889858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4594F-8CF4-1CAA-CC63-05F9239DAC82}"/>
              </a:ext>
            </a:extLst>
          </p:cNvPr>
          <p:cNvSpPr>
            <a:spLocks noGrp="1"/>
          </p:cNvSpPr>
          <p:nvPr>
            <p:ph type="title"/>
          </p:nvPr>
        </p:nvSpPr>
        <p:spPr/>
        <p:txBody>
          <a:bodyPr/>
          <a:lstStyle/>
          <a:p>
            <a:r>
              <a:rPr lang="en-GB" dirty="0"/>
              <a:t>11. Taking morality seriously?</a:t>
            </a:r>
          </a:p>
        </p:txBody>
      </p:sp>
      <p:sp>
        <p:nvSpPr>
          <p:cNvPr id="3" name="Content Placeholder 2">
            <a:extLst>
              <a:ext uri="{FF2B5EF4-FFF2-40B4-BE49-F238E27FC236}">
                <a16:creationId xmlns:a16="http://schemas.microsoft.com/office/drawing/2014/main" id="{79AB58E2-4C75-0801-C1CB-558E2E8DC0D9}"/>
              </a:ext>
            </a:extLst>
          </p:cNvPr>
          <p:cNvSpPr>
            <a:spLocks noGrp="1"/>
          </p:cNvSpPr>
          <p:nvPr>
            <p:ph idx="1"/>
          </p:nvPr>
        </p:nvSpPr>
        <p:spPr/>
        <p:txBody>
          <a:bodyPr/>
          <a:lstStyle/>
          <a:p>
            <a:pPr algn="just">
              <a:buFont typeface="Wingdings" pitchFamily="2" charset="2"/>
              <a:buChar char="Ø"/>
            </a:pPr>
            <a:r>
              <a:rPr lang="en-GB" dirty="0"/>
              <a:t> Enoch claims that only non-naturalist moral realism (‘Robust Realism’) </a:t>
            </a:r>
            <a:r>
              <a:rPr lang="en-GB" i="1" dirty="0"/>
              <a:t>takes morality seriously</a:t>
            </a:r>
            <a:r>
              <a:rPr lang="en-GB" dirty="0"/>
              <a:t>. By this he means in effect that only non-naturalist moral realism responds adequately to the </a:t>
            </a:r>
            <a:r>
              <a:rPr lang="en-GB" i="1" dirty="0"/>
              <a:t>challenge of internal accommodation</a:t>
            </a:r>
            <a:r>
              <a:rPr lang="en-GB" dirty="0"/>
              <a:t> (Finlay 2007). In particular, in his view only non-naturalist moral realism does justice to the </a:t>
            </a:r>
            <a:r>
              <a:rPr lang="en-GB" i="1" dirty="0"/>
              <a:t>normativity</a:t>
            </a:r>
            <a:r>
              <a:rPr lang="en-GB" dirty="0"/>
              <a:t> of moral judgments (likewise Scanlon 2014).</a:t>
            </a:r>
          </a:p>
          <a:p>
            <a:pPr algn="just">
              <a:buFont typeface="Wingdings" pitchFamily="2" charset="2"/>
              <a:buChar char="Ø"/>
            </a:pPr>
            <a:r>
              <a:rPr lang="en-GB" dirty="0"/>
              <a:t> Yet: can a view count as </a:t>
            </a:r>
            <a:r>
              <a:rPr lang="en-GB" i="1" dirty="0"/>
              <a:t>taking morality seriously</a:t>
            </a:r>
            <a:r>
              <a:rPr lang="en-GB" dirty="0"/>
              <a:t> unless it also responds adequately to </a:t>
            </a:r>
            <a:r>
              <a:rPr lang="en-GB" i="1" dirty="0"/>
              <a:t>the challenge of external accommodation</a:t>
            </a:r>
            <a:r>
              <a:rPr lang="en-GB" dirty="0"/>
              <a:t> (Finlay 2007)? More on non-naturalist realism’s difficulties in responding to this challenge next time.</a:t>
            </a:r>
            <a:endParaRPr lang="en-GB" i="1" dirty="0"/>
          </a:p>
        </p:txBody>
      </p:sp>
    </p:spTree>
    <p:extLst>
      <p:ext uri="{BB962C8B-B14F-4D97-AF65-F5344CB8AC3E}">
        <p14:creationId xmlns:p14="http://schemas.microsoft.com/office/powerpoint/2010/main" val="635372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988820"/>
            <a:ext cx="9720073" cy="4869180"/>
          </a:xfrm>
        </p:spPr>
        <p:txBody>
          <a:bodyPr>
            <a:normAutofit/>
          </a:bodyPr>
          <a:lstStyle/>
          <a:p>
            <a:r>
              <a:rPr lang="en-GB" dirty="0"/>
              <a:t>Brink, David O. (1989). </a:t>
            </a:r>
            <a:r>
              <a:rPr lang="en-GB" i="1" dirty="0"/>
              <a:t>Moral Realism and the Foundations of Ethics</a:t>
            </a:r>
            <a:r>
              <a:rPr lang="en-GB" dirty="0"/>
              <a:t>. Cambridge: Cambridge University Press.</a:t>
            </a:r>
          </a:p>
          <a:p>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r>
              <a:rPr lang="en-GB" dirty="0"/>
              <a:t>Finlay, Stephen (2007). ‘Four Faces of Moral Realism.’ </a:t>
            </a:r>
            <a:r>
              <a:rPr lang="en-GB" i="1" dirty="0"/>
              <a:t>Philosophy Compass</a:t>
            </a:r>
            <a:r>
              <a:rPr lang="en-GB" dirty="0"/>
              <a:t> 2(6): 820-849.</a:t>
            </a:r>
          </a:p>
          <a:p>
            <a:r>
              <a:rPr lang="en-GB" dirty="0"/>
              <a:t>Jamieson, Dale (1993). ‘Method and Moral Theory.’ In Peter Singer ed., </a:t>
            </a:r>
            <a:r>
              <a:rPr lang="en-GB" i="1" dirty="0"/>
              <a:t>A Companion to Ethics</a:t>
            </a:r>
            <a:r>
              <a:rPr lang="en-GB" dirty="0"/>
              <a:t>, 476-487. Oxford: Blackwell</a:t>
            </a:r>
          </a:p>
          <a:p>
            <a:r>
              <a:rPr lang="en-GB" dirty="0"/>
              <a:t>Lutz, Matthew (2024). ‘Moral Naturalism.’ </a:t>
            </a:r>
            <a:r>
              <a:rPr lang="en-GB" i="1" dirty="0"/>
              <a:t>Stanford Encyclopedia of Philosophy</a:t>
            </a:r>
            <a:r>
              <a:rPr lang="en-GB" dirty="0"/>
              <a:t>. </a:t>
            </a:r>
          </a:p>
          <a:p>
            <a:r>
              <a:rPr lang="en-GB" dirty="0"/>
              <a:t>MacIntyre, Alasdair (1998). </a:t>
            </a:r>
            <a:r>
              <a:rPr lang="en-GB" i="1" dirty="0"/>
              <a:t>A Short History of Ethics</a:t>
            </a:r>
            <a:r>
              <a:rPr lang="en-GB" dirty="0"/>
              <a:t> (2</a:t>
            </a:r>
            <a:r>
              <a:rPr lang="en-GB" baseline="30000" dirty="0"/>
              <a:t>nd</a:t>
            </a:r>
            <a:r>
              <a:rPr lang="en-GB" dirty="0"/>
              <a:t> ed.). London: Routledge.</a:t>
            </a:r>
          </a:p>
          <a:p>
            <a:r>
              <a:rPr lang="en-GB" dirty="0"/>
              <a:t>MacIntyre, Alasdair (2007). </a:t>
            </a:r>
            <a:r>
              <a:rPr lang="en-GB" i="1" dirty="0"/>
              <a:t>After Virtue</a:t>
            </a:r>
            <a:r>
              <a:rPr lang="en-GB" dirty="0"/>
              <a:t> (3</a:t>
            </a:r>
            <a:r>
              <a:rPr lang="en-GB" baseline="30000" dirty="0"/>
              <a:t>rd</a:t>
            </a:r>
            <a:r>
              <a:rPr lang="en-GB" dirty="0"/>
              <a:t> ed.). London: Bloomsbury.</a:t>
            </a:r>
          </a:p>
        </p:txBody>
      </p:sp>
    </p:spTree>
    <p:extLst>
      <p:ext uri="{BB962C8B-B14F-4D97-AF65-F5344CB8AC3E}">
        <p14:creationId xmlns:p14="http://schemas.microsoft.com/office/powerpoint/2010/main" val="33085146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a:bodyPr>
          <a:lstStyle/>
          <a:p>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a:t>Moore, G.E. (1922). </a:t>
            </a:r>
            <a:r>
              <a:rPr lang="en-GB" i="1" dirty="0"/>
              <a:t>Principia </a:t>
            </a:r>
            <a:r>
              <a:rPr lang="en-GB" i="1" dirty="0" err="1"/>
              <a:t>Ethica</a:t>
            </a:r>
            <a:r>
              <a:rPr lang="en-GB" dirty="0"/>
              <a:t> (2</a:t>
            </a:r>
            <a:r>
              <a:rPr lang="en-GB" baseline="30000" dirty="0"/>
              <a:t>nd</a:t>
            </a:r>
            <a:r>
              <a:rPr lang="en-GB" dirty="0"/>
              <a:t> ed.). Cambridge: Cambridge University Press.</a:t>
            </a:r>
          </a:p>
          <a:p>
            <a:r>
              <a:rPr lang="en-GB" dirty="0"/>
              <a:t>Prichard, H.A. (1912). ‘Does Moral Philosophy Rest on a Mistake?’ </a:t>
            </a:r>
            <a:r>
              <a:rPr lang="en-GB" i="1" dirty="0"/>
              <a:t>Mind </a:t>
            </a:r>
            <a:r>
              <a:rPr lang="en-GB" dirty="0"/>
              <a:t>21(81): 21-37.</a:t>
            </a:r>
          </a:p>
          <a:p>
            <a:r>
              <a:rPr lang="en-GB" dirty="0"/>
              <a:t>Ridge, Michael (2025). ‘Moral Non-Naturalism.’ </a:t>
            </a:r>
            <a:r>
              <a:rPr lang="en-GB" i="1" dirty="0"/>
              <a:t>Stanford Encyclopedia of Philosophy.</a:t>
            </a:r>
          </a:p>
          <a:p>
            <a:r>
              <a:rPr lang="en-GB" dirty="0"/>
              <a:t>Ross, W.D. (1930). </a:t>
            </a:r>
            <a:r>
              <a:rPr lang="en-GB" i="1" dirty="0"/>
              <a:t>The Right and the Good</a:t>
            </a:r>
            <a:r>
              <a:rPr lang="en-GB" dirty="0"/>
              <a:t>. Oxford: Oxford University Press.</a:t>
            </a:r>
          </a:p>
          <a:p>
            <a:r>
              <a:rPr lang="en-GB" dirty="0"/>
              <a:t>Scanlon, T.M. (2014). </a:t>
            </a:r>
            <a:r>
              <a:rPr lang="en-GB" i="1" dirty="0"/>
              <a:t>Being Realistic About Reasons</a:t>
            </a:r>
            <a:r>
              <a:rPr lang="en-GB" dirty="0"/>
              <a:t>. Oxford: Oxford University Press.</a:t>
            </a:r>
          </a:p>
          <a:p>
            <a:r>
              <a:rPr lang="en-GB" dirty="0"/>
              <a:t>Wittgenstein, Ludwig (1965). ‘A Lecture on Ethics.’ </a:t>
            </a:r>
            <a:r>
              <a:rPr lang="en-GB" i="1" dirty="0"/>
              <a:t>Philosophical Review</a:t>
            </a:r>
            <a:r>
              <a:rPr lang="en-GB" dirty="0"/>
              <a:t> 74(1): 3-12.</a:t>
            </a:r>
          </a:p>
          <a:p>
            <a:endParaRPr lang="en-GB" dirty="0"/>
          </a:p>
          <a:p>
            <a:endParaRPr lang="en-GB" dirty="0"/>
          </a:p>
        </p:txBody>
      </p:sp>
    </p:spTree>
    <p:extLst>
      <p:ext uri="{BB962C8B-B14F-4D97-AF65-F5344CB8AC3E}">
        <p14:creationId xmlns:p14="http://schemas.microsoft.com/office/powerpoint/2010/main" val="12206268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4: Error Theory</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2936396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125215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080792" cy="1499616"/>
          </a:xfrm>
        </p:spPr>
        <p:txBody>
          <a:bodyPr/>
          <a:lstStyle/>
          <a:p>
            <a:r>
              <a:rPr lang="en-GB" dirty="0"/>
              <a:t>3. A map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442817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B8D61-39A9-28BB-EFDE-62ED8457B342}"/>
              </a:ext>
            </a:extLst>
          </p:cNvPr>
          <p:cNvSpPr>
            <a:spLocks noGrp="1"/>
          </p:cNvSpPr>
          <p:nvPr>
            <p:ph type="title"/>
          </p:nvPr>
        </p:nvSpPr>
        <p:spPr>
          <a:xfrm>
            <a:off x="1035558" y="585216"/>
            <a:ext cx="9720072" cy="1499616"/>
          </a:xfrm>
        </p:spPr>
        <p:txBody>
          <a:bodyPr/>
          <a:lstStyle/>
          <a:p>
            <a:r>
              <a:rPr lang="en-GB" dirty="0"/>
              <a:t>2. The Normativity objection to naturalist realism (Derek parfit)</a:t>
            </a:r>
          </a:p>
        </p:txBody>
      </p:sp>
      <p:sp>
        <p:nvSpPr>
          <p:cNvPr id="3" name="Content Placeholder 2">
            <a:extLst>
              <a:ext uri="{FF2B5EF4-FFF2-40B4-BE49-F238E27FC236}">
                <a16:creationId xmlns:a16="http://schemas.microsoft.com/office/drawing/2014/main" id="{F6B7D52F-F14A-34AD-3F87-F52E8522A1F1}"/>
              </a:ext>
            </a:extLst>
          </p:cNvPr>
          <p:cNvSpPr>
            <a:spLocks noGrp="1"/>
          </p:cNvSpPr>
          <p:nvPr>
            <p:ph idx="1"/>
          </p:nvPr>
        </p:nvSpPr>
        <p:spPr>
          <a:xfrm>
            <a:off x="1024128" y="2286000"/>
            <a:ext cx="9720073" cy="4423410"/>
          </a:xfrm>
        </p:spPr>
        <p:txBody>
          <a:bodyPr>
            <a:normAutofit/>
          </a:bodyPr>
          <a:lstStyle/>
          <a:p>
            <a:pPr algn="just">
              <a:buFont typeface="Wingdings" pitchFamily="2" charset="2"/>
              <a:buChar char="Ø"/>
            </a:pPr>
            <a:r>
              <a:rPr lang="en-GB" dirty="0"/>
              <a:t> Parfit (2011: 324): ‘I believe that (A) normative facts and natural facts are in two quite different, non-overlapping categories.’</a:t>
            </a:r>
          </a:p>
          <a:p>
            <a:pPr algn="just">
              <a:buFont typeface="Wingdings" pitchFamily="2" charset="2"/>
              <a:buChar char="Ø"/>
            </a:pPr>
            <a:r>
              <a:rPr lang="en-GB" dirty="0"/>
              <a:t> E.g. in </a:t>
            </a:r>
            <a:r>
              <a:rPr lang="en-GB" i="1" dirty="0"/>
              <a:t>Burning Hotel</a:t>
            </a:r>
            <a:r>
              <a:rPr lang="en-GB" dirty="0"/>
              <a:t>, it is clear that: ‘(B) you ought to jump’. Naturalist realists (e.g. Railton 1986) claim that (B) is the same as some fact such as: ‘(C) jumping would do most to fulfil your present fully informed desires, or is what, if you deliberated in certain naturalistically describable ways, you would choose to do.’ (2011: 326)</a:t>
            </a:r>
          </a:p>
          <a:p>
            <a:pPr algn="just">
              <a:buFont typeface="Wingdings" pitchFamily="2" charset="2"/>
              <a:buChar char="Ø"/>
            </a:pPr>
            <a:r>
              <a:rPr lang="en-GB" dirty="0"/>
              <a:t> But this cannot be: ‘Suppose that you are in the top storey of your hotel, and you are terrified of heights. You know that, unless you jump, you will soon be overcome by smoke. You might then believe, and tell yourself, that you have </a:t>
            </a:r>
            <a:r>
              <a:rPr lang="en-GB" i="1" dirty="0"/>
              <a:t>decisive reasons</a:t>
            </a:r>
            <a:r>
              <a:rPr lang="en-GB" dirty="0"/>
              <a:t> to jump, that you </a:t>
            </a:r>
            <a:r>
              <a:rPr lang="en-GB" i="1" dirty="0"/>
              <a:t>should</a:t>
            </a:r>
            <a:r>
              <a:rPr lang="en-GB" dirty="0"/>
              <a:t>, </a:t>
            </a:r>
            <a:r>
              <a:rPr lang="en-GB" i="1" dirty="0"/>
              <a:t>ought to</a:t>
            </a:r>
            <a:r>
              <a:rPr lang="en-GB" dirty="0"/>
              <a:t>, and </a:t>
            </a:r>
            <a:r>
              <a:rPr lang="en-GB" i="1" dirty="0"/>
              <a:t>must</a:t>
            </a:r>
            <a:r>
              <a:rPr lang="en-GB" dirty="0"/>
              <a:t> jump, and that if you don’t jump you would be making a </a:t>
            </a:r>
            <a:r>
              <a:rPr lang="en-GB" i="1" dirty="0"/>
              <a:t>terrible mistake</a:t>
            </a:r>
            <a:r>
              <a:rPr lang="en-GB" dirty="0"/>
              <a:t>. If these normative beliefs were true, these truths could not possibly be the same as, or consist in, some merely natural fact, such as the causal and psychological facts stated by (C).’ (2011: 326-327)</a:t>
            </a:r>
          </a:p>
        </p:txBody>
      </p:sp>
    </p:spTree>
    <p:extLst>
      <p:ext uri="{BB962C8B-B14F-4D97-AF65-F5344CB8AC3E}">
        <p14:creationId xmlns:p14="http://schemas.microsoft.com/office/powerpoint/2010/main" val="13142814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3B6B9-5A53-1309-4C99-23BCFF2F10C4}"/>
              </a:ext>
            </a:extLst>
          </p:cNvPr>
          <p:cNvSpPr>
            <a:spLocks noGrp="1"/>
          </p:cNvSpPr>
          <p:nvPr>
            <p:ph type="title"/>
          </p:nvPr>
        </p:nvSpPr>
        <p:spPr/>
        <p:txBody>
          <a:bodyPr/>
          <a:lstStyle/>
          <a:p>
            <a:r>
              <a:rPr lang="en-GB" dirty="0"/>
              <a:t>3. Introducing error theory (J.L. Mackie)</a:t>
            </a:r>
          </a:p>
        </p:txBody>
      </p:sp>
      <p:sp>
        <p:nvSpPr>
          <p:cNvPr id="3" name="Content Placeholder 2">
            <a:extLst>
              <a:ext uri="{FF2B5EF4-FFF2-40B4-BE49-F238E27FC236}">
                <a16:creationId xmlns:a16="http://schemas.microsoft.com/office/drawing/2014/main" id="{C05C724A-95A2-5504-9603-BD92579E903D}"/>
              </a:ext>
            </a:extLst>
          </p:cNvPr>
          <p:cNvSpPr>
            <a:spLocks noGrp="1"/>
          </p:cNvSpPr>
          <p:nvPr>
            <p:ph idx="1"/>
          </p:nvPr>
        </p:nvSpPr>
        <p:spPr/>
        <p:txBody>
          <a:bodyPr/>
          <a:lstStyle/>
          <a:p>
            <a:pPr algn="just">
              <a:buFont typeface="Wingdings" pitchFamily="2" charset="2"/>
              <a:buChar char="Ø"/>
            </a:pPr>
            <a:r>
              <a:rPr lang="en-GB" dirty="0"/>
              <a:t> In </a:t>
            </a:r>
            <a:r>
              <a:rPr lang="en-GB" i="1" dirty="0"/>
              <a:t>Ethics: Inventing Right and Wrong</a:t>
            </a:r>
            <a:r>
              <a:rPr lang="en-GB" dirty="0"/>
              <a:t> (1977), J.L. Mackie argues that our moral judgments are </a:t>
            </a:r>
            <a:r>
              <a:rPr lang="en-GB" i="1" dirty="0"/>
              <a:t>systematically false</a:t>
            </a:r>
            <a:r>
              <a:rPr lang="en-GB" dirty="0"/>
              <a:t>. This is because the truth-conditions of our moral judgments are what non-naturalist realists say they are: namely, the existence of irreducibly normative, unconstructed, non-natural facts. Yet these truth-conditions do not obtain: there are no irreducibly normative, unconstructed, non-natural facts. This is </a:t>
            </a:r>
            <a:r>
              <a:rPr lang="en-GB" i="1" dirty="0"/>
              <a:t>moral error theory</a:t>
            </a:r>
            <a:r>
              <a:rPr lang="en-GB" dirty="0"/>
              <a:t>; Mackie insists that it</a:t>
            </a:r>
            <a:r>
              <a:rPr lang="en-GB" i="1" dirty="0"/>
              <a:t> </a:t>
            </a:r>
            <a:r>
              <a:rPr lang="en-GB" dirty="0"/>
              <a:t>is strictly a second-order view.</a:t>
            </a:r>
          </a:p>
          <a:p>
            <a:pPr algn="just">
              <a:buFont typeface="Wingdings" pitchFamily="2" charset="2"/>
              <a:buChar char="Ø"/>
            </a:pPr>
            <a:r>
              <a:rPr lang="en-GB" dirty="0"/>
              <a:t> N.B. Some contemporary moral error theorists are </a:t>
            </a:r>
            <a:r>
              <a:rPr lang="en-GB" i="1" dirty="0"/>
              <a:t>normative error theorists</a:t>
            </a:r>
            <a:r>
              <a:rPr lang="en-GB" dirty="0"/>
              <a:t> more broadly (Olson 2014; </a:t>
            </a:r>
            <a:r>
              <a:rPr lang="en-GB" dirty="0" err="1"/>
              <a:t>Streumer</a:t>
            </a:r>
            <a:r>
              <a:rPr lang="en-GB" dirty="0"/>
              <a:t> 2017) – i.e., are also error theorists about </a:t>
            </a:r>
            <a:r>
              <a:rPr lang="en-GB" i="1" dirty="0"/>
              <a:t>epistemic </a:t>
            </a:r>
            <a:r>
              <a:rPr lang="en-GB" dirty="0"/>
              <a:t>normativity, </a:t>
            </a:r>
            <a:r>
              <a:rPr lang="en-GB" i="1" dirty="0"/>
              <a:t>aesthetic</a:t>
            </a:r>
            <a:r>
              <a:rPr lang="en-GB" dirty="0"/>
              <a:t> normativity, </a:t>
            </a:r>
            <a:r>
              <a:rPr lang="en-GB" i="1" dirty="0"/>
              <a:t>prudential </a:t>
            </a:r>
            <a:r>
              <a:rPr lang="en-GB" dirty="0"/>
              <a:t>normativity, etc.</a:t>
            </a:r>
          </a:p>
        </p:txBody>
      </p:sp>
    </p:spTree>
    <p:extLst>
      <p:ext uri="{BB962C8B-B14F-4D97-AF65-F5344CB8AC3E}">
        <p14:creationId xmlns:p14="http://schemas.microsoft.com/office/powerpoint/2010/main" val="8900242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09F85-3238-B4AE-B05E-7758CCCAD91D}"/>
              </a:ext>
            </a:extLst>
          </p:cNvPr>
          <p:cNvSpPr>
            <a:spLocks noGrp="1"/>
          </p:cNvSpPr>
          <p:nvPr>
            <p:ph type="title"/>
          </p:nvPr>
        </p:nvSpPr>
        <p:spPr/>
        <p:txBody>
          <a:bodyPr/>
          <a:lstStyle/>
          <a:p>
            <a:r>
              <a:rPr lang="en-GB" dirty="0"/>
              <a:t>4. Clarifying error theory (Jonas </a:t>
            </a:r>
            <a:r>
              <a:rPr lang="en-GB" dirty="0" err="1"/>
              <a:t>olson</a:t>
            </a:r>
            <a:r>
              <a:rPr lang="en-GB" dirty="0"/>
              <a:t>)</a:t>
            </a:r>
          </a:p>
        </p:txBody>
      </p:sp>
      <p:sp>
        <p:nvSpPr>
          <p:cNvPr id="3" name="Content Placeholder 2">
            <a:extLst>
              <a:ext uri="{FF2B5EF4-FFF2-40B4-BE49-F238E27FC236}">
                <a16:creationId xmlns:a16="http://schemas.microsoft.com/office/drawing/2014/main" id="{43CDA758-5C5B-BECA-02FC-9DB6D5DCFD39}"/>
              </a:ext>
            </a:extLst>
          </p:cNvPr>
          <p:cNvSpPr>
            <a:spLocks noGrp="1"/>
          </p:cNvSpPr>
          <p:nvPr>
            <p:ph idx="1"/>
          </p:nvPr>
        </p:nvSpPr>
        <p:spPr/>
        <p:txBody>
          <a:bodyPr/>
          <a:lstStyle/>
          <a:p>
            <a:pPr algn="just">
              <a:buFont typeface="Wingdings" pitchFamily="2" charset="2"/>
              <a:buChar char="Ø"/>
            </a:pPr>
            <a:r>
              <a:rPr lang="en-GB" dirty="0"/>
              <a:t> If error theory is correct, then torture is not wrong. Does it follow that torture is permissible? If so, error theory would have first-order implications after all – and ‘rather vulgar ones at that’ (Olson 2017: 60).</a:t>
            </a:r>
          </a:p>
          <a:p>
            <a:pPr algn="just">
              <a:buFont typeface="Wingdings" pitchFamily="2" charset="2"/>
              <a:buChar char="Ø"/>
            </a:pPr>
            <a:r>
              <a:rPr lang="en-GB" dirty="0"/>
              <a:t> The way out for the error theorist is to hold that “torture is permissible” follows from “torture is not wrong” only as a matter of </a:t>
            </a:r>
            <a:r>
              <a:rPr lang="en-GB" i="1" dirty="0"/>
              <a:t>conversational implicature</a:t>
            </a:r>
            <a:r>
              <a:rPr lang="en-GB" dirty="0"/>
              <a:t> and not as a matter of </a:t>
            </a:r>
            <a:r>
              <a:rPr lang="en-GB" i="1" dirty="0"/>
              <a:t>semantic entailment</a:t>
            </a:r>
            <a:r>
              <a:rPr lang="en-GB" dirty="0"/>
              <a:t> (Grice 1989). Usually when someone says of some action that it is not wrong, they are speaking from within a system of moral norms on which all actions that are not wrong are permissible. The error theorist can make clear that </a:t>
            </a:r>
            <a:r>
              <a:rPr lang="en-GB" i="1" dirty="0"/>
              <a:t>they</a:t>
            </a:r>
            <a:r>
              <a:rPr lang="en-GB" dirty="0"/>
              <a:t> are not speaking from within such a system of moral norms, and thereby cancel the conversational implicature.</a:t>
            </a:r>
          </a:p>
        </p:txBody>
      </p:sp>
    </p:spTree>
    <p:extLst>
      <p:ext uri="{BB962C8B-B14F-4D97-AF65-F5344CB8AC3E}">
        <p14:creationId xmlns:p14="http://schemas.microsoft.com/office/powerpoint/2010/main" val="8932175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9FBF0-D4A9-5D06-220E-65486CA225BE}"/>
              </a:ext>
            </a:extLst>
          </p:cNvPr>
          <p:cNvSpPr>
            <a:spLocks noGrp="1"/>
          </p:cNvSpPr>
          <p:nvPr>
            <p:ph type="title"/>
          </p:nvPr>
        </p:nvSpPr>
        <p:spPr/>
        <p:txBody>
          <a:bodyPr/>
          <a:lstStyle/>
          <a:p>
            <a:r>
              <a:rPr lang="en-GB" dirty="0"/>
              <a:t>5. If error theory is true, should we stop making moral judgments?</a:t>
            </a:r>
          </a:p>
        </p:txBody>
      </p:sp>
      <p:sp>
        <p:nvSpPr>
          <p:cNvPr id="3" name="Content Placeholder 2">
            <a:extLst>
              <a:ext uri="{FF2B5EF4-FFF2-40B4-BE49-F238E27FC236}">
                <a16:creationId xmlns:a16="http://schemas.microsoft.com/office/drawing/2014/main" id="{477FA4EF-B513-2FCE-51A3-6C72412B4CE9}"/>
              </a:ext>
            </a:extLst>
          </p:cNvPr>
          <p:cNvSpPr>
            <a:spLocks noGrp="1"/>
          </p:cNvSpPr>
          <p:nvPr>
            <p:ph idx="1"/>
          </p:nvPr>
        </p:nvSpPr>
        <p:spPr/>
        <p:txBody>
          <a:bodyPr/>
          <a:lstStyle/>
          <a:p>
            <a:pPr algn="just">
              <a:buFont typeface="Wingdings" pitchFamily="2" charset="2"/>
              <a:buChar char="Ø"/>
            </a:pPr>
            <a:r>
              <a:rPr lang="en-GB" dirty="0"/>
              <a:t> Error theorists have taken three positions on whether we should stop making moral judgments:</a:t>
            </a:r>
          </a:p>
          <a:p>
            <a:pPr marL="817200" indent="-457200" algn="just">
              <a:buAutoNum type="arabicPeriod"/>
            </a:pPr>
            <a:r>
              <a:rPr lang="en-GB" dirty="0" err="1"/>
              <a:t>Eliminativism</a:t>
            </a:r>
            <a:r>
              <a:rPr lang="en-GB" dirty="0"/>
              <a:t>/Abolitionism: we should stop making moral judgments (e.g. Garner 2007);</a:t>
            </a:r>
          </a:p>
          <a:p>
            <a:pPr marL="817200" indent="-457200" algn="just">
              <a:buAutoNum type="arabicPeriod"/>
            </a:pPr>
            <a:r>
              <a:rPr lang="en-GB" dirty="0"/>
              <a:t>Revolutionary Fictionalism: we should pretend to make moral judgments [in non-critical contexts] (e.g. Joyce 2001);</a:t>
            </a:r>
          </a:p>
          <a:p>
            <a:pPr marL="817200" indent="-457200" algn="just">
              <a:buAutoNum type="arabicPeriod"/>
            </a:pPr>
            <a:r>
              <a:rPr lang="en-GB" dirty="0"/>
              <a:t>Conservationism: we should go on making moral judgments (e.g. Olson 2014).</a:t>
            </a:r>
          </a:p>
          <a:p>
            <a:pPr algn="just">
              <a:buFont typeface="Wingdings" pitchFamily="2" charset="2"/>
              <a:buChar char="Ø"/>
            </a:pPr>
            <a:r>
              <a:rPr lang="en-GB" dirty="0"/>
              <a:t> What is the force of these ‘</a:t>
            </a:r>
            <a:r>
              <a:rPr lang="en-GB" dirty="0" err="1"/>
              <a:t>should’s</a:t>
            </a:r>
            <a:r>
              <a:rPr lang="en-GB" dirty="0"/>
              <a:t>?</a:t>
            </a:r>
          </a:p>
          <a:p>
            <a:pPr marL="817200" indent="-457200" algn="just">
              <a:buAutoNum type="arabicPeriod"/>
            </a:pPr>
            <a:endParaRPr lang="en-GB" dirty="0"/>
          </a:p>
        </p:txBody>
      </p:sp>
    </p:spTree>
    <p:extLst>
      <p:ext uri="{BB962C8B-B14F-4D97-AF65-F5344CB8AC3E}">
        <p14:creationId xmlns:p14="http://schemas.microsoft.com/office/powerpoint/2010/main" val="26979146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6C297-3463-3FE7-AE77-9297A01697A8}"/>
              </a:ext>
            </a:extLst>
          </p:cNvPr>
          <p:cNvSpPr>
            <a:spLocks noGrp="1"/>
          </p:cNvSpPr>
          <p:nvPr>
            <p:ph type="title"/>
          </p:nvPr>
        </p:nvSpPr>
        <p:spPr/>
        <p:txBody>
          <a:bodyPr/>
          <a:lstStyle/>
          <a:p>
            <a:r>
              <a:rPr lang="en-GB" dirty="0"/>
              <a:t>6. Arguing for error theory 1: Disagreement (J.L. Mackie)</a:t>
            </a:r>
          </a:p>
        </p:txBody>
      </p:sp>
      <p:sp>
        <p:nvSpPr>
          <p:cNvPr id="3" name="Content Placeholder 2">
            <a:extLst>
              <a:ext uri="{FF2B5EF4-FFF2-40B4-BE49-F238E27FC236}">
                <a16:creationId xmlns:a16="http://schemas.microsoft.com/office/drawing/2014/main" id="{7FAC82C7-D350-528D-EF13-972D3B2C6632}"/>
              </a:ext>
            </a:extLst>
          </p:cNvPr>
          <p:cNvSpPr>
            <a:spLocks noGrp="1"/>
          </p:cNvSpPr>
          <p:nvPr>
            <p:ph idx="1"/>
          </p:nvPr>
        </p:nvSpPr>
        <p:spPr/>
        <p:txBody>
          <a:bodyPr/>
          <a:lstStyle/>
          <a:p>
            <a:pPr algn="just">
              <a:buFont typeface="Wingdings" pitchFamily="2" charset="2"/>
              <a:buChar char="Ø"/>
            </a:pPr>
            <a:r>
              <a:rPr lang="en-GB" dirty="0"/>
              <a:t> An abductive argument: ‘The argument from relativity has as its premiss the well-known variation in moral codes from one society to another and from one period to another, and also the differences in moral beliefs between different groups and classes within a complex community […] the actual variations in the moral codes are more readily explained by the hypothesis that they reflect ways of life than by the hypothesis that they express perceptions, most of them seriously inadequate and badly distorted, of objective values.’ (1977: 36-37)</a:t>
            </a:r>
          </a:p>
        </p:txBody>
      </p:sp>
    </p:spTree>
    <p:extLst>
      <p:ext uri="{BB962C8B-B14F-4D97-AF65-F5344CB8AC3E}">
        <p14:creationId xmlns:p14="http://schemas.microsoft.com/office/powerpoint/2010/main" val="7303301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B65D8-3DF2-8369-1D67-7A5872ABDEDB}"/>
              </a:ext>
            </a:extLst>
          </p:cNvPr>
          <p:cNvSpPr>
            <a:spLocks noGrp="1"/>
          </p:cNvSpPr>
          <p:nvPr>
            <p:ph type="title"/>
          </p:nvPr>
        </p:nvSpPr>
        <p:spPr/>
        <p:txBody>
          <a:bodyPr/>
          <a:lstStyle/>
          <a:p>
            <a:r>
              <a:rPr lang="en-GB" dirty="0"/>
              <a:t>7. Responding to the argument from disagreement (Derek Parfit)</a:t>
            </a:r>
          </a:p>
        </p:txBody>
      </p:sp>
      <p:sp>
        <p:nvSpPr>
          <p:cNvPr id="3" name="Content Placeholder 2">
            <a:extLst>
              <a:ext uri="{FF2B5EF4-FFF2-40B4-BE49-F238E27FC236}">
                <a16:creationId xmlns:a16="http://schemas.microsoft.com/office/drawing/2014/main" id="{175829DB-0E0B-8798-5E1C-F6A756570847}"/>
              </a:ext>
            </a:extLst>
          </p:cNvPr>
          <p:cNvSpPr>
            <a:spLocks noGrp="1"/>
          </p:cNvSpPr>
          <p:nvPr>
            <p:ph idx="1"/>
          </p:nvPr>
        </p:nvSpPr>
        <p:spPr/>
        <p:txBody>
          <a:bodyPr/>
          <a:lstStyle/>
          <a:p>
            <a:pPr algn="just">
              <a:buFont typeface="Wingdings" pitchFamily="2" charset="2"/>
              <a:buChar char="Ø"/>
            </a:pPr>
            <a:r>
              <a:rPr lang="en-GB" dirty="0"/>
              <a:t> Parfit argues for the </a:t>
            </a:r>
            <a:r>
              <a:rPr lang="en-GB" i="1" dirty="0"/>
              <a:t>Convergence Claim</a:t>
            </a:r>
            <a:r>
              <a:rPr lang="en-GB" dirty="0"/>
              <a:t>: ‘If everyone knew all the relevant non-normative facts, used the same normative concepts, understood and carefully reflected on the relevant arguments, and was not affected by any distorting influence, we and others would have similar normative beliefs.’ (2011: 546) =&gt; ‘Though there have been many moral disagreements, most of these disagreements do not, I believe, count strongly against this prediction. In most cases, some of the ideal conditions are not met.’ (2011: 552)</a:t>
            </a:r>
          </a:p>
        </p:txBody>
      </p:sp>
    </p:spTree>
    <p:extLst>
      <p:ext uri="{BB962C8B-B14F-4D97-AF65-F5344CB8AC3E}">
        <p14:creationId xmlns:p14="http://schemas.microsoft.com/office/powerpoint/2010/main" val="38267677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1BAE-5CF6-6F4D-800D-111D82D8020B}"/>
              </a:ext>
            </a:extLst>
          </p:cNvPr>
          <p:cNvSpPr>
            <a:spLocks noGrp="1"/>
          </p:cNvSpPr>
          <p:nvPr>
            <p:ph type="title"/>
          </p:nvPr>
        </p:nvSpPr>
        <p:spPr/>
        <p:txBody>
          <a:bodyPr/>
          <a:lstStyle/>
          <a:p>
            <a:r>
              <a:rPr lang="en-GB" dirty="0"/>
              <a:t>7. Responding to the argument from disagreement cont. (Derek parfit)</a:t>
            </a:r>
          </a:p>
        </p:txBody>
      </p:sp>
      <p:sp>
        <p:nvSpPr>
          <p:cNvPr id="3" name="Content Placeholder 2">
            <a:extLst>
              <a:ext uri="{FF2B5EF4-FFF2-40B4-BE49-F238E27FC236}">
                <a16:creationId xmlns:a16="http://schemas.microsoft.com/office/drawing/2014/main" id="{7C6E4D24-D939-A288-827A-D8DCDEA25DEA}"/>
              </a:ext>
            </a:extLst>
          </p:cNvPr>
          <p:cNvSpPr>
            <a:spLocks noGrp="1"/>
          </p:cNvSpPr>
          <p:nvPr>
            <p:ph idx="1"/>
          </p:nvPr>
        </p:nvSpPr>
        <p:spPr>
          <a:xfrm>
            <a:off x="1024128" y="2286000"/>
            <a:ext cx="9720073" cy="4572000"/>
          </a:xfrm>
        </p:spPr>
        <p:txBody>
          <a:bodyPr>
            <a:normAutofit lnSpcReduction="10000"/>
          </a:bodyPr>
          <a:lstStyle/>
          <a:p>
            <a:pPr>
              <a:buFont typeface="Wingdings" pitchFamily="2" charset="2"/>
              <a:buChar char="Ø"/>
            </a:pPr>
            <a:r>
              <a:rPr lang="en-GB" dirty="0"/>
              <a:t> Explaining away most moral disagreements as:</a:t>
            </a:r>
          </a:p>
          <a:p>
            <a:pPr marL="817200" indent="-457200" algn="just">
              <a:buAutoNum type="arabicPeriod"/>
            </a:pPr>
            <a:r>
              <a:rPr lang="en-GB" dirty="0"/>
              <a:t>Resulting from conflicting non-moral beliefs/not knowing all the relevant non-moral facts (e.g. in debates concerning distributive justice); or</a:t>
            </a:r>
          </a:p>
          <a:p>
            <a:pPr marL="817200" indent="-457200" algn="just">
              <a:buAutoNum type="arabicPeriod"/>
            </a:pPr>
            <a:r>
              <a:rPr lang="en-GB" dirty="0"/>
              <a:t>Resulting from conflicting religious beliefs; or </a:t>
            </a:r>
          </a:p>
          <a:p>
            <a:pPr marL="817200" indent="-457200" algn="just">
              <a:buAutoNum type="arabicPeriod"/>
            </a:pPr>
            <a:r>
              <a:rPr lang="en-GB" dirty="0"/>
              <a:t>Resulting from conflicting interests (e.g. wealth, talent); or</a:t>
            </a:r>
          </a:p>
          <a:p>
            <a:pPr marL="817200" indent="-457200" algn="just">
              <a:buAutoNum type="arabicPeriod"/>
            </a:pPr>
            <a:r>
              <a:rPr lang="en-GB" dirty="0"/>
              <a:t>Resulting from an unwillingness to admit mistakes; or</a:t>
            </a:r>
          </a:p>
          <a:p>
            <a:pPr marL="817200" indent="-457200" algn="just">
              <a:buAutoNum type="arabicPeriod"/>
            </a:pPr>
            <a:r>
              <a:rPr lang="en-GB" dirty="0"/>
              <a:t>Consisting only in different applications of the same fundamental principle; or</a:t>
            </a:r>
          </a:p>
          <a:p>
            <a:pPr marL="817200" indent="-457200" algn="just">
              <a:buAutoNum type="arabicPeriod"/>
            </a:pPr>
            <a:r>
              <a:rPr lang="en-GB" dirty="0"/>
              <a:t>Concerning not </a:t>
            </a:r>
            <a:r>
              <a:rPr lang="en-GB" i="1" dirty="0"/>
              <a:t>which</a:t>
            </a:r>
            <a:r>
              <a:rPr lang="en-GB" dirty="0"/>
              <a:t> acts are wrong but </a:t>
            </a:r>
            <a:r>
              <a:rPr lang="en-GB" i="1" dirty="0"/>
              <a:t>why</a:t>
            </a:r>
            <a:r>
              <a:rPr lang="en-GB" dirty="0"/>
              <a:t> they are wrong; or</a:t>
            </a:r>
          </a:p>
          <a:p>
            <a:pPr marL="817200" indent="-457200" algn="just">
              <a:buAutoNum type="arabicPeriod"/>
            </a:pPr>
            <a:r>
              <a:rPr lang="en-GB" dirty="0"/>
              <a:t>Concerning borderline cases (e.g. moral status of a foetus); or</a:t>
            </a:r>
          </a:p>
          <a:p>
            <a:pPr marL="817200" indent="-457200" algn="just">
              <a:buAutoNum type="arabicPeriod"/>
            </a:pPr>
            <a:r>
              <a:rPr lang="en-GB" dirty="0"/>
              <a:t>Resulting from failure to realise that some normative truths are imprecise (e.g. comparing the goodness of two very different lives).</a:t>
            </a:r>
          </a:p>
          <a:p>
            <a:pPr marL="817200" indent="-457200" algn="just">
              <a:buAutoNum type="arabicPeriod"/>
            </a:pPr>
            <a:endParaRPr lang="en-GB" dirty="0"/>
          </a:p>
          <a:p>
            <a:pPr marL="817200" indent="-457200" algn="just">
              <a:buAutoNum type="arabicPeriod"/>
            </a:pPr>
            <a:endParaRPr lang="en-GB" dirty="0"/>
          </a:p>
          <a:p>
            <a:pPr marL="817200" indent="-457200" algn="just">
              <a:buAutoNum type="arabicPeriod"/>
            </a:pPr>
            <a:endParaRPr lang="en-GB" dirty="0"/>
          </a:p>
          <a:p>
            <a:pPr marL="817200" indent="-457200" algn="just">
              <a:buAutoNum type="arabicPeriod"/>
            </a:pPr>
            <a:endParaRPr lang="en-GB" dirty="0"/>
          </a:p>
        </p:txBody>
      </p:sp>
    </p:spTree>
    <p:extLst>
      <p:ext uri="{BB962C8B-B14F-4D97-AF65-F5344CB8AC3E}">
        <p14:creationId xmlns:p14="http://schemas.microsoft.com/office/powerpoint/2010/main" val="1134880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29B32-BC87-E22C-73AD-11FB81A0F9D2}"/>
              </a:ext>
            </a:extLst>
          </p:cNvPr>
          <p:cNvSpPr>
            <a:spLocks noGrp="1"/>
          </p:cNvSpPr>
          <p:nvPr>
            <p:ph type="title"/>
          </p:nvPr>
        </p:nvSpPr>
        <p:spPr/>
        <p:txBody>
          <a:bodyPr/>
          <a:lstStyle/>
          <a:p>
            <a:r>
              <a:rPr lang="en-GB" dirty="0"/>
              <a:t>7. Responding to the argument from disagreement cont. (Derek Parfit)</a:t>
            </a:r>
          </a:p>
        </p:txBody>
      </p:sp>
      <p:sp>
        <p:nvSpPr>
          <p:cNvPr id="3" name="Content Placeholder 2">
            <a:extLst>
              <a:ext uri="{FF2B5EF4-FFF2-40B4-BE49-F238E27FC236}">
                <a16:creationId xmlns:a16="http://schemas.microsoft.com/office/drawing/2014/main" id="{FDB58290-C6C2-43E8-6F0A-734F5B8DE651}"/>
              </a:ext>
            </a:extLst>
          </p:cNvPr>
          <p:cNvSpPr>
            <a:spLocks noGrp="1"/>
          </p:cNvSpPr>
          <p:nvPr>
            <p:ph idx="1"/>
          </p:nvPr>
        </p:nvSpPr>
        <p:spPr/>
        <p:txBody>
          <a:bodyPr/>
          <a:lstStyle/>
          <a:p>
            <a:pPr algn="just">
              <a:buFont typeface="Wingdings" pitchFamily="2" charset="2"/>
              <a:buChar char="Ø"/>
            </a:pPr>
            <a:r>
              <a:rPr lang="en-GB" dirty="0"/>
              <a:t> Moreover: ‘The Convergence Claim is not threatened by the fact that, in earlier ages, people held moral beliefs that conflict more strongly with our present beliefs. On the contrary, this fact </a:t>
            </a:r>
            <a:r>
              <a:rPr lang="en-GB" i="1" dirty="0"/>
              <a:t>supports</a:t>
            </a:r>
            <a:r>
              <a:rPr lang="en-GB" dirty="0"/>
              <a:t> this claim. […] When we look at the history of morality, we do not find mere variation, or a jumble of different moralities. We find a series of challenges to established beliefs, which lead to plausible revisions, and greater agreement.’ (2011: 563) =&gt; E.g. The expanding circle of moral concern (Singer 2011).</a:t>
            </a:r>
          </a:p>
          <a:p>
            <a:pPr algn="just">
              <a:buFont typeface="Wingdings" pitchFamily="2" charset="2"/>
              <a:buChar char="Ø"/>
            </a:pPr>
            <a:r>
              <a:rPr lang="en-GB" dirty="0"/>
              <a:t> Furthermore: widespread moral </a:t>
            </a:r>
            <a:r>
              <a:rPr lang="en-GB" i="1" dirty="0"/>
              <a:t>agreement</a:t>
            </a:r>
            <a:r>
              <a:rPr lang="en-GB" dirty="0"/>
              <a:t> also needs explaining. ‘Few people have denied that (A) it is itself bad to suffer. All suffering is, in this sense, bad </a:t>
            </a:r>
            <a:r>
              <a:rPr lang="en-GB" i="1" dirty="0"/>
              <a:t>for the sufferer</a:t>
            </a:r>
            <a:r>
              <a:rPr lang="en-GB" dirty="0"/>
              <a:t>. Of those who believe that events can be </a:t>
            </a:r>
            <a:r>
              <a:rPr lang="en-GB" i="1" dirty="0"/>
              <a:t>impersonally</a:t>
            </a:r>
            <a:r>
              <a:rPr lang="en-GB" dirty="0"/>
              <a:t> bad, or bad, </a:t>
            </a:r>
            <a:r>
              <a:rPr lang="en-GB" i="1" dirty="0"/>
              <a:t>period</a:t>
            </a:r>
            <a:r>
              <a:rPr lang="en-GB" dirty="0"/>
              <a:t>, few have denied that (B) it is bad when people suffer in ways that they do not deserve.’ (2011: 565) Call this the </a:t>
            </a:r>
            <a:r>
              <a:rPr lang="en-GB" i="1" dirty="0"/>
              <a:t>double badness of suffering</a:t>
            </a:r>
            <a:r>
              <a:rPr lang="en-GB" dirty="0"/>
              <a:t>.</a:t>
            </a:r>
          </a:p>
        </p:txBody>
      </p:sp>
    </p:spTree>
    <p:extLst>
      <p:ext uri="{BB962C8B-B14F-4D97-AF65-F5344CB8AC3E}">
        <p14:creationId xmlns:p14="http://schemas.microsoft.com/office/powerpoint/2010/main" val="36979945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C85F8-7678-2198-C699-95259627B2A7}"/>
              </a:ext>
            </a:extLst>
          </p:cNvPr>
          <p:cNvSpPr>
            <a:spLocks noGrp="1"/>
          </p:cNvSpPr>
          <p:nvPr>
            <p:ph type="title"/>
          </p:nvPr>
        </p:nvSpPr>
        <p:spPr/>
        <p:txBody>
          <a:bodyPr/>
          <a:lstStyle/>
          <a:p>
            <a:r>
              <a:rPr lang="en-GB" dirty="0"/>
              <a:t>8. Arguing for error theory 2: Queerness (J.L. Mackie)</a:t>
            </a:r>
          </a:p>
        </p:txBody>
      </p:sp>
      <p:sp>
        <p:nvSpPr>
          <p:cNvPr id="3" name="Content Placeholder 2">
            <a:extLst>
              <a:ext uri="{FF2B5EF4-FFF2-40B4-BE49-F238E27FC236}">
                <a16:creationId xmlns:a16="http://schemas.microsoft.com/office/drawing/2014/main" id="{B3BAF20F-7882-7BC0-4C96-86A6AA478EE7}"/>
              </a:ext>
            </a:extLst>
          </p:cNvPr>
          <p:cNvSpPr>
            <a:spLocks noGrp="1"/>
          </p:cNvSpPr>
          <p:nvPr>
            <p:ph idx="1"/>
          </p:nvPr>
        </p:nvSpPr>
        <p:spPr>
          <a:xfrm>
            <a:off x="1024128" y="2285999"/>
            <a:ext cx="9720073" cy="4340431"/>
          </a:xfrm>
        </p:spPr>
        <p:txBody>
          <a:bodyPr>
            <a:normAutofit lnSpcReduction="10000"/>
          </a:bodyPr>
          <a:lstStyle/>
          <a:p>
            <a:pPr algn="just">
              <a:buFont typeface="Wingdings" pitchFamily="2" charset="2"/>
              <a:buChar char="Ø"/>
            </a:pPr>
            <a:r>
              <a:rPr lang="en-GB" dirty="0"/>
              <a:t> Irreducibly normative, unconstructed, non-natural facts would be both </a:t>
            </a:r>
            <a:r>
              <a:rPr lang="en-GB" i="1" dirty="0"/>
              <a:t>metaphysically and epistemologically queer</a:t>
            </a:r>
            <a:r>
              <a:rPr lang="en-GB" dirty="0"/>
              <a:t>:</a:t>
            </a:r>
            <a:r>
              <a:rPr lang="en-GB" i="1" dirty="0"/>
              <a:t> </a:t>
            </a:r>
            <a:r>
              <a:rPr lang="en-GB" dirty="0"/>
              <a:t>‘If there were objective values, then they would be entities or qualities or relations of a very strange sort, utterly different from anything else in the universe. Correspondingly, if we were aware of them, it would have to be by some special faculty of moral perception or intuition, utterly different from our ordinary ways of knowing everything else.’ (Mackie 1977: 38) This is sufficient to establish a </a:t>
            </a:r>
            <a:r>
              <a:rPr lang="en-GB" i="1" dirty="0"/>
              <a:t>presumption</a:t>
            </a:r>
            <a:r>
              <a:rPr lang="en-GB" dirty="0"/>
              <a:t> against the existence of such facts.</a:t>
            </a:r>
          </a:p>
          <a:p>
            <a:pPr algn="just">
              <a:buFont typeface="Wingdings" pitchFamily="2" charset="2"/>
              <a:buChar char="Ø"/>
            </a:pPr>
            <a:r>
              <a:rPr lang="en-GB" dirty="0"/>
              <a:t> Moreover: we can ‘explain why we tend to think and speak as if there are moral facts, although there are none’ by ‘appeal to </a:t>
            </a:r>
            <a:r>
              <a:rPr lang="en-GB" dirty="0" err="1"/>
              <a:t>projectivist</a:t>
            </a:r>
            <a:r>
              <a:rPr lang="en-GB" dirty="0"/>
              <a:t> accounts of moral judgment and belief, according to which we mistake affective attitudes (such as approval and disapproval) for perceptions of mind-independent moral properties and facts, and to debunking explanations, according to which moral judgment and belief originate and evolve because of their social and evolutionary advantageousness’ – i.e. as ‘products of processes that do not track moral truth.’ (Olson 2017: 62)</a:t>
            </a:r>
          </a:p>
        </p:txBody>
      </p:sp>
    </p:spTree>
    <p:extLst>
      <p:ext uri="{BB962C8B-B14F-4D97-AF65-F5344CB8AC3E}">
        <p14:creationId xmlns:p14="http://schemas.microsoft.com/office/powerpoint/2010/main" val="1209092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2EDA6-C4F1-CEFE-8015-5EBBF81A549C}"/>
              </a:ext>
            </a:extLst>
          </p:cNvPr>
          <p:cNvSpPr>
            <a:spLocks noGrp="1"/>
          </p:cNvSpPr>
          <p:nvPr>
            <p:ph type="title"/>
          </p:nvPr>
        </p:nvSpPr>
        <p:spPr/>
        <p:txBody>
          <a:bodyPr/>
          <a:lstStyle/>
          <a:p>
            <a:r>
              <a:rPr lang="en-GB" dirty="0"/>
              <a:t>9. Searching for companions in guilt (David </a:t>
            </a:r>
            <a:r>
              <a:rPr lang="en-GB" dirty="0" err="1"/>
              <a:t>enoch</a:t>
            </a:r>
            <a:r>
              <a:rPr lang="en-GB" dirty="0"/>
              <a:t>)</a:t>
            </a:r>
          </a:p>
        </p:txBody>
      </p:sp>
      <p:sp>
        <p:nvSpPr>
          <p:cNvPr id="3" name="Content Placeholder 2">
            <a:extLst>
              <a:ext uri="{FF2B5EF4-FFF2-40B4-BE49-F238E27FC236}">
                <a16:creationId xmlns:a16="http://schemas.microsoft.com/office/drawing/2014/main" id="{62725CD8-C1FC-FCB5-B59D-8CD9E900140C}"/>
              </a:ext>
            </a:extLst>
          </p:cNvPr>
          <p:cNvSpPr>
            <a:spLocks noGrp="1"/>
          </p:cNvSpPr>
          <p:nvPr>
            <p:ph idx="1"/>
          </p:nvPr>
        </p:nvSpPr>
        <p:spPr/>
        <p:txBody>
          <a:bodyPr/>
          <a:lstStyle/>
          <a:p>
            <a:pPr algn="just">
              <a:buFont typeface="Wingdings" pitchFamily="2" charset="2"/>
              <a:buChar char="Ø"/>
            </a:pPr>
            <a:r>
              <a:rPr lang="en-GB" dirty="0"/>
              <a:t> The non-naturalist realist’s best strategy ‘is not to evade this issue, but to look for companions in guilt’ (Mackie 1977: 39). And indeed, lots of things seem queer in the sense of being utterly unlike everything else in the universe: dark matter and dark energy, for example (Enoch 2011: 135).</a:t>
            </a:r>
          </a:p>
          <a:p>
            <a:pPr algn="just">
              <a:buFont typeface="Wingdings" pitchFamily="2" charset="2"/>
              <a:buChar char="Ø"/>
            </a:pPr>
            <a:r>
              <a:rPr lang="en-GB" dirty="0"/>
              <a:t> But perhaps this is too quick: ‘inquiry and reflection can help us realize that such entities are actually parts of the best explanations of some of our observations, and at that point, they no longer seem </a:t>
            </a:r>
            <a:r>
              <a:rPr lang="en-GB" i="1" dirty="0"/>
              <a:t>ontologically </a:t>
            </a:r>
            <a:r>
              <a:rPr lang="en-GB" dirty="0"/>
              <a:t>mysterious. By contrast, moral facts do not in this way fit into the natural order of things, and they are not part of the best explanations of our observations and beliefs.’ (Olson 2017: 62)</a:t>
            </a:r>
          </a:p>
          <a:p>
            <a:pPr algn="just">
              <a:buFont typeface="Wingdings" pitchFamily="2" charset="2"/>
              <a:buChar char="Ø"/>
            </a:pPr>
            <a:r>
              <a:rPr lang="en-GB" dirty="0"/>
              <a:t> Yet: the non-naturalist realist holds that irreducibly normative, unconstructed, non-moral facts are indispensable for </a:t>
            </a:r>
            <a:r>
              <a:rPr lang="en-GB" i="1" dirty="0"/>
              <a:t>deliberation</a:t>
            </a:r>
            <a:r>
              <a:rPr lang="en-GB" dirty="0"/>
              <a:t>, not </a:t>
            </a:r>
            <a:r>
              <a:rPr lang="en-GB" i="1" dirty="0"/>
              <a:t>explanation</a:t>
            </a:r>
            <a:r>
              <a:rPr lang="en-GB" dirty="0"/>
              <a:t> (Enoch 2011: Ch.3).</a:t>
            </a:r>
          </a:p>
          <a:p>
            <a:pPr algn="just">
              <a:buFont typeface="Wingdings" pitchFamily="2" charset="2"/>
              <a:buChar char="Ø"/>
            </a:pPr>
            <a:endParaRPr lang="en-GB" dirty="0"/>
          </a:p>
        </p:txBody>
      </p:sp>
    </p:spTree>
    <p:extLst>
      <p:ext uri="{BB962C8B-B14F-4D97-AF65-F5344CB8AC3E}">
        <p14:creationId xmlns:p14="http://schemas.microsoft.com/office/powerpoint/2010/main" val="283881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06494-D1AE-67D6-52AC-AF67B7809F7D}"/>
              </a:ext>
            </a:extLst>
          </p:cNvPr>
          <p:cNvSpPr>
            <a:spLocks noGrp="1"/>
          </p:cNvSpPr>
          <p:nvPr>
            <p:ph type="title"/>
          </p:nvPr>
        </p:nvSpPr>
        <p:spPr/>
        <p:txBody>
          <a:bodyPr/>
          <a:lstStyle/>
          <a:p>
            <a:r>
              <a:rPr lang="en-GB" dirty="0"/>
              <a:t>4. A Note on Method (David Enoch)</a:t>
            </a:r>
          </a:p>
        </p:txBody>
      </p:sp>
      <p:sp>
        <p:nvSpPr>
          <p:cNvPr id="3" name="Content Placeholder 2">
            <a:extLst>
              <a:ext uri="{FF2B5EF4-FFF2-40B4-BE49-F238E27FC236}">
                <a16:creationId xmlns:a16="http://schemas.microsoft.com/office/drawing/2014/main" id="{EEFE60D6-B756-D969-D803-8F2E4D2E92B7}"/>
              </a:ext>
            </a:extLst>
          </p:cNvPr>
          <p:cNvSpPr>
            <a:spLocks noGrp="1"/>
          </p:cNvSpPr>
          <p:nvPr>
            <p:ph idx="1"/>
          </p:nvPr>
        </p:nvSpPr>
        <p:spPr/>
        <p:txBody>
          <a:bodyPr/>
          <a:lstStyle/>
          <a:p>
            <a:pPr algn="just">
              <a:buFont typeface="Wingdings" pitchFamily="2" charset="2"/>
              <a:buChar char="Ø"/>
            </a:pPr>
            <a:r>
              <a:rPr lang="en-GB" dirty="0"/>
              <a:t> ‘It would be great’ if one metaethical view ‘had </a:t>
            </a:r>
            <a:r>
              <a:rPr lang="en-GB" i="1" dirty="0"/>
              <a:t>everything </a:t>
            </a:r>
            <a:r>
              <a:rPr lang="en-GB" dirty="0"/>
              <a:t>going for it, if, in other words, whenever you compared it to any alternative view in any respect, this view always seemed the more attractive one.’ </a:t>
            </a:r>
          </a:p>
          <a:p>
            <a:pPr algn="just">
              <a:buFont typeface="Wingdings" pitchFamily="2" charset="2"/>
              <a:buChar char="Ø"/>
            </a:pPr>
            <a:r>
              <a:rPr lang="en-GB" dirty="0"/>
              <a:t>But this seems ‘unlikely to be the case: after all, highly intelligent, good philosophers can be found on all sides […] and had there been a view that scored higher than any alternative on </a:t>
            </a:r>
            <a:r>
              <a:rPr lang="en-GB" i="1" dirty="0"/>
              <a:t>each and every</a:t>
            </a:r>
            <a:r>
              <a:rPr lang="en-GB" dirty="0"/>
              <a:t> relevant issue, chances are the philosophical debate in this area would have been much less lively.’</a:t>
            </a:r>
          </a:p>
          <a:p>
            <a:pPr algn="just">
              <a:buFont typeface="Wingdings" pitchFamily="2" charset="2"/>
              <a:buChar char="Ø"/>
            </a:pPr>
            <a:r>
              <a:rPr lang="en-GB" dirty="0"/>
              <a:t> So: ‘What we should look for […] is the philosophical theory that is best as a theory overall - and this is consistent, of course, with its losing some plausibility points on this or that issue, as long as it makes up for this loss with the plausibility points it honestly earns on other issues.’ (Enoch 2011: 14).</a:t>
            </a:r>
          </a:p>
        </p:txBody>
      </p:sp>
    </p:spTree>
    <p:extLst>
      <p:ext uri="{BB962C8B-B14F-4D97-AF65-F5344CB8AC3E}">
        <p14:creationId xmlns:p14="http://schemas.microsoft.com/office/powerpoint/2010/main" val="40890593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950E-16ED-BD7E-8B4D-5A9801C5F11E}"/>
              </a:ext>
            </a:extLst>
          </p:cNvPr>
          <p:cNvSpPr>
            <a:spLocks noGrp="1"/>
          </p:cNvSpPr>
          <p:nvPr>
            <p:ph type="title"/>
          </p:nvPr>
        </p:nvSpPr>
        <p:spPr/>
        <p:txBody>
          <a:bodyPr/>
          <a:lstStyle/>
          <a:p>
            <a:r>
              <a:rPr lang="en-GB" dirty="0"/>
              <a:t>10. Domains of inquiry (T.M. Scanlon)</a:t>
            </a:r>
          </a:p>
        </p:txBody>
      </p:sp>
      <p:sp>
        <p:nvSpPr>
          <p:cNvPr id="3" name="Content Placeholder 2">
            <a:extLst>
              <a:ext uri="{FF2B5EF4-FFF2-40B4-BE49-F238E27FC236}">
                <a16:creationId xmlns:a16="http://schemas.microsoft.com/office/drawing/2014/main" id="{B06DAC97-7EDD-E579-DDBD-7FB50424BF68}"/>
              </a:ext>
            </a:extLst>
          </p:cNvPr>
          <p:cNvSpPr>
            <a:spLocks noGrp="1"/>
          </p:cNvSpPr>
          <p:nvPr>
            <p:ph idx="1"/>
          </p:nvPr>
        </p:nvSpPr>
        <p:spPr>
          <a:xfrm>
            <a:off x="1024128" y="2285999"/>
            <a:ext cx="9720073" cy="4197927"/>
          </a:xfrm>
        </p:spPr>
        <p:txBody>
          <a:bodyPr>
            <a:normAutofit lnSpcReduction="10000"/>
          </a:bodyPr>
          <a:lstStyle/>
          <a:p>
            <a:pPr algn="just">
              <a:buFont typeface="Wingdings" pitchFamily="2" charset="2"/>
              <a:buChar char="Ø"/>
            </a:pPr>
            <a:r>
              <a:rPr lang="en-GB" dirty="0"/>
              <a:t> The ‘universe’ Mackie has in mind is the </a:t>
            </a:r>
            <a:r>
              <a:rPr lang="en-GB" i="1" dirty="0"/>
              <a:t>natural world</a:t>
            </a:r>
            <a:r>
              <a:rPr lang="en-GB" dirty="0"/>
              <a:t>. ‘</a:t>
            </a:r>
            <a:r>
              <a:rPr lang="en-GB" dirty="0">
                <a:effectLst/>
              </a:rPr>
              <a:t>Accepting science as the way of understanding the natural world entails rejecting claims about this world that are incompatible with science, such as claims about witches and spirits. But accepting a scientific view of the natural world does not mean accepting the view that the only meaningful statements with determinate truth values are statements about the natural world, or that things in the natural world are the only things we should be ontologically committed to’ (2014: 18)</a:t>
            </a:r>
          </a:p>
          <a:p>
            <a:pPr algn="just">
              <a:buFont typeface="Wingdings" pitchFamily="2" charset="2"/>
              <a:buChar char="Ø"/>
            </a:pPr>
            <a:r>
              <a:rPr lang="en-GB" dirty="0"/>
              <a:t> ‘</a:t>
            </a:r>
            <a:r>
              <a:rPr lang="en-GB" dirty="0">
                <a:effectLst/>
              </a:rPr>
              <a:t>I believe that the way of thinking about these matters that makes most sense is a view that does not privilege science but takes as basic </a:t>
            </a:r>
            <a:r>
              <a:rPr lang="en-GB" i="1" dirty="0">
                <a:effectLst/>
              </a:rPr>
              <a:t>a range of domains</a:t>
            </a:r>
            <a:r>
              <a:rPr lang="en-GB" dirty="0">
                <a:effectLst/>
              </a:rPr>
              <a:t>, including mathematics, science, and moral and practical reasoning. It holds that statements within all of these domains are capable of truth and falsity, and that the truth values of statements about one domain, insofar as they do not conflict with statements of some other domain, are properly settled by the standards of the domain that they are about.’ (2014: 19; my emphasis)</a:t>
            </a:r>
          </a:p>
          <a:p>
            <a:pPr algn="just">
              <a:buFont typeface="Wingdings" pitchFamily="2" charset="2"/>
              <a:buChar char="Ø"/>
            </a:pPr>
            <a:endParaRPr lang="en-GB" dirty="0">
              <a:effectLst/>
            </a:endParaRPr>
          </a:p>
          <a:p>
            <a:pPr algn="just">
              <a:buFont typeface="Wingdings" pitchFamily="2" charset="2"/>
              <a:buChar char="Ø"/>
            </a:pPr>
            <a:endParaRPr lang="en-GB" i="1" dirty="0"/>
          </a:p>
        </p:txBody>
      </p:sp>
    </p:spTree>
    <p:extLst>
      <p:ext uri="{BB962C8B-B14F-4D97-AF65-F5344CB8AC3E}">
        <p14:creationId xmlns:p14="http://schemas.microsoft.com/office/powerpoint/2010/main" val="15434941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988820"/>
            <a:ext cx="9720073" cy="4869180"/>
          </a:xfrm>
        </p:spPr>
        <p:txBody>
          <a:bodyPr>
            <a:normAutofit/>
          </a:bodyPr>
          <a:lstStyle/>
          <a:p>
            <a:pPr algn="just"/>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pPr algn="just"/>
            <a:r>
              <a:rPr lang="en-GB" dirty="0"/>
              <a:t>Garner, Richard (2007). ‘Abolishing Morality.’ </a:t>
            </a:r>
            <a:r>
              <a:rPr lang="en-GB" i="1" dirty="0"/>
              <a:t>Ethical Theory and Moral Practice </a:t>
            </a:r>
            <a:r>
              <a:rPr lang="en-GB" dirty="0"/>
              <a:t>10(5): 499-513.</a:t>
            </a:r>
          </a:p>
          <a:p>
            <a:pPr algn="just"/>
            <a:r>
              <a:rPr lang="en-GB" dirty="0"/>
              <a:t>Grice, Paul (1989). </a:t>
            </a:r>
            <a:r>
              <a:rPr lang="en-GB" i="1" dirty="0"/>
              <a:t>Studies in the Way of Words</a:t>
            </a:r>
            <a:r>
              <a:rPr lang="en-GB" dirty="0"/>
              <a:t>, Ch.2 ‘Logic and </a:t>
            </a:r>
            <a:r>
              <a:rPr lang="en-GB" dirty="0" err="1"/>
              <a:t>Coversation</a:t>
            </a:r>
            <a:r>
              <a:rPr lang="en-GB" dirty="0"/>
              <a:t>’. London: Harvard University Press.</a:t>
            </a:r>
          </a:p>
          <a:p>
            <a:pPr algn="just"/>
            <a:r>
              <a:rPr lang="en-GB" dirty="0"/>
              <a:t>Joyce, Richard (2001). </a:t>
            </a:r>
            <a:r>
              <a:rPr lang="en-GB" i="1" dirty="0"/>
              <a:t>The Myth of Morality</a:t>
            </a:r>
            <a:r>
              <a:rPr lang="en-GB" dirty="0"/>
              <a:t>. Cambridge: Cambridge University Press.</a:t>
            </a:r>
          </a:p>
          <a:p>
            <a:pPr algn="just"/>
            <a:r>
              <a:rPr lang="en-GB" dirty="0"/>
              <a:t>Joyce, Richard (2022). ‘Moral Anti-Realism.’ </a:t>
            </a:r>
            <a:r>
              <a:rPr lang="en-GB" i="1" dirty="0"/>
              <a:t>Stanford Encyclopedia of Philosophy</a:t>
            </a:r>
            <a:r>
              <a:rPr lang="en-GB" dirty="0"/>
              <a:t>.</a:t>
            </a:r>
          </a:p>
          <a:p>
            <a:pPr algn="just"/>
            <a:r>
              <a:rPr lang="en-GB" dirty="0"/>
              <a:t>Mackie, J.L. (1977). </a:t>
            </a:r>
            <a:r>
              <a:rPr lang="en-GB" i="1" dirty="0"/>
              <a:t>Ethics: Inventing Right and Wrong</a:t>
            </a:r>
            <a:r>
              <a:rPr lang="en-GB" dirty="0"/>
              <a:t>. London: Penguin.</a:t>
            </a:r>
          </a:p>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p:txBody>
      </p:sp>
    </p:spTree>
    <p:extLst>
      <p:ext uri="{BB962C8B-B14F-4D97-AF65-F5344CB8AC3E}">
        <p14:creationId xmlns:p14="http://schemas.microsoft.com/office/powerpoint/2010/main" val="24353185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084832"/>
            <a:ext cx="9720073" cy="4684103"/>
          </a:xfrm>
        </p:spPr>
        <p:txBody>
          <a:bodyPr>
            <a:normAutofit/>
          </a:bodyPr>
          <a:lstStyle/>
          <a:p>
            <a:pPr algn="just"/>
            <a:r>
              <a:rPr lang="en-GB" dirty="0"/>
              <a:t>Olson, Jonas (2014). </a:t>
            </a:r>
            <a:r>
              <a:rPr lang="en-GB" i="1" dirty="0"/>
              <a:t>Moral Error Theory: History, Critique, </a:t>
            </a:r>
            <a:r>
              <a:rPr lang="en-GB" i="1" dirty="0" err="1"/>
              <a:t>Defense</a:t>
            </a:r>
            <a:r>
              <a:rPr lang="en-GB" dirty="0"/>
              <a:t>. Oxford: Oxford University Press.</a:t>
            </a:r>
          </a:p>
          <a:p>
            <a:pPr algn="just"/>
            <a:r>
              <a:rPr lang="en-GB" dirty="0"/>
              <a:t>Olson, Jonas (2017). ‘Error Theory in Metaethics’ in Tristram McPherson and David Plunkett eds., </a:t>
            </a:r>
            <a:r>
              <a:rPr lang="en-GB" i="1" dirty="0"/>
              <a:t>The Routledge Handbook of Metaethics</a:t>
            </a:r>
            <a:r>
              <a:rPr lang="en-GB" dirty="0"/>
              <a:t>, 58-71. London: Routledge.</a:t>
            </a:r>
          </a:p>
          <a:p>
            <a:pPr algn="just"/>
            <a:r>
              <a:rPr lang="en-GB" dirty="0"/>
              <a:t>Parfit, Derek (2011). </a:t>
            </a:r>
            <a:r>
              <a:rPr lang="en-GB" i="1" dirty="0"/>
              <a:t>On What Matters Vol.2</a:t>
            </a:r>
            <a:r>
              <a:rPr lang="en-GB" dirty="0"/>
              <a:t>. Oxford: Oxford University Press.</a:t>
            </a:r>
          </a:p>
          <a:p>
            <a:pPr algn="just"/>
            <a:r>
              <a:rPr lang="en-GB" dirty="0"/>
              <a:t>Railton, Peter (1986). ‘Moral Realism.’ </a:t>
            </a:r>
            <a:r>
              <a:rPr lang="en-GB" i="1" dirty="0"/>
              <a:t>The Philosophical Review</a:t>
            </a:r>
            <a:r>
              <a:rPr lang="en-GB" dirty="0"/>
              <a:t> 95(2): 163-207.</a:t>
            </a:r>
          </a:p>
          <a:p>
            <a:pPr algn="just"/>
            <a:r>
              <a:rPr lang="en-GB" dirty="0"/>
              <a:t>Scanlon, T.M. (2014). </a:t>
            </a:r>
            <a:r>
              <a:rPr lang="en-GB" i="1" dirty="0"/>
              <a:t>Being Realistic About Reasons</a:t>
            </a:r>
            <a:r>
              <a:rPr lang="en-GB" dirty="0"/>
              <a:t>. Oxford: Oxford University Press.</a:t>
            </a:r>
          </a:p>
          <a:p>
            <a:pPr algn="just"/>
            <a:r>
              <a:rPr lang="en-GB" dirty="0"/>
              <a:t>Singer, Peter (2011). </a:t>
            </a:r>
            <a:r>
              <a:rPr lang="en-GB" i="1" dirty="0"/>
              <a:t>The Expanding Circle: Ethics, Evolution and Moral Progress</a:t>
            </a:r>
            <a:r>
              <a:rPr lang="en-GB" dirty="0"/>
              <a:t>. Oxford: Princeton University Press.</a:t>
            </a:r>
          </a:p>
          <a:p>
            <a:pPr algn="just"/>
            <a:r>
              <a:rPr lang="en-GB" dirty="0" err="1"/>
              <a:t>Streumer</a:t>
            </a:r>
            <a:r>
              <a:rPr lang="en-GB" dirty="0"/>
              <a:t>, Bart (2017). </a:t>
            </a:r>
            <a:r>
              <a:rPr lang="en-GB" i="1" dirty="0"/>
              <a:t>Unbelievable Errors</a:t>
            </a:r>
            <a:r>
              <a:rPr lang="en-GB" dirty="0"/>
              <a:t>. Oxford: Oxford University Press.</a:t>
            </a:r>
          </a:p>
          <a:p>
            <a:pPr algn="just"/>
            <a:endParaRPr lang="en-GB" dirty="0"/>
          </a:p>
          <a:p>
            <a:pPr algn="just"/>
            <a:endParaRPr lang="en-GB" dirty="0"/>
          </a:p>
        </p:txBody>
      </p:sp>
    </p:spTree>
    <p:extLst>
      <p:ext uri="{BB962C8B-B14F-4D97-AF65-F5344CB8AC3E}">
        <p14:creationId xmlns:p14="http://schemas.microsoft.com/office/powerpoint/2010/main" val="3754778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F8627-205F-5CDD-DF53-72124985C524}"/>
              </a:ext>
            </a:extLst>
          </p:cNvPr>
          <p:cNvSpPr>
            <a:spLocks noGrp="1"/>
          </p:cNvSpPr>
          <p:nvPr>
            <p:ph type="title"/>
          </p:nvPr>
        </p:nvSpPr>
        <p:spPr/>
        <p:txBody>
          <a:bodyPr/>
          <a:lstStyle/>
          <a:p>
            <a:r>
              <a:rPr lang="en-GB" dirty="0"/>
              <a:t>5. A note on history</a:t>
            </a:r>
          </a:p>
        </p:txBody>
      </p:sp>
      <p:sp>
        <p:nvSpPr>
          <p:cNvPr id="3" name="Content Placeholder 2">
            <a:extLst>
              <a:ext uri="{FF2B5EF4-FFF2-40B4-BE49-F238E27FC236}">
                <a16:creationId xmlns:a16="http://schemas.microsoft.com/office/drawing/2014/main" id="{AF32E7F2-803C-0E26-2C85-97E25B4113B5}"/>
              </a:ext>
            </a:extLst>
          </p:cNvPr>
          <p:cNvSpPr>
            <a:spLocks noGrp="1"/>
          </p:cNvSpPr>
          <p:nvPr>
            <p:ph idx="1"/>
          </p:nvPr>
        </p:nvSpPr>
        <p:spPr/>
        <p:txBody>
          <a:bodyPr/>
          <a:lstStyle/>
          <a:p>
            <a:pPr algn="just">
              <a:buFont typeface="Wingdings" pitchFamily="2" charset="2"/>
              <a:buChar char="Ø"/>
            </a:pPr>
            <a:r>
              <a:rPr lang="en-GB" dirty="0"/>
              <a:t> Within Anglophone philosophy, metaethics (self-consciously conceived) really took off in the 20thC. Indeed from c.1903 (Moore’s </a:t>
            </a:r>
            <a:r>
              <a:rPr lang="en-GB" i="1" dirty="0"/>
              <a:t>Principia </a:t>
            </a:r>
            <a:r>
              <a:rPr lang="en-GB" i="1" dirty="0" err="1"/>
              <a:t>Ethica</a:t>
            </a:r>
            <a:r>
              <a:rPr lang="en-GB" dirty="0"/>
              <a:t>)</a:t>
            </a:r>
            <a:r>
              <a:rPr lang="en-GB" i="1" dirty="0"/>
              <a:t> </a:t>
            </a:r>
            <a:r>
              <a:rPr lang="en-GB" dirty="0"/>
              <a:t>to c.1971 (Rawls’s </a:t>
            </a:r>
            <a:r>
              <a:rPr lang="en-GB" i="1" dirty="0"/>
              <a:t>A Theory of Justice, </a:t>
            </a:r>
            <a:r>
              <a:rPr lang="en-GB" dirty="0"/>
              <a:t>first issue of </a:t>
            </a:r>
            <a:r>
              <a:rPr lang="en-GB" i="1" dirty="0"/>
              <a:t>Philosophy &amp; Public Affairs</a:t>
            </a:r>
            <a:r>
              <a:rPr lang="en-GB" dirty="0"/>
              <a:t>), ethical discussions within Anglophone philosophy were </a:t>
            </a:r>
            <a:r>
              <a:rPr lang="en-GB" i="1" dirty="0"/>
              <a:t>predominantly</a:t>
            </a:r>
            <a:r>
              <a:rPr lang="en-GB" dirty="0"/>
              <a:t> second-order. Why?</a:t>
            </a:r>
          </a:p>
          <a:p>
            <a:pPr algn="just">
              <a:buFont typeface="Wingdings" pitchFamily="2" charset="2"/>
              <a:buChar char="Ø"/>
            </a:pPr>
            <a:r>
              <a:rPr lang="en-GB" dirty="0"/>
              <a:t> Two features of analytic philosophy worth noting:</a:t>
            </a:r>
          </a:p>
          <a:p>
            <a:pPr marL="725760" indent="-457200" algn="just">
              <a:buFont typeface="+mj-lt"/>
              <a:buAutoNum type="arabicPeriod"/>
            </a:pPr>
            <a:r>
              <a:rPr lang="en-GB" dirty="0"/>
              <a:t>The linguistic turn: philosophy of language as ‘first philosophy’ (</a:t>
            </a:r>
            <a:r>
              <a:rPr lang="en-GB" dirty="0" err="1"/>
              <a:t>Dummett</a:t>
            </a:r>
            <a:r>
              <a:rPr lang="en-GB" dirty="0"/>
              <a:t> 1993).</a:t>
            </a:r>
          </a:p>
          <a:p>
            <a:pPr marL="725760" indent="-457200" algn="just">
              <a:buFont typeface="+mj-lt"/>
              <a:buAutoNum type="arabicPeriod"/>
            </a:pPr>
            <a:r>
              <a:rPr lang="en-GB" dirty="0"/>
              <a:t>Respect for science: the ‘philosophical quest’ as reconciling the </a:t>
            </a:r>
            <a:r>
              <a:rPr lang="en-GB" i="1" dirty="0"/>
              <a:t>manifest image</a:t>
            </a:r>
            <a:r>
              <a:rPr lang="en-GB" dirty="0"/>
              <a:t> with the </a:t>
            </a:r>
            <a:r>
              <a:rPr lang="en-GB" i="1" dirty="0"/>
              <a:t>scientific image</a:t>
            </a:r>
            <a:r>
              <a:rPr lang="en-GB" dirty="0"/>
              <a:t> (Sellars 1962) =&gt; the dual challenges of </a:t>
            </a:r>
            <a:r>
              <a:rPr lang="en-GB" i="1" dirty="0"/>
              <a:t>internal accommodation</a:t>
            </a:r>
            <a:r>
              <a:rPr lang="en-GB" dirty="0"/>
              <a:t> and </a:t>
            </a:r>
            <a:r>
              <a:rPr lang="en-GB" i="1" dirty="0"/>
              <a:t>external accommodation </a:t>
            </a:r>
            <a:r>
              <a:rPr lang="en-GB" dirty="0"/>
              <a:t>in metaethics (Finlay 2007).</a:t>
            </a:r>
          </a:p>
        </p:txBody>
      </p:sp>
    </p:spTree>
    <p:extLst>
      <p:ext uri="{BB962C8B-B14F-4D97-AF65-F5344CB8AC3E}">
        <p14:creationId xmlns:p14="http://schemas.microsoft.com/office/powerpoint/2010/main" val="1077889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33656-9E85-E269-B8A5-033A9C00393D}"/>
              </a:ext>
            </a:extLst>
          </p:cNvPr>
          <p:cNvSpPr>
            <a:spLocks noGrp="1"/>
          </p:cNvSpPr>
          <p:nvPr>
            <p:ph type="title"/>
          </p:nvPr>
        </p:nvSpPr>
        <p:spPr/>
        <p:txBody>
          <a:bodyPr/>
          <a:lstStyle/>
          <a:p>
            <a:r>
              <a:rPr lang="en-GB" dirty="0"/>
              <a:t>6. Metaethics as ideology? (Christoph </a:t>
            </a:r>
            <a:r>
              <a:rPr lang="en-GB" dirty="0" err="1"/>
              <a:t>Schuringa</a:t>
            </a:r>
            <a:r>
              <a:rPr lang="en-GB" dirty="0"/>
              <a:t>)</a:t>
            </a:r>
          </a:p>
        </p:txBody>
      </p:sp>
      <p:sp>
        <p:nvSpPr>
          <p:cNvPr id="3" name="Content Placeholder 2">
            <a:extLst>
              <a:ext uri="{FF2B5EF4-FFF2-40B4-BE49-F238E27FC236}">
                <a16:creationId xmlns:a16="http://schemas.microsoft.com/office/drawing/2014/main" id="{992910DC-B596-E85B-2B67-EBC39C1635EA}"/>
              </a:ext>
            </a:extLst>
          </p:cNvPr>
          <p:cNvSpPr>
            <a:spLocks noGrp="1"/>
          </p:cNvSpPr>
          <p:nvPr>
            <p:ph idx="1"/>
          </p:nvPr>
        </p:nvSpPr>
        <p:spPr/>
        <p:txBody>
          <a:bodyPr>
            <a:normAutofit/>
          </a:bodyPr>
          <a:lstStyle/>
          <a:p>
            <a:pPr algn="just">
              <a:buFont typeface="Wingdings" pitchFamily="2" charset="2"/>
              <a:buChar char="Ø"/>
            </a:pPr>
            <a:r>
              <a:rPr lang="en-GB" dirty="0"/>
              <a:t> A </a:t>
            </a:r>
            <a:r>
              <a:rPr lang="en-GB" i="1" dirty="0"/>
              <a:t>defender</a:t>
            </a:r>
            <a:r>
              <a:rPr lang="en-GB" dirty="0"/>
              <a:t> of the analytic tradition might point to the linguistic turn and respect for science amongst other factors to explain metaethics’s 20thC rise; to what might a </a:t>
            </a:r>
            <a:r>
              <a:rPr lang="en-GB" i="1" dirty="0"/>
              <a:t>critic</a:t>
            </a:r>
            <a:r>
              <a:rPr lang="en-GB" dirty="0"/>
              <a:t> of the analytic tradition point?</a:t>
            </a:r>
          </a:p>
          <a:p>
            <a:pPr algn="just">
              <a:buFont typeface="Wingdings" pitchFamily="2" charset="2"/>
              <a:buChar char="Ø"/>
            </a:pPr>
            <a:r>
              <a:rPr lang="en-GB" dirty="0"/>
              <a:t> In his recent book </a:t>
            </a:r>
            <a:r>
              <a:rPr lang="en-GB" i="1" dirty="0"/>
              <a:t>A Social History of Analytic Philosophy </a:t>
            </a:r>
            <a:r>
              <a:rPr lang="en-GB" dirty="0"/>
              <a:t>(2025), Christoph </a:t>
            </a:r>
            <a:r>
              <a:rPr lang="en-GB" dirty="0" err="1"/>
              <a:t>Schuringa</a:t>
            </a:r>
            <a:r>
              <a:rPr lang="en-GB" dirty="0"/>
              <a:t> argues (only occasionally convincingly):</a:t>
            </a:r>
          </a:p>
          <a:p>
            <a:pPr marL="725760" indent="-457200" algn="just">
              <a:buFont typeface="+mj-lt"/>
              <a:buAutoNum type="arabicPeriod"/>
            </a:pPr>
            <a:r>
              <a:rPr lang="en-GB" dirty="0"/>
              <a:t>The predominance of second-order moral discourse represented a </a:t>
            </a:r>
            <a:r>
              <a:rPr lang="en-GB" i="1" dirty="0"/>
              <a:t>retreat</a:t>
            </a:r>
            <a:r>
              <a:rPr lang="en-GB" dirty="0"/>
              <a:t> from first-order moral discourse, i.e. was symptomatic of a moral-political </a:t>
            </a:r>
            <a:r>
              <a:rPr lang="en-GB" i="1" dirty="0"/>
              <a:t>quietism.</a:t>
            </a:r>
            <a:r>
              <a:rPr lang="en-GB" dirty="0"/>
              <a:t> =&gt; Compare: Ayer vs. the Vienna Circle.</a:t>
            </a:r>
          </a:p>
          <a:p>
            <a:pPr marL="725760" indent="-457200" algn="just">
              <a:buFont typeface="+mj-lt"/>
              <a:buAutoNum type="arabicPeriod"/>
            </a:pPr>
            <a:r>
              <a:rPr lang="en-GB"/>
              <a:t>More generally, much </a:t>
            </a:r>
            <a:r>
              <a:rPr lang="en-GB" dirty="0"/>
              <a:t>analytic philosophy has been </a:t>
            </a:r>
            <a:r>
              <a:rPr lang="en-GB" i="1" dirty="0"/>
              <a:t>ideological</a:t>
            </a:r>
            <a:r>
              <a:rPr lang="en-GB" dirty="0"/>
              <a:t> in the sense that it has reflected the interests and/or experiences of a </a:t>
            </a:r>
            <a:r>
              <a:rPr lang="en-GB" i="1" dirty="0"/>
              <a:t>narrow demographic base</a:t>
            </a:r>
            <a:r>
              <a:rPr lang="en-GB" i="1"/>
              <a:t>. </a:t>
            </a:r>
            <a:r>
              <a:rPr lang="en-GB"/>
              <a:t>=&gt; </a:t>
            </a:r>
            <a:r>
              <a:rPr lang="en-GB" dirty="0"/>
              <a:t>Consider: Moore and the Bloomsbury Group.</a:t>
            </a:r>
          </a:p>
          <a:p>
            <a:pPr marL="725760" indent="-457200" algn="just">
              <a:buFont typeface="+mj-lt"/>
              <a:buAutoNum type="arabicPeriod"/>
            </a:pPr>
            <a:endParaRPr lang="en-GB" dirty="0"/>
          </a:p>
          <a:p>
            <a:pPr marL="725760" indent="-457200" algn="just">
              <a:buFont typeface="+mj-lt"/>
              <a:buAutoNum type="arabicPeriod"/>
            </a:pPr>
            <a:endParaRPr lang="en-GB" dirty="0"/>
          </a:p>
        </p:txBody>
      </p:sp>
    </p:spTree>
    <p:extLst>
      <p:ext uri="{BB962C8B-B14F-4D97-AF65-F5344CB8AC3E}">
        <p14:creationId xmlns:p14="http://schemas.microsoft.com/office/powerpoint/2010/main" val="301817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710047"/>
            <a:ext cx="9720073" cy="4963885"/>
          </a:xfrm>
        </p:spPr>
        <p:txBody>
          <a:bodyPr>
            <a:normAutofit fontScale="92500"/>
          </a:bodyPr>
          <a:lstStyle/>
          <a:p>
            <a:r>
              <a:rPr lang="en-GB" dirty="0" err="1"/>
              <a:t>Dummett</a:t>
            </a:r>
            <a:r>
              <a:rPr lang="en-GB" dirty="0"/>
              <a:t>, Michael (1993). </a:t>
            </a:r>
            <a:r>
              <a:rPr lang="en-GB" i="1" dirty="0"/>
              <a:t>Origins of Analytical Philosophy</a:t>
            </a:r>
            <a:r>
              <a:rPr lang="en-GB" dirty="0"/>
              <a:t>. London: Duckworth.</a:t>
            </a:r>
          </a:p>
          <a:p>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r>
              <a:rPr lang="en-GB" dirty="0"/>
              <a:t>Finlay, Stephen (2007). ‘Four Faces of Moral Realism.’ </a:t>
            </a:r>
            <a:r>
              <a:rPr lang="en-GB" i="1" dirty="0"/>
              <a:t>Philosophy Compass</a:t>
            </a:r>
            <a:r>
              <a:rPr lang="en-GB" dirty="0"/>
              <a:t> 2(6): 820-849.</a:t>
            </a:r>
          </a:p>
          <a:p>
            <a:r>
              <a:rPr lang="en-GB" dirty="0"/>
              <a:t>Fisher, Andrew (2014). </a:t>
            </a:r>
            <a:r>
              <a:rPr lang="en-GB" i="1" dirty="0"/>
              <a:t>Metaethics: An Introduction</a:t>
            </a:r>
            <a:r>
              <a:rPr lang="en-GB" dirty="0"/>
              <a:t>. New York: Routledge.</a:t>
            </a:r>
          </a:p>
          <a:p>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err="1"/>
              <a:t>Millgram</a:t>
            </a:r>
            <a:r>
              <a:rPr lang="en-GB" dirty="0"/>
              <a:t>, Elijah (1995). ‘Was Hume a </a:t>
            </a:r>
            <a:r>
              <a:rPr lang="en-GB" dirty="0" err="1"/>
              <a:t>Humean</a:t>
            </a:r>
            <a:r>
              <a:rPr lang="en-GB" dirty="0"/>
              <a:t>?’ </a:t>
            </a:r>
            <a:r>
              <a:rPr lang="en-GB" i="1" dirty="0"/>
              <a:t>Hume Studies</a:t>
            </a:r>
            <a:r>
              <a:rPr lang="en-GB" dirty="0"/>
              <a:t> 31(1): 75-93.</a:t>
            </a:r>
          </a:p>
          <a:p>
            <a:r>
              <a:rPr lang="en-GB" dirty="0" err="1"/>
              <a:t>Schuringa</a:t>
            </a:r>
            <a:r>
              <a:rPr lang="en-GB" dirty="0"/>
              <a:t>, Christoph (2025). </a:t>
            </a:r>
            <a:r>
              <a:rPr lang="en-GB" i="1" dirty="0"/>
              <a:t>A Social History of Analytic Philosophy</a:t>
            </a:r>
            <a:r>
              <a:rPr lang="en-GB" dirty="0"/>
              <a:t>. London: Verso.</a:t>
            </a:r>
          </a:p>
          <a:p>
            <a:r>
              <a:rPr lang="en-GB" dirty="0"/>
              <a:t>Sellars, Wilfred (1962). ‘Philosophy and the Scientific Image of Man.’ In Robert </a:t>
            </a:r>
            <a:r>
              <a:rPr lang="en-GB" dirty="0" err="1"/>
              <a:t>Colodny</a:t>
            </a:r>
            <a:r>
              <a:rPr lang="en-GB" dirty="0"/>
              <a:t> ed., </a:t>
            </a:r>
            <a:r>
              <a:rPr lang="en-GB" i="1" dirty="0"/>
              <a:t>Frontiers of Science and Philosophy</a:t>
            </a:r>
            <a:r>
              <a:rPr lang="en-GB" dirty="0"/>
              <a:t>, 35-78. Pittsburgh: University of Pittsburgh Press.</a:t>
            </a:r>
          </a:p>
          <a:p>
            <a:r>
              <a:rPr lang="en-GB" dirty="0"/>
              <a:t>Smith, Michael (1994). </a:t>
            </a:r>
            <a:r>
              <a:rPr lang="en-GB" i="1" dirty="0"/>
              <a:t>The Moral Problem</a:t>
            </a:r>
            <a:r>
              <a:rPr lang="en-GB" dirty="0"/>
              <a:t>. Oxford: Blackwell.</a:t>
            </a:r>
          </a:p>
        </p:txBody>
      </p:sp>
    </p:spTree>
    <p:extLst>
      <p:ext uri="{BB962C8B-B14F-4D97-AF65-F5344CB8AC3E}">
        <p14:creationId xmlns:p14="http://schemas.microsoft.com/office/powerpoint/2010/main" val="2232188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2: Naturalist Realism</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1305023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205</TotalTime>
  <Words>7569</Words>
  <Application>Microsoft Macintosh PowerPoint</Application>
  <PresentationFormat>Widescreen</PresentationFormat>
  <Paragraphs>339</Paragraphs>
  <Slides>52</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52</vt:i4>
      </vt:variant>
    </vt:vector>
  </HeadingPairs>
  <TitlesOfParts>
    <vt:vector size="60" baseType="lpstr">
      <vt:lpstr>Arial</vt:lpstr>
      <vt:lpstr>Calibri</vt:lpstr>
      <vt:lpstr>Symbol</vt:lpstr>
      <vt:lpstr>Tw Cen MT</vt:lpstr>
      <vt:lpstr>Tw Cen MT Condensed</vt:lpstr>
      <vt:lpstr>Wingdings</vt:lpstr>
      <vt:lpstr>Wingdings 3</vt:lpstr>
      <vt:lpstr>Integral</vt:lpstr>
      <vt:lpstr>Lecture 1: What is metaethics?</vt:lpstr>
      <vt:lpstr>1. What is metaethics?</vt:lpstr>
      <vt:lpstr>2. The moral problem (Michael Smith)</vt:lpstr>
      <vt:lpstr>3. A map of isms</vt:lpstr>
      <vt:lpstr>4. A Note on Method (David Enoch)</vt:lpstr>
      <vt:lpstr>5. A note on history</vt:lpstr>
      <vt:lpstr>6. Metaethics as ideology? (Christoph Schuringa)</vt:lpstr>
      <vt:lpstr>references</vt:lpstr>
      <vt:lpstr>Lecture 2: Naturalist Realism</vt:lpstr>
      <vt:lpstr>1. A Recap of isms</vt:lpstr>
      <vt:lpstr>2. Why Moral realism? (David Brink)</vt:lpstr>
      <vt:lpstr>3. What about the moral problem? (Michael Smith)</vt:lpstr>
      <vt:lpstr>4. Why naturalist realism? (Matthew lutz)</vt:lpstr>
      <vt:lpstr>5. The open question argument (G.E. Moore)</vt:lpstr>
      <vt:lpstr>6. The naturalistic fallacy (G.E. Moore)</vt:lpstr>
      <vt:lpstr>7. Does the oqa beg the question? (William Frankena)</vt:lpstr>
      <vt:lpstr>8. Predicative vs. attributive adjectives (Peter Geach)</vt:lpstr>
      <vt:lpstr>9. Neo-Aristotelianism (Foot, macintyre, et al)</vt:lpstr>
      <vt:lpstr>10. Cornell realism (brink, sturgeon, et al)</vt:lpstr>
      <vt:lpstr>11. Moral twin earth (Horgan &amp; Timmons)</vt:lpstr>
      <vt:lpstr>references</vt:lpstr>
      <vt:lpstr>References Cont.</vt:lpstr>
      <vt:lpstr>References Cont.</vt:lpstr>
      <vt:lpstr>Lecture 3: Non-Naturalist Realism</vt:lpstr>
      <vt:lpstr>1. A Recap of isms</vt:lpstr>
      <vt:lpstr>2. What is Non-Naturalist Moral REalism?</vt:lpstr>
      <vt:lpstr>3. Intuitionism</vt:lpstr>
      <vt:lpstr>4. A note about justification</vt:lpstr>
      <vt:lpstr>5. Moore and the Bloomsbury group</vt:lpstr>
      <vt:lpstr>6. enoch’s argument from deliberative indispensability</vt:lpstr>
      <vt:lpstr>7. The normativity of moral judgments</vt:lpstr>
      <vt:lpstr>8. Enoch’s Response to the epistemological challenge: Preliminaries</vt:lpstr>
      <vt:lpstr>9. Enoch’s Response to the Epistemological Challenge</vt:lpstr>
      <vt:lpstr>10. The Challenge of semantic access</vt:lpstr>
      <vt:lpstr>11. Taking morality seriously?</vt:lpstr>
      <vt:lpstr>references</vt:lpstr>
      <vt:lpstr>References Cont.</vt:lpstr>
      <vt:lpstr>Lecture 4: Error Theory</vt:lpstr>
      <vt:lpstr>1. A Recap of isms</vt:lpstr>
      <vt:lpstr>2. The Normativity objection to naturalist realism (Derek parfit)</vt:lpstr>
      <vt:lpstr>3. Introducing error theory (J.L. Mackie)</vt:lpstr>
      <vt:lpstr>4. Clarifying error theory (Jonas olson)</vt:lpstr>
      <vt:lpstr>5. If error theory is true, should we stop making moral judgments?</vt:lpstr>
      <vt:lpstr>6. Arguing for error theory 1: Disagreement (J.L. Mackie)</vt:lpstr>
      <vt:lpstr>7. Responding to the argument from disagreement (Derek Parfit)</vt:lpstr>
      <vt:lpstr>7. Responding to the argument from disagreement cont. (Derek parfit)</vt:lpstr>
      <vt:lpstr>7. Responding to the argument from disagreement cont. (Derek Parfit)</vt:lpstr>
      <vt:lpstr>8. Arguing for error theory 2: Queerness (J.L. Mackie)</vt:lpstr>
      <vt:lpstr>9. Searching for companions in guilt (David enoch)</vt:lpstr>
      <vt:lpstr>10. Domains of inquiry (T.M. Scanlon)</vt:lpstr>
      <vt:lpstr>references</vt:lpstr>
      <vt:lpstr>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What is metaethics?</dc:title>
  <dc:creator>Nick Clanchy</dc:creator>
  <cp:lastModifiedBy>Nick Clanchy</cp:lastModifiedBy>
  <cp:revision>2</cp:revision>
  <dcterms:created xsi:type="dcterms:W3CDTF">2026-01-18T14:51:24Z</dcterms:created>
  <dcterms:modified xsi:type="dcterms:W3CDTF">2026-02-08T22:51:04Z</dcterms:modified>
</cp:coreProperties>
</file>