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8"/>
  </p:notesMasterIdLst>
  <p:sldIdLst>
    <p:sldId id="256" r:id="rId2"/>
    <p:sldId id="257" r:id="rId3"/>
    <p:sldId id="258" r:id="rId4"/>
    <p:sldId id="260" r:id="rId5"/>
    <p:sldId id="259" r:id="rId6"/>
    <p:sldId id="261" r:id="rId7"/>
    <p:sldId id="263" r:id="rId8"/>
    <p:sldId id="262"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94" r:id="rId25"/>
    <p:sldId id="295" r:id="rId26"/>
    <p:sldId id="296" r:id="rId27"/>
    <p:sldId id="297" r:id="rId28"/>
    <p:sldId id="298" r:id="rId29"/>
    <p:sldId id="299" r:id="rId30"/>
    <p:sldId id="300" r:id="rId31"/>
    <p:sldId id="301" r:id="rId32"/>
    <p:sldId id="302" r:id="rId33"/>
    <p:sldId id="303" r:id="rId34"/>
    <p:sldId id="304" r:id="rId35"/>
    <p:sldId id="305" r:id="rId36"/>
    <p:sldId id="306" r:id="rId37"/>
    <p:sldId id="307"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6" r:id="rId76"/>
    <p:sldId id="337" r:id="rId77"/>
    <p:sldId id="338" r:id="rId78"/>
    <p:sldId id="339" r:id="rId79"/>
    <p:sldId id="340" r:id="rId80"/>
    <p:sldId id="341" r:id="rId81"/>
    <p:sldId id="335" r:id="rId82"/>
    <p:sldId id="331" r:id="rId83"/>
    <p:sldId id="333" r:id="rId84"/>
    <p:sldId id="332" r:id="rId85"/>
    <p:sldId id="334"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 id="376" r:id="rId121"/>
    <p:sldId id="377" r:id="rId122"/>
    <p:sldId id="378" r:id="rId123"/>
    <p:sldId id="379" r:id="rId124"/>
    <p:sldId id="380" r:id="rId125"/>
    <p:sldId id="382" r:id="rId126"/>
    <p:sldId id="383" r:id="rId1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5794"/>
  </p:normalViewPr>
  <p:slideViewPr>
    <p:cSldViewPr snapToGrid="0">
      <p:cViewPr varScale="1">
        <p:scale>
          <a:sx n="106" d="100"/>
          <a:sy n="106" d="100"/>
        </p:scale>
        <p:origin x="79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presProps" Target="pres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viewProps" Target="viewProps.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theme" Target="theme/theme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tableStyles" Target="tableStyle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Nick Clanchy" userId="02a310cd25648ba6" providerId="LiveId" clId="{8328F183-7BE1-E848-92A2-933215835AE2}"/>
    <pc:docChg chg="custSel addSld delSld modSld">
      <pc:chgData name="Nick Clanchy" userId="02a310cd25648ba6" providerId="LiveId" clId="{8328F183-7BE1-E848-92A2-933215835AE2}" dt="2026-03-09T11:51:51.367" v="77" actId="2696"/>
      <pc:docMkLst>
        <pc:docMk/>
      </pc:docMkLst>
      <pc:sldChg chg="modSp mod">
        <pc:chgData name="Nick Clanchy" userId="02a310cd25648ba6" providerId="LiveId" clId="{8328F183-7BE1-E848-92A2-933215835AE2}" dt="2026-02-15T18:19:07.169" v="7" actId="123"/>
        <pc:sldMkLst>
          <pc:docMk/>
          <pc:sldMk cId="1443581433" sldId="276"/>
        </pc:sldMkLst>
        <pc:spChg chg="mod">
          <ac:chgData name="Nick Clanchy" userId="02a310cd25648ba6" providerId="LiveId" clId="{8328F183-7BE1-E848-92A2-933215835AE2}" dt="2026-02-15T18:19:07.169" v="7" actId="123"/>
          <ac:spMkLst>
            <pc:docMk/>
            <pc:sldMk cId="1443581433" sldId="276"/>
            <ac:spMk id="3" creationId="{59758E82-3D3A-CB44-AD0E-5CB1D9F1BD7C}"/>
          </ac:spMkLst>
        </pc:spChg>
      </pc:sldChg>
      <pc:sldChg chg="modSp mod">
        <pc:chgData name="Nick Clanchy" userId="02a310cd25648ba6" providerId="LiveId" clId="{8328F183-7BE1-E848-92A2-933215835AE2}" dt="2026-02-15T18:19:03.347" v="6" actId="123"/>
        <pc:sldMkLst>
          <pc:docMk/>
          <pc:sldMk cId="1248544022" sldId="277"/>
        </pc:sldMkLst>
        <pc:spChg chg="mod">
          <ac:chgData name="Nick Clanchy" userId="02a310cd25648ba6" providerId="LiveId" clId="{8328F183-7BE1-E848-92A2-933215835AE2}" dt="2026-02-15T18:19:03.347" v="6" actId="123"/>
          <ac:spMkLst>
            <pc:docMk/>
            <pc:sldMk cId="1248544022" sldId="277"/>
            <ac:spMk id="3" creationId="{D58BD16E-CB6F-B474-8B8F-6BECE405FAC4}"/>
          </ac:spMkLst>
        </pc:spChg>
      </pc:sldChg>
      <pc:sldChg chg="modSp mod">
        <pc:chgData name="Nick Clanchy" userId="02a310cd25648ba6" providerId="LiveId" clId="{8328F183-7BE1-E848-92A2-933215835AE2}" dt="2026-02-15T18:18:59.381" v="5" actId="123"/>
        <pc:sldMkLst>
          <pc:docMk/>
          <pc:sldMk cId="614739914" sldId="278"/>
        </pc:sldMkLst>
        <pc:spChg chg="mod">
          <ac:chgData name="Nick Clanchy" userId="02a310cd25648ba6" providerId="LiveId" clId="{8328F183-7BE1-E848-92A2-933215835AE2}" dt="2026-02-15T18:18:59.381" v="5" actId="123"/>
          <ac:spMkLst>
            <pc:docMk/>
            <pc:sldMk cId="614739914" sldId="278"/>
            <ac:spMk id="3" creationId="{A74AC612-AA18-7FFB-D33A-5D908E1169E8}"/>
          </ac:spMkLst>
        </pc:spChg>
      </pc:sldChg>
      <pc:sldChg chg="add">
        <pc:chgData name="Nick Clanchy" userId="02a310cd25648ba6" providerId="LiveId" clId="{8328F183-7BE1-E848-92A2-933215835AE2}" dt="2026-02-08T22:48:13.449" v="0"/>
        <pc:sldMkLst>
          <pc:docMk/>
          <pc:sldMk cId="2936396762" sldId="279"/>
        </pc:sldMkLst>
      </pc:sldChg>
      <pc:sldChg chg="add">
        <pc:chgData name="Nick Clanchy" userId="02a310cd25648ba6" providerId="LiveId" clId="{8328F183-7BE1-E848-92A2-933215835AE2}" dt="2026-02-08T22:48:13.449" v="0"/>
        <pc:sldMkLst>
          <pc:docMk/>
          <pc:sldMk cId="125215366" sldId="280"/>
        </pc:sldMkLst>
      </pc:sldChg>
      <pc:sldChg chg="add">
        <pc:chgData name="Nick Clanchy" userId="02a310cd25648ba6" providerId="LiveId" clId="{8328F183-7BE1-E848-92A2-933215835AE2}" dt="2026-02-08T22:48:13.449" v="0"/>
        <pc:sldMkLst>
          <pc:docMk/>
          <pc:sldMk cId="1314281491" sldId="281"/>
        </pc:sldMkLst>
      </pc:sldChg>
      <pc:sldChg chg="add">
        <pc:chgData name="Nick Clanchy" userId="02a310cd25648ba6" providerId="LiveId" clId="{8328F183-7BE1-E848-92A2-933215835AE2}" dt="2026-02-08T22:48:13.449" v="0"/>
        <pc:sldMkLst>
          <pc:docMk/>
          <pc:sldMk cId="890024243" sldId="282"/>
        </pc:sldMkLst>
      </pc:sldChg>
      <pc:sldChg chg="add">
        <pc:chgData name="Nick Clanchy" userId="02a310cd25648ba6" providerId="LiveId" clId="{8328F183-7BE1-E848-92A2-933215835AE2}" dt="2026-02-08T22:48:13.449" v="0"/>
        <pc:sldMkLst>
          <pc:docMk/>
          <pc:sldMk cId="893217550" sldId="283"/>
        </pc:sldMkLst>
      </pc:sldChg>
      <pc:sldChg chg="add">
        <pc:chgData name="Nick Clanchy" userId="02a310cd25648ba6" providerId="LiveId" clId="{8328F183-7BE1-E848-92A2-933215835AE2}" dt="2026-02-08T22:48:13.449" v="0"/>
        <pc:sldMkLst>
          <pc:docMk/>
          <pc:sldMk cId="2697914608" sldId="284"/>
        </pc:sldMkLst>
      </pc:sldChg>
      <pc:sldChg chg="add">
        <pc:chgData name="Nick Clanchy" userId="02a310cd25648ba6" providerId="LiveId" clId="{8328F183-7BE1-E848-92A2-933215835AE2}" dt="2026-02-08T22:48:13.449" v="0"/>
        <pc:sldMkLst>
          <pc:docMk/>
          <pc:sldMk cId="730330131" sldId="285"/>
        </pc:sldMkLst>
      </pc:sldChg>
      <pc:sldChg chg="add">
        <pc:chgData name="Nick Clanchy" userId="02a310cd25648ba6" providerId="LiveId" clId="{8328F183-7BE1-E848-92A2-933215835AE2}" dt="2026-02-08T22:48:13.449" v="0"/>
        <pc:sldMkLst>
          <pc:docMk/>
          <pc:sldMk cId="3826767720" sldId="286"/>
        </pc:sldMkLst>
      </pc:sldChg>
      <pc:sldChg chg="add">
        <pc:chgData name="Nick Clanchy" userId="02a310cd25648ba6" providerId="LiveId" clId="{8328F183-7BE1-E848-92A2-933215835AE2}" dt="2026-02-08T22:48:13.449" v="0"/>
        <pc:sldMkLst>
          <pc:docMk/>
          <pc:sldMk cId="113488006" sldId="287"/>
        </pc:sldMkLst>
      </pc:sldChg>
      <pc:sldChg chg="add">
        <pc:chgData name="Nick Clanchy" userId="02a310cd25648ba6" providerId="LiveId" clId="{8328F183-7BE1-E848-92A2-933215835AE2}" dt="2026-02-08T22:48:13.449" v="0"/>
        <pc:sldMkLst>
          <pc:docMk/>
          <pc:sldMk cId="3697994571" sldId="288"/>
        </pc:sldMkLst>
      </pc:sldChg>
      <pc:sldChg chg="add">
        <pc:chgData name="Nick Clanchy" userId="02a310cd25648ba6" providerId="LiveId" clId="{8328F183-7BE1-E848-92A2-933215835AE2}" dt="2026-02-08T22:48:13.449" v="0"/>
        <pc:sldMkLst>
          <pc:docMk/>
          <pc:sldMk cId="1209092493" sldId="289"/>
        </pc:sldMkLst>
      </pc:sldChg>
      <pc:sldChg chg="add">
        <pc:chgData name="Nick Clanchy" userId="02a310cd25648ba6" providerId="LiveId" clId="{8328F183-7BE1-E848-92A2-933215835AE2}" dt="2026-02-08T22:48:13.449" v="0"/>
        <pc:sldMkLst>
          <pc:docMk/>
          <pc:sldMk cId="2838815590" sldId="290"/>
        </pc:sldMkLst>
      </pc:sldChg>
      <pc:sldChg chg="add">
        <pc:chgData name="Nick Clanchy" userId="02a310cd25648ba6" providerId="LiveId" clId="{8328F183-7BE1-E848-92A2-933215835AE2}" dt="2026-02-08T22:48:13.449" v="0"/>
        <pc:sldMkLst>
          <pc:docMk/>
          <pc:sldMk cId="1543494180" sldId="291"/>
        </pc:sldMkLst>
      </pc:sldChg>
      <pc:sldChg chg="add">
        <pc:chgData name="Nick Clanchy" userId="02a310cd25648ba6" providerId="LiveId" clId="{8328F183-7BE1-E848-92A2-933215835AE2}" dt="2026-02-08T22:48:13.449" v="0"/>
        <pc:sldMkLst>
          <pc:docMk/>
          <pc:sldMk cId="2435318569" sldId="292"/>
        </pc:sldMkLst>
      </pc:sldChg>
      <pc:sldChg chg="add">
        <pc:chgData name="Nick Clanchy" userId="02a310cd25648ba6" providerId="LiveId" clId="{8328F183-7BE1-E848-92A2-933215835AE2}" dt="2026-02-08T22:48:13.449" v="0"/>
        <pc:sldMkLst>
          <pc:docMk/>
          <pc:sldMk cId="3754778704" sldId="293"/>
        </pc:sldMkLst>
      </pc:sldChg>
      <pc:sldChg chg="add">
        <pc:chgData name="Nick Clanchy" userId="02a310cd25648ba6" providerId="LiveId" clId="{8328F183-7BE1-E848-92A2-933215835AE2}" dt="2026-02-08T22:48:38.990" v="1"/>
        <pc:sldMkLst>
          <pc:docMk/>
          <pc:sldMk cId="3966301207" sldId="294"/>
        </pc:sldMkLst>
      </pc:sldChg>
      <pc:sldChg chg="add">
        <pc:chgData name="Nick Clanchy" userId="02a310cd25648ba6" providerId="LiveId" clId="{8328F183-7BE1-E848-92A2-933215835AE2}" dt="2026-02-08T22:48:38.990" v="1"/>
        <pc:sldMkLst>
          <pc:docMk/>
          <pc:sldMk cId="3370886907" sldId="295"/>
        </pc:sldMkLst>
      </pc:sldChg>
      <pc:sldChg chg="add">
        <pc:chgData name="Nick Clanchy" userId="02a310cd25648ba6" providerId="LiveId" clId="{8328F183-7BE1-E848-92A2-933215835AE2}" dt="2026-02-08T22:48:38.990" v="1"/>
        <pc:sldMkLst>
          <pc:docMk/>
          <pc:sldMk cId="2844231511" sldId="296"/>
        </pc:sldMkLst>
      </pc:sldChg>
      <pc:sldChg chg="add">
        <pc:chgData name="Nick Clanchy" userId="02a310cd25648ba6" providerId="LiveId" clId="{8328F183-7BE1-E848-92A2-933215835AE2}" dt="2026-02-08T22:48:38.990" v="1"/>
        <pc:sldMkLst>
          <pc:docMk/>
          <pc:sldMk cId="3168862124" sldId="297"/>
        </pc:sldMkLst>
      </pc:sldChg>
      <pc:sldChg chg="modSp add mod">
        <pc:chgData name="Nick Clanchy" userId="02a310cd25648ba6" providerId="LiveId" clId="{8328F183-7BE1-E848-92A2-933215835AE2}" dt="2026-03-09T11:47:20.181" v="53" actId="20577"/>
        <pc:sldMkLst>
          <pc:docMk/>
          <pc:sldMk cId="2407471541" sldId="298"/>
        </pc:sldMkLst>
        <pc:spChg chg="mod">
          <ac:chgData name="Nick Clanchy" userId="02a310cd25648ba6" providerId="LiveId" clId="{8328F183-7BE1-E848-92A2-933215835AE2}" dt="2026-03-09T11:47:20.181" v="53" actId="20577"/>
          <ac:spMkLst>
            <pc:docMk/>
            <pc:sldMk cId="2407471541" sldId="298"/>
            <ac:spMk id="3" creationId="{70C95E7A-B271-18F7-86A8-71B115A7CB70}"/>
          </ac:spMkLst>
        </pc:spChg>
      </pc:sldChg>
      <pc:sldChg chg="add">
        <pc:chgData name="Nick Clanchy" userId="02a310cd25648ba6" providerId="LiveId" clId="{8328F183-7BE1-E848-92A2-933215835AE2}" dt="2026-02-08T22:48:38.990" v="1"/>
        <pc:sldMkLst>
          <pc:docMk/>
          <pc:sldMk cId="261096271" sldId="299"/>
        </pc:sldMkLst>
      </pc:sldChg>
      <pc:sldChg chg="add">
        <pc:chgData name="Nick Clanchy" userId="02a310cd25648ba6" providerId="LiveId" clId="{8328F183-7BE1-E848-92A2-933215835AE2}" dt="2026-02-08T22:48:38.990" v="1"/>
        <pc:sldMkLst>
          <pc:docMk/>
          <pc:sldMk cId="1084551926" sldId="300"/>
        </pc:sldMkLst>
      </pc:sldChg>
      <pc:sldChg chg="add modNotesTx">
        <pc:chgData name="Nick Clanchy" userId="02a310cd25648ba6" providerId="LiveId" clId="{8328F183-7BE1-E848-92A2-933215835AE2}" dt="2026-03-09T11:47:44.949" v="76" actId="20577"/>
        <pc:sldMkLst>
          <pc:docMk/>
          <pc:sldMk cId="356094917" sldId="301"/>
        </pc:sldMkLst>
      </pc:sldChg>
      <pc:sldChg chg="add">
        <pc:chgData name="Nick Clanchy" userId="02a310cd25648ba6" providerId="LiveId" clId="{8328F183-7BE1-E848-92A2-933215835AE2}" dt="2026-02-08T22:48:38.990" v="1"/>
        <pc:sldMkLst>
          <pc:docMk/>
          <pc:sldMk cId="1953656392" sldId="302"/>
        </pc:sldMkLst>
      </pc:sldChg>
      <pc:sldChg chg="add">
        <pc:chgData name="Nick Clanchy" userId="02a310cd25648ba6" providerId="LiveId" clId="{8328F183-7BE1-E848-92A2-933215835AE2}" dt="2026-02-08T22:48:38.990" v="1"/>
        <pc:sldMkLst>
          <pc:docMk/>
          <pc:sldMk cId="1563400238" sldId="303"/>
        </pc:sldMkLst>
      </pc:sldChg>
      <pc:sldChg chg="add">
        <pc:chgData name="Nick Clanchy" userId="02a310cd25648ba6" providerId="LiveId" clId="{8328F183-7BE1-E848-92A2-933215835AE2}" dt="2026-02-08T22:48:38.990" v="1"/>
        <pc:sldMkLst>
          <pc:docMk/>
          <pc:sldMk cId="889858793" sldId="304"/>
        </pc:sldMkLst>
      </pc:sldChg>
      <pc:sldChg chg="add">
        <pc:chgData name="Nick Clanchy" userId="02a310cd25648ba6" providerId="LiveId" clId="{8328F183-7BE1-E848-92A2-933215835AE2}" dt="2026-02-08T22:48:38.990" v="1"/>
        <pc:sldMkLst>
          <pc:docMk/>
          <pc:sldMk cId="635372122" sldId="305"/>
        </pc:sldMkLst>
      </pc:sldChg>
      <pc:sldChg chg="modSp add mod">
        <pc:chgData name="Nick Clanchy" userId="02a310cd25648ba6" providerId="LiveId" clId="{8328F183-7BE1-E848-92A2-933215835AE2}" dt="2026-02-15T18:18:42.544" v="3" actId="123"/>
        <pc:sldMkLst>
          <pc:docMk/>
          <pc:sldMk cId="3308514687" sldId="306"/>
        </pc:sldMkLst>
        <pc:spChg chg="mod">
          <ac:chgData name="Nick Clanchy" userId="02a310cd25648ba6" providerId="LiveId" clId="{8328F183-7BE1-E848-92A2-933215835AE2}" dt="2026-02-15T18:18:42.544" v="3" actId="123"/>
          <ac:spMkLst>
            <pc:docMk/>
            <pc:sldMk cId="3308514687" sldId="306"/>
            <ac:spMk id="3" creationId="{59758E82-3D3A-CB44-AD0E-5CB1D9F1BD7C}"/>
          </ac:spMkLst>
        </pc:spChg>
      </pc:sldChg>
      <pc:sldChg chg="modSp add mod">
        <pc:chgData name="Nick Clanchy" userId="02a310cd25648ba6" providerId="LiveId" clId="{8328F183-7BE1-E848-92A2-933215835AE2}" dt="2026-02-15T18:18:46.144" v="4" actId="123"/>
        <pc:sldMkLst>
          <pc:docMk/>
          <pc:sldMk cId="1220626879" sldId="307"/>
        </pc:sldMkLst>
        <pc:spChg chg="mod">
          <ac:chgData name="Nick Clanchy" userId="02a310cd25648ba6" providerId="LiveId" clId="{8328F183-7BE1-E848-92A2-933215835AE2}" dt="2026-02-15T18:18:46.144" v="4" actId="123"/>
          <ac:spMkLst>
            <pc:docMk/>
            <pc:sldMk cId="1220626879" sldId="307"/>
            <ac:spMk id="3" creationId="{D58BD16E-CB6F-B474-8B8F-6BECE405FAC4}"/>
          </ac:spMkLst>
        </pc:spChg>
      </pc:sldChg>
      <pc:sldChg chg="add">
        <pc:chgData name="Nick Clanchy" userId="02a310cd25648ba6" providerId="LiveId" clId="{8328F183-7BE1-E848-92A2-933215835AE2}" dt="2026-02-15T22:41:18.658" v="8"/>
        <pc:sldMkLst>
          <pc:docMk/>
          <pc:sldMk cId="4253757499" sldId="308"/>
        </pc:sldMkLst>
      </pc:sldChg>
      <pc:sldChg chg="add">
        <pc:chgData name="Nick Clanchy" userId="02a310cd25648ba6" providerId="LiveId" clId="{8328F183-7BE1-E848-92A2-933215835AE2}" dt="2026-02-15T22:41:18.658" v="8"/>
        <pc:sldMkLst>
          <pc:docMk/>
          <pc:sldMk cId="2181973575" sldId="309"/>
        </pc:sldMkLst>
      </pc:sldChg>
      <pc:sldChg chg="add">
        <pc:chgData name="Nick Clanchy" userId="02a310cd25648ba6" providerId="LiveId" clId="{8328F183-7BE1-E848-92A2-933215835AE2}" dt="2026-02-15T22:41:18.658" v="8"/>
        <pc:sldMkLst>
          <pc:docMk/>
          <pc:sldMk cId="2060235871" sldId="310"/>
        </pc:sldMkLst>
      </pc:sldChg>
      <pc:sldChg chg="modSp add mod">
        <pc:chgData name="Nick Clanchy" userId="02a310cd25648ba6" providerId="LiveId" clId="{8328F183-7BE1-E848-92A2-933215835AE2}" dt="2026-02-22T19:30:00.792" v="14" actId="20577"/>
        <pc:sldMkLst>
          <pc:docMk/>
          <pc:sldMk cId="1098283593" sldId="311"/>
        </pc:sldMkLst>
        <pc:spChg chg="mod">
          <ac:chgData name="Nick Clanchy" userId="02a310cd25648ba6" providerId="LiveId" clId="{8328F183-7BE1-E848-92A2-933215835AE2}" dt="2026-02-22T19:30:00.792" v="14" actId="20577"/>
          <ac:spMkLst>
            <pc:docMk/>
            <pc:sldMk cId="1098283593" sldId="311"/>
            <ac:spMk id="3" creationId="{04A74A9B-82FD-8010-67BB-6CE1000397FB}"/>
          </ac:spMkLst>
        </pc:spChg>
      </pc:sldChg>
      <pc:sldChg chg="add">
        <pc:chgData name="Nick Clanchy" userId="02a310cd25648ba6" providerId="LiveId" clId="{8328F183-7BE1-E848-92A2-933215835AE2}" dt="2026-02-15T22:41:18.658" v="8"/>
        <pc:sldMkLst>
          <pc:docMk/>
          <pc:sldMk cId="2765770480" sldId="312"/>
        </pc:sldMkLst>
      </pc:sldChg>
      <pc:sldChg chg="add">
        <pc:chgData name="Nick Clanchy" userId="02a310cd25648ba6" providerId="LiveId" clId="{8328F183-7BE1-E848-92A2-933215835AE2}" dt="2026-02-15T22:41:18.658" v="8"/>
        <pc:sldMkLst>
          <pc:docMk/>
          <pc:sldMk cId="910079501" sldId="313"/>
        </pc:sldMkLst>
      </pc:sldChg>
      <pc:sldChg chg="add">
        <pc:chgData name="Nick Clanchy" userId="02a310cd25648ba6" providerId="LiveId" clId="{8328F183-7BE1-E848-92A2-933215835AE2}" dt="2026-02-15T22:41:18.658" v="8"/>
        <pc:sldMkLst>
          <pc:docMk/>
          <pc:sldMk cId="2275234736" sldId="314"/>
        </pc:sldMkLst>
      </pc:sldChg>
      <pc:sldChg chg="add">
        <pc:chgData name="Nick Clanchy" userId="02a310cd25648ba6" providerId="LiveId" clId="{8328F183-7BE1-E848-92A2-933215835AE2}" dt="2026-02-15T22:41:18.658" v="8"/>
        <pc:sldMkLst>
          <pc:docMk/>
          <pc:sldMk cId="1261298830" sldId="315"/>
        </pc:sldMkLst>
      </pc:sldChg>
      <pc:sldChg chg="add">
        <pc:chgData name="Nick Clanchy" userId="02a310cd25648ba6" providerId="LiveId" clId="{8328F183-7BE1-E848-92A2-933215835AE2}" dt="2026-02-15T22:41:18.658" v="8"/>
        <pc:sldMkLst>
          <pc:docMk/>
          <pc:sldMk cId="3402440167" sldId="316"/>
        </pc:sldMkLst>
      </pc:sldChg>
      <pc:sldChg chg="add">
        <pc:chgData name="Nick Clanchy" userId="02a310cd25648ba6" providerId="LiveId" clId="{8328F183-7BE1-E848-92A2-933215835AE2}" dt="2026-02-15T22:41:18.658" v="8"/>
        <pc:sldMkLst>
          <pc:docMk/>
          <pc:sldMk cId="1827331840" sldId="317"/>
        </pc:sldMkLst>
      </pc:sldChg>
      <pc:sldChg chg="add">
        <pc:chgData name="Nick Clanchy" userId="02a310cd25648ba6" providerId="LiveId" clId="{8328F183-7BE1-E848-92A2-933215835AE2}" dt="2026-02-15T22:41:18.658" v="8"/>
        <pc:sldMkLst>
          <pc:docMk/>
          <pc:sldMk cId="2075630890" sldId="318"/>
        </pc:sldMkLst>
      </pc:sldChg>
      <pc:sldChg chg="add">
        <pc:chgData name="Nick Clanchy" userId="02a310cd25648ba6" providerId="LiveId" clId="{8328F183-7BE1-E848-92A2-933215835AE2}" dt="2026-02-15T22:41:18.658" v="8"/>
        <pc:sldMkLst>
          <pc:docMk/>
          <pc:sldMk cId="2441654015" sldId="319"/>
        </pc:sldMkLst>
      </pc:sldChg>
      <pc:sldChg chg="modSp add mod">
        <pc:chgData name="Nick Clanchy" userId="02a310cd25648ba6" providerId="LiveId" clId="{8328F183-7BE1-E848-92A2-933215835AE2}" dt="2026-02-22T19:29:30.017" v="12" actId="20577"/>
        <pc:sldMkLst>
          <pc:docMk/>
          <pc:sldMk cId="159477298" sldId="320"/>
        </pc:sldMkLst>
        <pc:spChg chg="mod">
          <ac:chgData name="Nick Clanchy" userId="02a310cd25648ba6" providerId="LiveId" clId="{8328F183-7BE1-E848-92A2-933215835AE2}" dt="2026-02-22T19:29:30.017" v="12" actId="20577"/>
          <ac:spMkLst>
            <pc:docMk/>
            <pc:sldMk cId="159477298" sldId="320"/>
            <ac:spMk id="3" creationId="{59758E82-3D3A-CB44-AD0E-5CB1D9F1BD7C}"/>
          </ac:spMkLst>
        </pc:spChg>
      </pc:sldChg>
      <pc:sldChg chg="modSp add mod">
        <pc:chgData name="Nick Clanchy" userId="02a310cd25648ba6" providerId="LiveId" clId="{8328F183-7BE1-E848-92A2-933215835AE2}" dt="2026-02-23T12:10:54.564" v="17" actId="27636"/>
        <pc:sldMkLst>
          <pc:docMk/>
          <pc:sldMk cId="4213623734" sldId="321"/>
        </pc:sldMkLst>
        <pc:spChg chg="mod">
          <ac:chgData name="Nick Clanchy" userId="02a310cd25648ba6" providerId="LiveId" clId="{8328F183-7BE1-E848-92A2-933215835AE2}" dt="2026-02-23T12:10:54.564" v="17" actId="27636"/>
          <ac:spMkLst>
            <pc:docMk/>
            <pc:sldMk cId="4213623734" sldId="321"/>
            <ac:spMk id="3" creationId="{D58BD16E-CB6F-B474-8B8F-6BECE405FAC4}"/>
          </ac:spMkLst>
        </pc:spChg>
      </pc:sldChg>
      <pc:sldChg chg="add">
        <pc:chgData name="Nick Clanchy" userId="02a310cd25648ba6" providerId="LiveId" clId="{8328F183-7BE1-E848-92A2-933215835AE2}" dt="2026-02-15T22:41:18.658" v="8"/>
        <pc:sldMkLst>
          <pc:docMk/>
          <pc:sldMk cId="680348995" sldId="322"/>
        </pc:sldMkLst>
      </pc:sldChg>
      <pc:sldChg chg="add">
        <pc:chgData name="Nick Clanchy" userId="02a310cd25648ba6" providerId="LiveId" clId="{8328F183-7BE1-E848-92A2-933215835AE2}" dt="2026-02-23T11:54:47.508" v="15"/>
        <pc:sldMkLst>
          <pc:docMk/>
          <pc:sldMk cId="1594121189" sldId="323"/>
        </pc:sldMkLst>
      </pc:sldChg>
      <pc:sldChg chg="add">
        <pc:chgData name="Nick Clanchy" userId="02a310cd25648ba6" providerId="LiveId" clId="{8328F183-7BE1-E848-92A2-933215835AE2}" dt="2026-02-23T11:54:47.508" v="15"/>
        <pc:sldMkLst>
          <pc:docMk/>
          <pc:sldMk cId="1508830045" sldId="324"/>
        </pc:sldMkLst>
      </pc:sldChg>
      <pc:sldChg chg="add">
        <pc:chgData name="Nick Clanchy" userId="02a310cd25648ba6" providerId="LiveId" clId="{8328F183-7BE1-E848-92A2-933215835AE2}" dt="2026-02-23T11:54:47.508" v="15"/>
        <pc:sldMkLst>
          <pc:docMk/>
          <pc:sldMk cId="2118324408" sldId="325"/>
        </pc:sldMkLst>
      </pc:sldChg>
      <pc:sldChg chg="add">
        <pc:chgData name="Nick Clanchy" userId="02a310cd25648ba6" providerId="LiveId" clId="{8328F183-7BE1-E848-92A2-933215835AE2}" dt="2026-02-23T11:54:47.508" v="15"/>
        <pc:sldMkLst>
          <pc:docMk/>
          <pc:sldMk cId="3930959896" sldId="326"/>
        </pc:sldMkLst>
      </pc:sldChg>
      <pc:sldChg chg="add">
        <pc:chgData name="Nick Clanchy" userId="02a310cd25648ba6" providerId="LiveId" clId="{8328F183-7BE1-E848-92A2-933215835AE2}" dt="2026-02-23T11:54:47.508" v="15"/>
        <pc:sldMkLst>
          <pc:docMk/>
          <pc:sldMk cId="1519550571" sldId="327"/>
        </pc:sldMkLst>
      </pc:sldChg>
      <pc:sldChg chg="add">
        <pc:chgData name="Nick Clanchy" userId="02a310cd25648ba6" providerId="LiveId" clId="{8328F183-7BE1-E848-92A2-933215835AE2}" dt="2026-02-23T11:54:47.508" v="15"/>
        <pc:sldMkLst>
          <pc:docMk/>
          <pc:sldMk cId="4033498257" sldId="328"/>
        </pc:sldMkLst>
      </pc:sldChg>
      <pc:sldChg chg="add">
        <pc:chgData name="Nick Clanchy" userId="02a310cd25648ba6" providerId="LiveId" clId="{8328F183-7BE1-E848-92A2-933215835AE2}" dt="2026-02-23T11:54:47.508" v="15"/>
        <pc:sldMkLst>
          <pc:docMk/>
          <pc:sldMk cId="1533577788" sldId="329"/>
        </pc:sldMkLst>
      </pc:sldChg>
      <pc:sldChg chg="add">
        <pc:chgData name="Nick Clanchy" userId="02a310cd25648ba6" providerId="LiveId" clId="{8328F183-7BE1-E848-92A2-933215835AE2}" dt="2026-02-23T11:54:47.508" v="15"/>
        <pc:sldMkLst>
          <pc:docMk/>
          <pc:sldMk cId="3491069189" sldId="331"/>
        </pc:sldMkLst>
      </pc:sldChg>
      <pc:sldChg chg="add">
        <pc:chgData name="Nick Clanchy" userId="02a310cd25648ba6" providerId="LiveId" clId="{8328F183-7BE1-E848-92A2-933215835AE2}" dt="2026-02-23T11:54:47.508" v="15"/>
        <pc:sldMkLst>
          <pc:docMk/>
          <pc:sldMk cId="2264447599" sldId="332"/>
        </pc:sldMkLst>
      </pc:sldChg>
      <pc:sldChg chg="add">
        <pc:chgData name="Nick Clanchy" userId="02a310cd25648ba6" providerId="LiveId" clId="{8328F183-7BE1-E848-92A2-933215835AE2}" dt="2026-02-23T11:54:47.508" v="15"/>
        <pc:sldMkLst>
          <pc:docMk/>
          <pc:sldMk cId="1089179188" sldId="333"/>
        </pc:sldMkLst>
      </pc:sldChg>
      <pc:sldChg chg="add">
        <pc:chgData name="Nick Clanchy" userId="02a310cd25648ba6" providerId="LiveId" clId="{8328F183-7BE1-E848-92A2-933215835AE2}" dt="2026-02-23T11:54:47.508" v="15"/>
        <pc:sldMkLst>
          <pc:docMk/>
          <pc:sldMk cId="2828333830" sldId="334"/>
        </pc:sldMkLst>
      </pc:sldChg>
      <pc:sldChg chg="add">
        <pc:chgData name="Nick Clanchy" userId="02a310cd25648ba6" providerId="LiveId" clId="{8328F183-7BE1-E848-92A2-933215835AE2}" dt="2026-02-23T11:54:47.508" v="15"/>
        <pc:sldMkLst>
          <pc:docMk/>
          <pc:sldMk cId="1922973077" sldId="335"/>
        </pc:sldMkLst>
      </pc:sldChg>
      <pc:sldChg chg="add">
        <pc:chgData name="Nick Clanchy" userId="02a310cd25648ba6" providerId="LiveId" clId="{8328F183-7BE1-E848-92A2-933215835AE2}" dt="2026-02-23T11:54:47.508" v="15"/>
        <pc:sldMkLst>
          <pc:docMk/>
          <pc:sldMk cId="269223909" sldId="336"/>
        </pc:sldMkLst>
      </pc:sldChg>
      <pc:sldChg chg="add">
        <pc:chgData name="Nick Clanchy" userId="02a310cd25648ba6" providerId="LiveId" clId="{8328F183-7BE1-E848-92A2-933215835AE2}" dt="2026-02-23T11:54:47.508" v="15"/>
        <pc:sldMkLst>
          <pc:docMk/>
          <pc:sldMk cId="2279951271" sldId="337"/>
        </pc:sldMkLst>
      </pc:sldChg>
      <pc:sldChg chg="add">
        <pc:chgData name="Nick Clanchy" userId="02a310cd25648ba6" providerId="LiveId" clId="{8328F183-7BE1-E848-92A2-933215835AE2}" dt="2026-02-23T11:54:47.508" v="15"/>
        <pc:sldMkLst>
          <pc:docMk/>
          <pc:sldMk cId="2807681449" sldId="338"/>
        </pc:sldMkLst>
      </pc:sldChg>
      <pc:sldChg chg="add">
        <pc:chgData name="Nick Clanchy" userId="02a310cd25648ba6" providerId="LiveId" clId="{8328F183-7BE1-E848-92A2-933215835AE2}" dt="2026-02-23T11:54:47.508" v="15"/>
        <pc:sldMkLst>
          <pc:docMk/>
          <pc:sldMk cId="1339173453" sldId="339"/>
        </pc:sldMkLst>
      </pc:sldChg>
      <pc:sldChg chg="add">
        <pc:chgData name="Nick Clanchy" userId="02a310cd25648ba6" providerId="LiveId" clId="{8328F183-7BE1-E848-92A2-933215835AE2}" dt="2026-02-23T11:54:47.508" v="15"/>
        <pc:sldMkLst>
          <pc:docMk/>
          <pc:sldMk cId="211030156" sldId="340"/>
        </pc:sldMkLst>
      </pc:sldChg>
      <pc:sldChg chg="add">
        <pc:chgData name="Nick Clanchy" userId="02a310cd25648ba6" providerId="LiveId" clId="{8328F183-7BE1-E848-92A2-933215835AE2}" dt="2026-02-23T11:54:47.508" v="15"/>
        <pc:sldMkLst>
          <pc:docMk/>
          <pc:sldMk cId="3087594252" sldId="341"/>
        </pc:sldMkLst>
      </pc:sldChg>
      <pc:sldChg chg="modSp add mod">
        <pc:chgData name="Nick Clanchy" userId="02a310cd25648ba6" providerId="LiveId" clId="{8328F183-7BE1-E848-92A2-933215835AE2}" dt="2026-03-08T20:12:53.997" v="22" actId="20577"/>
        <pc:sldMkLst>
          <pc:docMk/>
          <pc:sldMk cId="2732128580" sldId="342"/>
        </pc:sldMkLst>
        <pc:spChg chg="mod">
          <ac:chgData name="Nick Clanchy" userId="02a310cd25648ba6" providerId="LiveId" clId="{8328F183-7BE1-E848-92A2-933215835AE2}" dt="2026-03-08T20:12:53.997" v="22" actId="20577"/>
          <ac:spMkLst>
            <pc:docMk/>
            <pc:sldMk cId="2732128580" sldId="342"/>
            <ac:spMk id="3" creationId="{59758E82-3D3A-CB44-AD0E-5CB1D9F1BD7C}"/>
          </ac:spMkLst>
        </pc:spChg>
      </pc:sldChg>
      <pc:sldChg chg="add">
        <pc:chgData name="Nick Clanchy" userId="02a310cd25648ba6" providerId="LiveId" clId="{8328F183-7BE1-E848-92A2-933215835AE2}" dt="2026-02-23T11:54:47.508" v="15"/>
        <pc:sldMkLst>
          <pc:docMk/>
          <pc:sldMk cId="3056045432" sldId="343"/>
        </pc:sldMkLst>
      </pc:sldChg>
      <pc:sldChg chg="add">
        <pc:chgData name="Nick Clanchy" userId="02a310cd25648ba6" providerId="LiveId" clId="{8328F183-7BE1-E848-92A2-933215835AE2}" dt="2026-03-02T09:43:28.058" v="18"/>
        <pc:sldMkLst>
          <pc:docMk/>
          <pc:sldMk cId="1893317111" sldId="344"/>
        </pc:sldMkLst>
      </pc:sldChg>
      <pc:sldChg chg="add">
        <pc:chgData name="Nick Clanchy" userId="02a310cd25648ba6" providerId="LiveId" clId="{8328F183-7BE1-E848-92A2-933215835AE2}" dt="2026-03-02T09:43:28.058" v="18"/>
        <pc:sldMkLst>
          <pc:docMk/>
          <pc:sldMk cId="2474992967" sldId="345"/>
        </pc:sldMkLst>
      </pc:sldChg>
      <pc:sldChg chg="add">
        <pc:chgData name="Nick Clanchy" userId="02a310cd25648ba6" providerId="LiveId" clId="{8328F183-7BE1-E848-92A2-933215835AE2}" dt="2026-03-02T09:43:28.058" v="18"/>
        <pc:sldMkLst>
          <pc:docMk/>
          <pc:sldMk cId="4083033476" sldId="346"/>
        </pc:sldMkLst>
      </pc:sldChg>
      <pc:sldChg chg="add">
        <pc:chgData name="Nick Clanchy" userId="02a310cd25648ba6" providerId="LiveId" clId="{8328F183-7BE1-E848-92A2-933215835AE2}" dt="2026-03-02T09:43:28.058" v="18"/>
        <pc:sldMkLst>
          <pc:docMk/>
          <pc:sldMk cId="66927878" sldId="347"/>
        </pc:sldMkLst>
      </pc:sldChg>
      <pc:sldChg chg="add">
        <pc:chgData name="Nick Clanchy" userId="02a310cd25648ba6" providerId="LiveId" clId="{8328F183-7BE1-E848-92A2-933215835AE2}" dt="2026-03-02T09:43:28.058" v="18"/>
        <pc:sldMkLst>
          <pc:docMk/>
          <pc:sldMk cId="1401279016" sldId="348"/>
        </pc:sldMkLst>
      </pc:sldChg>
      <pc:sldChg chg="add">
        <pc:chgData name="Nick Clanchy" userId="02a310cd25648ba6" providerId="LiveId" clId="{8328F183-7BE1-E848-92A2-933215835AE2}" dt="2026-03-02T09:43:28.058" v="18"/>
        <pc:sldMkLst>
          <pc:docMk/>
          <pc:sldMk cId="1577673442" sldId="349"/>
        </pc:sldMkLst>
      </pc:sldChg>
      <pc:sldChg chg="add">
        <pc:chgData name="Nick Clanchy" userId="02a310cd25648ba6" providerId="LiveId" clId="{8328F183-7BE1-E848-92A2-933215835AE2}" dt="2026-03-02T09:43:28.058" v="18"/>
        <pc:sldMkLst>
          <pc:docMk/>
          <pc:sldMk cId="652957131" sldId="350"/>
        </pc:sldMkLst>
      </pc:sldChg>
      <pc:sldChg chg="add">
        <pc:chgData name="Nick Clanchy" userId="02a310cd25648ba6" providerId="LiveId" clId="{8328F183-7BE1-E848-92A2-933215835AE2}" dt="2026-03-02T09:43:28.058" v="18"/>
        <pc:sldMkLst>
          <pc:docMk/>
          <pc:sldMk cId="2338669702" sldId="351"/>
        </pc:sldMkLst>
      </pc:sldChg>
      <pc:sldChg chg="add">
        <pc:chgData name="Nick Clanchy" userId="02a310cd25648ba6" providerId="LiveId" clId="{8328F183-7BE1-E848-92A2-933215835AE2}" dt="2026-03-02T09:43:28.058" v="18"/>
        <pc:sldMkLst>
          <pc:docMk/>
          <pc:sldMk cId="3573235563" sldId="352"/>
        </pc:sldMkLst>
      </pc:sldChg>
      <pc:sldChg chg="add">
        <pc:chgData name="Nick Clanchy" userId="02a310cd25648ba6" providerId="LiveId" clId="{8328F183-7BE1-E848-92A2-933215835AE2}" dt="2026-03-02T09:43:28.058" v="18"/>
        <pc:sldMkLst>
          <pc:docMk/>
          <pc:sldMk cId="3077318109" sldId="353"/>
        </pc:sldMkLst>
      </pc:sldChg>
      <pc:sldChg chg="add">
        <pc:chgData name="Nick Clanchy" userId="02a310cd25648ba6" providerId="LiveId" clId="{8328F183-7BE1-E848-92A2-933215835AE2}" dt="2026-03-02T09:43:28.058" v="18"/>
        <pc:sldMkLst>
          <pc:docMk/>
          <pc:sldMk cId="1860994900" sldId="354"/>
        </pc:sldMkLst>
      </pc:sldChg>
      <pc:sldChg chg="add">
        <pc:chgData name="Nick Clanchy" userId="02a310cd25648ba6" providerId="LiveId" clId="{8328F183-7BE1-E848-92A2-933215835AE2}" dt="2026-03-02T09:43:28.058" v="18"/>
        <pc:sldMkLst>
          <pc:docMk/>
          <pc:sldMk cId="2987998757" sldId="355"/>
        </pc:sldMkLst>
      </pc:sldChg>
      <pc:sldChg chg="add">
        <pc:chgData name="Nick Clanchy" userId="02a310cd25648ba6" providerId="LiveId" clId="{8328F183-7BE1-E848-92A2-933215835AE2}" dt="2026-03-02T09:43:28.058" v="18"/>
        <pc:sldMkLst>
          <pc:docMk/>
          <pc:sldMk cId="404264639" sldId="356"/>
        </pc:sldMkLst>
      </pc:sldChg>
      <pc:sldChg chg="add">
        <pc:chgData name="Nick Clanchy" userId="02a310cd25648ba6" providerId="LiveId" clId="{8328F183-7BE1-E848-92A2-933215835AE2}" dt="2026-03-02T09:43:28.058" v="18"/>
        <pc:sldMkLst>
          <pc:docMk/>
          <pc:sldMk cId="1595730891" sldId="357"/>
        </pc:sldMkLst>
      </pc:sldChg>
      <pc:sldChg chg="add">
        <pc:chgData name="Nick Clanchy" userId="02a310cd25648ba6" providerId="LiveId" clId="{8328F183-7BE1-E848-92A2-933215835AE2}" dt="2026-03-02T09:43:28.058" v="18"/>
        <pc:sldMkLst>
          <pc:docMk/>
          <pc:sldMk cId="3775851653" sldId="358"/>
        </pc:sldMkLst>
      </pc:sldChg>
      <pc:sldChg chg="add">
        <pc:chgData name="Nick Clanchy" userId="02a310cd25648ba6" providerId="LiveId" clId="{8328F183-7BE1-E848-92A2-933215835AE2}" dt="2026-03-02T09:43:28.058" v="18"/>
        <pc:sldMkLst>
          <pc:docMk/>
          <pc:sldMk cId="3040226824" sldId="359"/>
        </pc:sldMkLst>
      </pc:sldChg>
      <pc:sldChg chg="add">
        <pc:chgData name="Nick Clanchy" userId="02a310cd25648ba6" providerId="LiveId" clId="{8328F183-7BE1-E848-92A2-933215835AE2}" dt="2026-03-02T09:43:28.058" v="18"/>
        <pc:sldMkLst>
          <pc:docMk/>
          <pc:sldMk cId="2880126363" sldId="360"/>
        </pc:sldMkLst>
      </pc:sldChg>
      <pc:sldChg chg="add">
        <pc:chgData name="Nick Clanchy" userId="02a310cd25648ba6" providerId="LiveId" clId="{8328F183-7BE1-E848-92A2-933215835AE2}" dt="2026-03-02T09:43:28.058" v="18"/>
        <pc:sldMkLst>
          <pc:docMk/>
          <pc:sldMk cId="1558697110" sldId="361"/>
        </pc:sldMkLst>
      </pc:sldChg>
      <pc:sldChg chg="add">
        <pc:chgData name="Nick Clanchy" userId="02a310cd25648ba6" providerId="LiveId" clId="{8328F183-7BE1-E848-92A2-933215835AE2}" dt="2026-03-02T09:43:28.058" v="18"/>
        <pc:sldMkLst>
          <pc:docMk/>
          <pc:sldMk cId="2320566866" sldId="362"/>
        </pc:sldMkLst>
      </pc:sldChg>
      <pc:sldChg chg="add">
        <pc:chgData name="Nick Clanchy" userId="02a310cd25648ba6" providerId="LiveId" clId="{8328F183-7BE1-E848-92A2-933215835AE2}" dt="2026-03-09T11:44:09.314" v="23"/>
        <pc:sldMkLst>
          <pc:docMk/>
          <pc:sldMk cId="1972551070" sldId="363"/>
        </pc:sldMkLst>
      </pc:sldChg>
      <pc:sldChg chg="add">
        <pc:chgData name="Nick Clanchy" userId="02a310cd25648ba6" providerId="LiveId" clId="{8328F183-7BE1-E848-92A2-933215835AE2}" dt="2026-03-09T11:44:09.314" v="23"/>
        <pc:sldMkLst>
          <pc:docMk/>
          <pc:sldMk cId="182982702" sldId="364"/>
        </pc:sldMkLst>
      </pc:sldChg>
      <pc:sldChg chg="add">
        <pc:chgData name="Nick Clanchy" userId="02a310cd25648ba6" providerId="LiveId" clId="{8328F183-7BE1-E848-92A2-933215835AE2}" dt="2026-03-09T11:44:09.314" v="23"/>
        <pc:sldMkLst>
          <pc:docMk/>
          <pc:sldMk cId="822674245" sldId="365"/>
        </pc:sldMkLst>
      </pc:sldChg>
      <pc:sldChg chg="add">
        <pc:chgData name="Nick Clanchy" userId="02a310cd25648ba6" providerId="LiveId" clId="{8328F183-7BE1-E848-92A2-933215835AE2}" dt="2026-03-09T11:44:09.314" v="23"/>
        <pc:sldMkLst>
          <pc:docMk/>
          <pc:sldMk cId="2802910363" sldId="366"/>
        </pc:sldMkLst>
      </pc:sldChg>
      <pc:sldChg chg="add">
        <pc:chgData name="Nick Clanchy" userId="02a310cd25648ba6" providerId="LiveId" clId="{8328F183-7BE1-E848-92A2-933215835AE2}" dt="2026-03-09T11:44:09.314" v="23"/>
        <pc:sldMkLst>
          <pc:docMk/>
          <pc:sldMk cId="2778640298" sldId="367"/>
        </pc:sldMkLst>
      </pc:sldChg>
      <pc:sldChg chg="add">
        <pc:chgData name="Nick Clanchy" userId="02a310cd25648ba6" providerId="LiveId" clId="{8328F183-7BE1-E848-92A2-933215835AE2}" dt="2026-03-09T11:44:09.314" v="23"/>
        <pc:sldMkLst>
          <pc:docMk/>
          <pc:sldMk cId="4194640094" sldId="368"/>
        </pc:sldMkLst>
      </pc:sldChg>
      <pc:sldChg chg="add">
        <pc:chgData name="Nick Clanchy" userId="02a310cd25648ba6" providerId="LiveId" clId="{8328F183-7BE1-E848-92A2-933215835AE2}" dt="2026-03-09T11:44:09.314" v="23"/>
        <pc:sldMkLst>
          <pc:docMk/>
          <pc:sldMk cId="2943792086" sldId="369"/>
        </pc:sldMkLst>
      </pc:sldChg>
      <pc:sldChg chg="add">
        <pc:chgData name="Nick Clanchy" userId="02a310cd25648ba6" providerId="LiveId" clId="{8328F183-7BE1-E848-92A2-933215835AE2}" dt="2026-03-09T11:44:09.314" v="23"/>
        <pc:sldMkLst>
          <pc:docMk/>
          <pc:sldMk cId="4230785641" sldId="370"/>
        </pc:sldMkLst>
      </pc:sldChg>
      <pc:sldChg chg="add">
        <pc:chgData name="Nick Clanchy" userId="02a310cd25648ba6" providerId="LiveId" clId="{8328F183-7BE1-E848-92A2-933215835AE2}" dt="2026-03-09T11:44:09.314" v="23"/>
        <pc:sldMkLst>
          <pc:docMk/>
          <pc:sldMk cId="1136093073" sldId="371"/>
        </pc:sldMkLst>
      </pc:sldChg>
      <pc:sldChg chg="add">
        <pc:chgData name="Nick Clanchy" userId="02a310cd25648ba6" providerId="LiveId" clId="{8328F183-7BE1-E848-92A2-933215835AE2}" dt="2026-03-09T11:44:09.314" v="23"/>
        <pc:sldMkLst>
          <pc:docMk/>
          <pc:sldMk cId="3234126638" sldId="372"/>
        </pc:sldMkLst>
      </pc:sldChg>
      <pc:sldChg chg="add">
        <pc:chgData name="Nick Clanchy" userId="02a310cd25648ba6" providerId="LiveId" clId="{8328F183-7BE1-E848-92A2-933215835AE2}" dt="2026-03-09T11:44:09.314" v="23"/>
        <pc:sldMkLst>
          <pc:docMk/>
          <pc:sldMk cId="2811895994" sldId="373"/>
        </pc:sldMkLst>
      </pc:sldChg>
      <pc:sldChg chg="add">
        <pc:chgData name="Nick Clanchy" userId="02a310cd25648ba6" providerId="LiveId" clId="{8328F183-7BE1-E848-92A2-933215835AE2}" dt="2026-03-09T11:44:09.314" v="23"/>
        <pc:sldMkLst>
          <pc:docMk/>
          <pc:sldMk cId="3683197712" sldId="374"/>
        </pc:sldMkLst>
      </pc:sldChg>
      <pc:sldChg chg="add">
        <pc:chgData name="Nick Clanchy" userId="02a310cd25648ba6" providerId="LiveId" clId="{8328F183-7BE1-E848-92A2-933215835AE2}" dt="2026-03-09T11:44:09.314" v="23"/>
        <pc:sldMkLst>
          <pc:docMk/>
          <pc:sldMk cId="2468431888" sldId="375"/>
        </pc:sldMkLst>
      </pc:sldChg>
      <pc:sldChg chg="add">
        <pc:chgData name="Nick Clanchy" userId="02a310cd25648ba6" providerId="LiveId" clId="{8328F183-7BE1-E848-92A2-933215835AE2}" dt="2026-03-09T11:44:09.314" v="23"/>
        <pc:sldMkLst>
          <pc:docMk/>
          <pc:sldMk cId="876634402" sldId="376"/>
        </pc:sldMkLst>
      </pc:sldChg>
      <pc:sldChg chg="add">
        <pc:chgData name="Nick Clanchy" userId="02a310cd25648ba6" providerId="LiveId" clId="{8328F183-7BE1-E848-92A2-933215835AE2}" dt="2026-03-09T11:44:09.314" v="23"/>
        <pc:sldMkLst>
          <pc:docMk/>
          <pc:sldMk cId="3839953284" sldId="377"/>
        </pc:sldMkLst>
      </pc:sldChg>
      <pc:sldChg chg="add">
        <pc:chgData name="Nick Clanchy" userId="02a310cd25648ba6" providerId="LiveId" clId="{8328F183-7BE1-E848-92A2-933215835AE2}" dt="2026-03-09T11:44:09.314" v="23"/>
        <pc:sldMkLst>
          <pc:docMk/>
          <pc:sldMk cId="677184068" sldId="378"/>
        </pc:sldMkLst>
      </pc:sldChg>
      <pc:sldChg chg="add">
        <pc:chgData name="Nick Clanchy" userId="02a310cd25648ba6" providerId="LiveId" clId="{8328F183-7BE1-E848-92A2-933215835AE2}" dt="2026-03-09T11:44:09.314" v="23"/>
        <pc:sldMkLst>
          <pc:docMk/>
          <pc:sldMk cId="4182846987" sldId="379"/>
        </pc:sldMkLst>
      </pc:sldChg>
      <pc:sldChg chg="add">
        <pc:chgData name="Nick Clanchy" userId="02a310cd25648ba6" providerId="LiveId" clId="{8328F183-7BE1-E848-92A2-933215835AE2}" dt="2026-03-09T11:44:09.314" v="23"/>
        <pc:sldMkLst>
          <pc:docMk/>
          <pc:sldMk cId="190489306" sldId="380"/>
        </pc:sldMkLst>
      </pc:sldChg>
      <pc:sldChg chg="add del">
        <pc:chgData name="Nick Clanchy" userId="02a310cd25648ba6" providerId="LiveId" clId="{8328F183-7BE1-E848-92A2-933215835AE2}" dt="2026-03-09T11:51:51.367" v="77" actId="2696"/>
        <pc:sldMkLst>
          <pc:docMk/>
          <pc:sldMk cId="3336132335" sldId="381"/>
        </pc:sldMkLst>
      </pc:sldChg>
      <pc:sldChg chg="add">
        <pc:chgData name="Nick Clanchy" userId="02a310cd25648ba6" providerId="LiveId" clId="{8328F183-7BE1-E848-92A2-933215835AE2}" dt="2026-03-09T11:44:09.314" v="23"/>
        <pc:sldMkLst>
          <pc:docMk/>
          <pc:sldMk cId="1956570056" sldId="382"/>
        </pc:sldMkLst>
      </pc:sldChg>
      <pc:sldChg chg="add">
        <pc:chgData name="Nick Clanchy" userId="02a310cd25648ba6" providerId="LiveId" clId="{8328F183-7BE1-E848-92A2-933215835AE2}" dt="2026-03-09T11:44:09.314" v="23"/>
        <pc:sldMkLst>
          <pc:docMk/>
          <pc:sldMk cId="3752369580" sldId="38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D76422-099A-224F-A481-0A8255627D8E}" type="datetimeFigureOut">
              <a:rPr lang="en-GB" smtClean="0"/>
              <a:t>08/03/2026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A17508-22CB-7B43-BB31-3E64A8E45733}" type="slidenum">
              <a:rPr lang="en-GB" smtClean="0"/>
              <a:t>‹#›</a:t>
            </a:fld>
            <a:endParaRPr lang="en-GB"/>
          </a:p>
        </p:txBody>
      </p:sp>
    </p:spTree>
    <p:extLst>
      <p:ext uri="{BB962C8B-B14F-4D97-AF65-F5344CB8AC3E}">
        <p14:creationId xmlns:p14="http://schemas.microsoft.com/office/powerpoint/2010/main" val="29944314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11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118.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120.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(1) Since it asks questions touching on such a wide range of different areas within philosophy, metaethics is </a:t>
            </a:r>
            <a:r>
              <a:rPr lang="en-GB" i="1" dirty="0"/>
              <a:t>hard</a:t>
            </a:r>
            <a:r>
              <a:rPr lang="en-GB" i="0" dirty="0"/>
              <a:t>. (2) Where does this fit into the syllabus for the Ethics paper? Answer: the Realism and Non-Cognitivism topic, but also…everywhere!</a:t>
            </a:r>
            <a:endParaRPr lang="en-GB" dirty="0"/>
          </a:p>
        </p:txBody>
      </p:sp>
      <p:sp>
        <p:nvSpPr>
          <p:cNvPr id="4" name="Slide Number Placeholder 3"/>
          <p:cNvSpPr>
            <a:spLocks noGrp="1"/>
          </p:cNvSpPr>
          <p:nvPr>
            <p:ph type="sldNum" sz="quarter" idx="5"/>
          </p:nvPr>
        </p:nvSpPr>
        <p:spPr/>
        <p:txBody>
          <a:bodyPr/>
          <a:lstStyle/>
          <a:p>
            <a:fld id="{07A17508-22CB-7B43-BB31-3E64A8E45733}" type="slidenum">
              <a:rPr lang="en-GB" smtClean="0"/>
              <a:t>2</a:t>
            </a:fld>
            <a:endParaRPr lang="en-GB"/>
          </a:p>
        </p:txBody>
      </p:sp>
    </p:spTree>
    <p:extLst>
      <p:ext uri="{BB962C8B-B14F-4D97-AF65-F5344CB8AC3E}">
        <p14:creationId xmlns:p14="http://schemas.microsoft.com/office/powerpoint/2010/main" val="3734514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Compare Stephen Jay Gould on Non-Overlapping </a:t>
            </a:r>
            <a:r>
              <a:rPr lang="en-GB" dirty="0" err="1"/>
              <a:t>Magisteria</a:t>
            </a:r>
            <a:r>
              <a:rPr lang="en-GB" dirty="0"/>
              <a:t>. </a:t>
            </a:r>
          </a:p>
          <a:p>
            <a:r>
              <a:rPr lang="en-GB" dirty="0"/>
              <a:t>In particular, ‘there is no reason to accept Harman’s explanatory requirement as he formulated it – as a perfectly general requirement applying to all domains – since they do not all aim at the same kind of understanding (e.g. at the best causal explanations of the world that impinges on our sensory surfaces).’ (Scanlon 2014: 26)</a:t>
            </a:r>
          </a:p>
        </p:txBody>
      </p:sp>
      <p:sp>
        <p:nvSpPr>
          <p:cNvPr id="4" name="Slide Number Placeholder 3"/>
          <p:cNvSpPr>
            <a:spLocks noGrp="1"/>
          </p:cNvSpPr>
          <p:nvPr>
            <p:ph type="sldNum" sz="quarter" idx="5"/>
          </p:nvPr>
        </p:nvSpPr>
        <p:spPr/>
        <p:txBody>
          <a:bodyPr/>
          <a:lstStyle/>
          <a:p>
            <a:fld id="{3DBADDF4-A1EF-C544-BE59-FA91A337E2AD}" type="slidenum">
              <a:rPr lang="en-GB" smtClean="0"/>
              <a:t>50</a:t>
            </a:fld>
            <a:endParaRPr lang="en-GB"/>
          </a:p>
        </p:txBody>
      </p:sp>
    </p:spTree>
    <p:extLst>
      <p:ext uri="{BB962C8B-B14F-4D97-AF65-F5344CB8AC3E}">
        <p14:creationId xmlns:p14="http://schemas.microsoft.com/office/powerpoint/2010/main" val="34142992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Motivational </a:t>
            </a:r>
            <a:r>
              <a:rPr lang="en-GB" dirty="0" err="1"/>
              <a:t>internalism</a:t>
            </a:r>
            <a:r>
              <a:rPr lang="en-GB" dirty="0"/>
              <a:t> picks out what Stevenson calls the ‘magnetism’ of moral judgements.</a:t>
            </a:r>
          </a:p>
        </p:txBody>
      </p:sp>
      <p:sp>
        <p:nvSpPr>
          <p:cNvPr id="4" name="Slide Number Placeholder 3"/>
          <p:cNvSpPr>
            <a:spLocks noGrp="1"/>
          </p:cNvSpPr>
          <p:nvPr>
            <p:ph type="sldNum" sz="quarter" idx="5"/>
          </p:nvPr>
        </p:nvSpPr>
        <p:spPr/>
        <p:txBody>
          <a:bodyPr/>
          <a:lstStyle/>
          <a:p>
            <a:fld id="{F2083BA5-1D60-FA49-BAEA-55D3BDBD7932}" type="slidenum">
              <a:rPr lang="en-GB" smtClean="0"/>
              <a:t>55</a:t>
            </a:fld>
            <a:endParaRPr lang="en-GB"/>
          </a:p>
        </p:txBody>
      </p:sp>
    </p:spTree>
    <p:extLst>
      <p:ext uri="{BB962C8B-B14F-4D97-AF65-F5344CB8AC3E}">
        <p14:creationId xmlns:p14="http://schemas.microsoft.com/office/powerpoint/2010/main" val="26502986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Ryle suggested Ayer, despite speaking little German, went to Austria to meet the Vienna Circle in the mid-1930s. Philosophy as tasked with conceptual analysis, clearing the way for science.</a:t>
            </a:r>
          </a:p>
        </p:txBody>
      </p:sp>
      <p:sp>
        <p:nvSpPr>
          <p:cNvPr id="4" name="Slide Number Placeholder 3"/>
          <p:cNvSpPr>
            <a:spLocks noGrp="1"/>
          </p:cNvSpPr>
          <p:nvPr>
            <p:ph type="sldNum" sz="quarter" idx="5"/>
          </p:nvPr>
        </p:nvSpPr>
        <p:spPr/>
        <p:txBody>
          <a:bodyPr/>
          <a:lstStyle/>
          <a:p>
            <a:fld id="{F2083BA5-1D60-FA49-BAEA-55D3BDBD7932}" type="slidenum">
              <a:rPr lang="en-GB" smtClean="0"/>
              <a:t>57</a:t>
            </a:fld>
            <a:endParaRPr lang="en-GB"/>
          </a:p>
        </p:txBody>
      </p:sp>
    </p:spTree>
    <p:extLst>
      <p:ext uri="{BB962C8B-B14F-4D97-AF65-F5344CB8AC3E}">
        <p14:creationId xmlns:p14="http://schemas.microsoft.com/office/powerpoint/2010/main" val="20943810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i="0" dirty="0"/>
              <a:t>Better versions of the divide-and-conquer strategy out there: the Normativity Objection to naturalism, the problems of supervenience/semantic access/etc. for non-naturalism, perhaps.</a:t>
            </a:r>
            <a:endParaRPr lang="en-GB" dirty="0"/>
          </a:p>
        </p:txBody>
      </p:sp>
      <p:sp>
        <p:nvSpPr>
          <p:cNvPr id="4" name="Slide Number Placeholder 3"/>
          <p:cNvSpPr>
            <a:spLocks noGrp="1"/>
          </p:cNvSpPr>
          <p:nvPr>
            <p:ph type="sldNum" sz="quarter" idx="5"/>
          </p:nvPr>
        </p:nvSpPr>
        <p:spPr/>
        <p:txBody>
          <a:bodyPr/>
          <a:lstStyle/>
          <a:p>
            <a:fld id="{F2083BA5-1D60-FA49-BAEA-55D3BDBD7932}" type="slidenum">
              <a:rPr lang="en-GB" smtClean="0"/>
              <a:t>58</a:t>
            </a:fld>
            <a:endParaRPr lang="en-GB"/>
          </a:p>
        </p:txBody>
      </p:sp>
    </p:spTree>
    <p:extLst>
      <p:ext uri="{BB962C8B-B14F-4D97-AF65-F5344CB8AC3E}">
        <p14:creationId xmlns:p14="http://schemas.microsoft.com/office/powerpoint/2010/main" val="9940460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emotivism is </a:t>
            </a:r>
            <a:r>
              <a:rPr lang="en-GB" i="1" dirty="0"/>
              <a:t>not</a:t>
            </a:r>
            <a:r>
              <a:rPr lang="en-GB" i="0" dirty="0"/>
              <a:t> subjectivism. Compare cries of pain. “Boo/Hurrah theory”.</a:t>
            </a:r>
            <a:endParaRPr lang="en-GB" dirty="0"/>
          </a:p>
        </p:txBody>
      </p:sp>
      <p:sp>
        <p:nvSpPr>
          <p:cNvPr id="4" name="Slide Number Placeholder 3"/>
          <p:cNvSpPr>
            <a:spLocks noGrp="1"/>
          </p:cNvSpPr>
          <p:nvPr>
            <p:ph type="sldNum" sz="quarter" idx="5"/>
          </p:nvPr>
        </p:nvSpPr>
        <p:spPr/>
        <p:txBody>
          <a:bodyPr/>
          <a:lstStyle/>
          <a:p>
            <a:fld id="{F2083BA5-1D60-FA49-BAEA-55D3BDBD7932}" type="slidenum">
              <a:rPr lang="en-GB" smtClean="0"/>
              <a:t>59</a:t>
            </a:fld>
            <a:endParaRPr lang="en-GB"/>
          </a:p>
        </p:txBody>
      </p:sp>
    </p:spTree>
    <p:extLst>
      <p:ext uri="{BB962C8B-B14F-4D97-AF65-F5344CB8AC3E}">
        <p14:creationId xmlns:p14="http://schemas.microsoft.com/office/powerpoint/2010/main" val="245736318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 here considering problems for non-cognitivism as a whole (e.g. the Frege-Geach problem). Against the first option: this reverses Ayer’s order of explanation. Related to against the second option: why not express disapproval of stealing by saying ‘I disapprove of stealing’? =&gt; Next objection from MacIntyre.</a:t>
            </a:r>
          </a:p>
        </p:txBody>
      </p:sp>
      <p:sp>
        <p:nvSpPr>
          <p:cNvPr id="4" name="Slide Number Placeholder 3"/>
          <p:cNvSpPr>
            <a:spLocks noGrp="1"/>
          </p:cNvSpPr>
          <p:nvPr>
            <p:ph type="sldNum" sz="quarter" idx="5"/>
          </p:nvPr>
        </p:nvSpPr>
        <p:spPr/>
        <p:txBody>
          <a:bodyPr/>
          <a:lstStyle/>
          <a:p>
            <a:fld id="{F2083BA5-1D60-FA49-BAEA-55D3BDBD7932}" type="slidenum">
              <a:rPr lang="en-GB" smtClean="0"/>
              <a:t>61</a:t>
            </a:fld>
            <a:endParaRPr lang="en-GB"/>
          </a:p>
        </p:txBody>
      </p:sp>
    </p:spTree>
    <p:extLst>
      <p:ext uri="{BB962C8B-B14F-4D97-AF65-F5344CB8AC3E}">
        <p14:creationId xmlns:p14="http://schemas.microsoft.com/office/powerpoint/2010/main" val="4982871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Moreover: even second-personal use is not always aimed at </a:t>
            </a:r>
            <a:r>
              <a:rPr lang="en-GB" i="1" dirty="0"/>
              <a:t>persuasion</a:t>
            </a:r>
            <a:r>
              <a:rPr lang="en-GB" i="0" dirty="0"/>
              <a:t>; I may be speaking to the like-minded.</a:t>
            </a:r>
            <a:r>
              <a:rPr lang="en-GB" i="1" dirty="0"/>
              <a:t> </a:t>
            </a:r>
          </a:p>
          <a:p>
            <a:r>
              <a:rPr lang="en-GB" i="0" dirty="0"/>
              <a:t>And: the primary use Ayer assigns to moral expressions is also problematic; after all, the amoralist can assert a moral judgment without intending thereby to express their own attitude (Brink 1989: 26-27).</a:t>
            </a:r>
          </a:p>
          <a:p>
            <a:r>
              <a:rPr lang="en-GB" dirty="0"/>
              <a:t>Connect: the emotivist self ‘can have no rational history in its transitions from one state of moral commitment to another’ (MacIntyre 2007: 38). </a:t>
            </a:r>
          </a:p>
        </p:txBody>
      </p:sp>
      <p:sp>
        <p:nvSpPr>
          <p:cNvPr id="4" name="Slide Number Placeholder 3"/>
          <p:cNvSpPr>
            <a:spLocks noGrp="1"/>
          </p:cNvSpPr>
          <p:nvPr>
            <p:ph type="sldNum" sz="quarter" idx="5"/>
          </p:nvPr>
        </p:nvSpPr>
        <p:spPr/>
        <p:txBody>
          <a:bodyPr/>
          <a:lstStyle/>
          <a:p>
            <a:fld id="{F2083BA5-1D60-FA49-BAEA-55D3BDBD7932}" type="slidenum">
              <a:rPr lang="en-GB" smtClean="0"/>
              <a:t>62</a:t>
            </a:fld>
            <a:endParaRPr lang="en-GB"/>
          </a:p>
        </p:txBody>
      </p:sp>
    </p:spTree>
    <p:extLst>
      <p:ext uri="{BB962C8B-B14F-4D97-AF65-F5344CB8AC3E}">
        <p14:creationId xmlns:p14="http://schemas.microsoft.com/office/powerpoint/2010/main" val="7041984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Problems for the OQA: 1. Countenances only </a:t>
            </a:r>
            <a:r>
              <a:rPr lang="en-GB" i="1" dirty="0"/>
              <a:t>analytic</a:t>
            </a:r>
            <a:r>
              <a:rPr lang="en-GB" i="0" dirty="0"/>
              <a:t> naturalism; 2. Seemingly question-begging. </a:t>
            </a:r>
          </a:p>
        </p:txBody>
      </p:sp>
      <p:sp>
        <p:nvSpPr>
          <p:cNvPr id="4" name="Slide Number Placeholder 3"/>
          <p:cNvSpPr>
            <a:spLocks noGrp="1"/>
          </p:cNvSpPr>
          <p:nvPr>
            <p:ph type="sldNum" sz="quarter" idx="5"/>
          </p:nvPr>
        </p:nvSpPr>
        <p:spPr/>
        <p:txBody>
          <a:bodyPr/>
          <a:lstStyle/>
          <a:p>
            <a:fld id="{F2083BA5-1D60-FA49-BAEA-55D3BDBD7932}" type="slidenum">
              <a:rPr lang="en-GB" smtClean="0"/>
              <a:t>63</a:t>
            </a:fld>
            <a:endParaRPr lang="en-GB"/>
          </a:p>
        </p:txBody>
      </p:sp>
    </p:spTree>
    <p:extLst>
      <p:ext uri="{BB962C8B-B14F-4D97-AF65-F5344CB8AC3E}">
        <p14:creationId xmlns:p14="http://schemas.microsoft.com/office/powerpoint/2010/main" val="37747118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Bureaucracy as theorised by Max Weber.</a:t>
            </a:r>
          </a:p>
        </p:txBody>
      </p:sp>
      <p:sp>
        <p:nvSpPr>
          <p:cNvPr id="4" name="Slide Number Placeholder 3"/>
          <p:cNvSpPr>
            <a:spLocks noGrp="1"/>
          </p:cNvSpPr>
          <p:nvPr>
            <p:ph type="sldNum" sz="quarter" idx="5"/>
          </p:nvPr>
        </p:nvSpPr>
        <p:spPr/>
        <p:txBody>
          <a:bodyPr/>
          <a:lstStyle/>
          <a:p>
            <a:fld id="{F2083BA5-1D60-FA49-BAEA-55D3BDBD7932}" type="slidenum">
              <a:rPr lang="en-GB" smtClean="0"/>
              <a:t>64</a:t>
            </a:fld>
            <a:endParaRPr lang="en-GB"/>
          </a:p>
        </p:txBody>
      </p:sp>
    </p:spTree>
    <p:extLst>
      <p:ext uri="{BB962C8B-B14F-4D97-AF65-F5344CB8AC3E}">
        <p14:creationId xmlns:p14="http://schemas.microsoft.com/office/powerpoint/2010/main" val="17304396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Two prominent arguments for non-cognitivism: the Moral Problem (Smith 1994a); queerness.</a:t>
            </a:r>
          </a:p>
        </p:txBody>
      </p:sp>
      <p:sp>
        <p:nvSpPr>
          <p:cNvPr id="4" name="Slide Number Placeholder 3"/>
          <p:cNvSpPr>
            <a:spLocks noGrp="1"/>
          </p:cNvSpPr>
          <p:nvPr>
            <p:ph type="sldNum" sz="quarter" idx="5"/>
          </p:nvPr>
        </p:nvSpPr>
        <p:spPr/>
        <p:txBody>
          <a:bodyPr/>
          <a:lstStyle/>
          <a:p>
            <a:fld id="{763E0753-45BE-5E46-9449-9A856E29EA38}" type="slidenum">
              <a:rPr lang="en-GB" smtClean="0"/>
              <a:t>69</a:t>
            </a:fld>
            <a:endParaRPr lang="en-GB"/>
          </a:p>
        </p:txBody>
      </p:sp>
    </p:spTree>
    <p:extLst>
      <p:ext uri="{BB962C8B-B14F-4D97-AF65-F5344CB8AC3E}">
        <p14:creationId xmlns:p14="http://schemas.microsoft.com/office/powerpoint/2010/main" val="2095185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 matter which proposition […] philosophers choose to reject, they are bound to end up denying something that seems more certain than the theories they themselves go on to offer. Moral nihilism quite rightly looms.’ (Smith 1994: 13)</a:t>
            </a:r>
          </a:p>
        </p:txBody>
      </p:sp>
      <p:sp>
        <p:nvSpPr>
          <p:cNvPr id="4" name="Slide Number Placeholder 3"/>
          <p:cNvSpPr>
            <a:spLocks noGrp="1"/>
          </p:cNvSpPr>
          <p:nvPr>
            <p:ph type="sldNum" sz="quarter" idx="5"/>
          </p:nvPr>
        </p:nvSpPr>
        <p:spPr/>
        <p:txBody>
          <a:bodyPr/>
          <a:lstStyle/>
          <a:p>
            <a:fld id="{07A17508-22CB-7B43-BB31-3E64A8E45733}" type="slidenum">
              <a:rPr lang="en-GB" smtClean="0"/>
              <a:t>3</a:t>
            </a:fld>
            <a:endParaRPr lang="en-GB"/>
          </a:p>
        </p:txBody>
      </p:sp>
    </p:spTree>
    <p:extLst>
      <p:ext uri="{BB962C8B-B14F-4D97-AF65-F5344CB8AC3E}">
        <p14:creationId xmlns:p14="http://schemas.microsoft.com/office/powerpoint/2010/main" val="122021229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Emotivism is one expressivist view. Blackburn’s view to be described over the course of the lecture.</a:t>
            </a:r>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Will come back to the qualifier ‘straightforward’ below. Likewise the significance of </a:t>
            </a:r>
            <a:r>
              <a:rPr lang="en-GB" i="0" dirty="0"/>
              <a:t>explanation. </a:t>
            </a:r>
            <a:endParaRPr lang="en-GB" dirty="0"/>
          </a:p>
        </p:txBody>
      </p:sp>
      <p:sp>
        <p:nvSpPr>
          <p:cNvPr id="4" name="Slide Number Placeholder 3"/>
          <p:cNvSpPr>
            <a:spLocks noGrp="1"/>
          </p:cNvSpPr>
          <p:nvPr>
            <p:ph type="sldNum" sz="quarter" idx="5"/>
          </p:nvPr>
        </p:nvSpPr>
        <p:spPr/>
        <p:txBody>
          <a:bodyPr/>
          <a:lstStyle/>
          <a:p>
            <a:fld id="{763E0753-45BE-5E46-9449-9A856E29EA38}" type="slidenum">
              <a:rPr lang="en-GB" smtClean="0"/>
              <a:t>70</a:t>
            </a:fld>
            <a:endParaRPr lang="en-GB"/>
          </a:p>
        </p:txBody>
      </p:sp>
    </p:spTree>
    <p:extLst>
      <p:ext uri="{BB962C8B-B14F-4D97-AF65-F5344CB8AC3E}">
        <p14:creationId xmlns:p14="http://schemas.microsoft.com/office/powerpoint/2010/main" val="2544100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0" i="0" dirty="0">
                <a:solidFill>
                  <a:srgbClr val="1A1A1A"/>
                </a:solidFill>
                <a:effectLst/>
                <a:latin typeface="Times New Roman" panose="02020603050405020304" pitchFamily="18" charset="0"/>
              </a:rPr>
              <a:t>‘Gibbard suggests that people need to plan and need ways to think about and represent their plans. He argues that they would also need to think about what to do from the perspectives of various other people and to formulate plans for arbitrary situations they might find themselves in. If these claims are right, a language might naturally develop in order to make such thinking easier. And in actual use it would operate much as our actual normative language does. It is therefore reasonable to conclude that our actual normative language is of this sort’ (van </a:t>
            </a:r>
            <a:r>
              <a:rPr lang="en-GB" b="0" i="0" dirty="0" err="1">
                <a:solidFill>
                  <a:srgbClr val="1A1A1A"/>
                </a:solidFill>
                <a:effectLst/>
                <a:latin typeface="Times New Roman" panose="02020603050405020304" pitchFamily="18" charset="0"/>
              </a:rPr>
              <a:t>Roojen</a:t>
            </a:r>
            <a:r>
              <a:rPr lang="en-GB" b="0" i="0" dirty="0">
                <a:solidFill>
                  <a:srgbClr val="1A1A1A"/>
                </a:solidFill>
                <a:effectLst/>
                <a:latin typeface="Times New Roman" panose="02020603050405020304" pitchFamily="18" charset="0"/>
              </a:rPr>
              <a:t> 2024).</a:t>
            </a:r>
            <a:endParaRPr lang="en-GB" dirty="0"/>
          </a:p>
        </p:txBody>
      </p:sp>
      <p:sp>
        <p:nvSpPr>
          <p:cNvPr id="4" name="Slide Number Placeholder 3"/>
          <p:cNvSpPr>
            <a:spLocks noGrp="1"/>
          </p:cNvSpPr>
          <p:nvPr>
            <p:ph type="sldNum" sz="quarter" idx="5"/>
          </p:nvPr>
        </p:nvSpPr>
        <p:spPr/>
        <p:txBody>
          <a:bodyPr/>
          <a:lstStyle/>
          <a:p>
            <a:fld id="{763E0753-45BE-5E46-9449-9A856E29EA38}" type="slidenum">
              <a:rPr lang="en-GB" smtClean="0"/>
              <a:t>71</a:t>
            </a:fld>
            <a:endParaRPr lang="en-GB"/>
          </a:p>
        </p:txBody>
      </p:sp>
    </p:spTree>
    <p:extLst>
      <p:ext uri="{BB962C8B-B14F-4D97-AF65-F5344CB8AC3E}">
        <p14:creationId xmlns:p14="http://schemas.microsoft.com/office/powerpoint/2010/main" val="6091951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moral operator has </a:t>
            </a:r>
            <a:r>
              <a:rPr lang="en-GB" i="1" dirty="0"/>
              <a:t>wide scope</a:t>
            </a:r>
            <a:r>
              <a:rPr lang="en-GB" i="0" dirty="0"/>
              <a:t> if the smallest grammatical unit in which it appears is the </a:t>
            </a:r>
            <a:r>
              <a:rPr lang="en-GB" i="1" dirty="0"/>
              <a:t>whole sentence</a:t>
            </a:r>
            <a:r>
              <a:rPr lang="en-GB" i="0" dirty="0"/>
              <a:t>; it has </a:t>
            </a:r>
            <a:r>
              <a:rPr lang="en-GB" i="1" dirty="0"/>
              <a:t>narrow scope</a:t>
            </a:r>
            <a:r>
              <a:rPr lang="en-GB" i="0" dirty="0"/>
              <a:t> if it appears in a smaller grammatical unit than the whole sentence.</a:t>
            </a:r>
            <a:endParaRPr lang="en-GB" dirty="0"/>
          </a:p>
        </p:txBody>
      </p:sp>
      <p:sp>
        <p:nvSpPr>
          <p:cNvPr id="4" name="Slide Number Placeholder 3"/>
          <p:cNvSpPr>
            <a:spLocks noGrp="1"/>
          </p:cNvSpPr>
          <p:nvPr>
            <p:ph type="sldNum" sz="quarter" idx="5"/>
          </p:nvPr>
        </p:nvSpPr>
        <p:spPr/>
        <p:txBody>
          <a:bodyPr/>
          <a:lstStyle/>
          <a:p>
            <a:fld id="{763E0753-45BE-5E46-9449-9A856E29EA38}" type="slidenum">
              <a:rPr lang="en-GB" smtClean="0"/>
              <a:t>72</a:t>
            </a:fld>
            <a:endParaRPr lang="en-GB"/>
          </a:p>
        </p:txBody>
      </p:sp>
    </p:spTree>
    <p:extLst>
      <p:ext uri="{BB962C8B-B14F-4D97-AF65-F5344CB8AC3E}">
        <p14:creationId xmlns:p14="http://schemas.microsoft.com/office/powerpoint/2010/main" val="18759248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point: someone who accepts ‘stealing is wrong’ and ‘if stealing is wrong, then getting your younger brother to steal is wrong’ is under a kind of rational pressure to accept the conclusion, since if they do not they are in the very state they disapprove of by virtue of accepting the conditional.</a:t>
            </a:r>
          </a:p>
        </p:txBody>
      </p:sp>
      <p:sp>
        <p:nvSpPr>
          <p:cNvPr id="4" name="Slide Number Placeholder 3"/>
          <p:cNvSpPr>
            <a:spLocks noGrp="1"/>
          </p:cNvSpPr>
          <p:nvPr>
            <p:ph type="sldNum" sz="quarter" idx="5"/>
          </p:nvPr>
        </p:nvSpPr>
        <p:spPr/>
        <p:txBody>
          <a:bodyPr/>
          <a:lstStyle/>
          <a:p>
            <a:fld id="{763E0753-45BE-5E46-9449-9A856E29EA38}" type="slidenum">
              <a:rPr lang="en-GB" smtClean="0"/>
              <a:t>74</a:t>
            </a:fld>
            <a:endParaRPr lang="en-GB"/>
          </a:p>
        </p:txBody>
      </p:sp>
    </p:spTree>
    <p:extLst>
      <p:ext uri="{BB962C8B-B14F-4D97-AF65-F5344CB8AC3E}">
        <p14:creationId xmlns:p14="http://schemas.microsoft.com/office/powerpoint/2010/main" val="14807683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problem is that the kind of incoherence generated by Blackburn’s explanation is not the kind of incoherence involved in having inconsistent beliefs, but rather the kind of incoherence involved in thinking it wrong to steal and stealing anyway. This looks more like a moral failing than a logical one. </a:t>
            </a:r>
          </a:p>
        </p:txBody>
      </p:sp>
      <p:sp>
        <p:nvSpPr>
          <p:cNvPr id="4" name="Slide Number Placeholder 3"/>
          <p:cNvSpPr>
            <a:spLocks noGrp="1"/>
          </p:cNvSpPr>
          <p:nvPr>
            <p:ph type="sldNum" sz="quarter" idx="5"/>
          </p:nvPr>
        </p:nvSpPr>
        <p:spPr/>
        <p:txBody>
          <a:bodyPr/>
          <a:lstStyle/>
          <a:p>
            <a:fld id="{763E0753-45BE-5E46-9449-9A856E29EA38}" type="slidenum">
              <a:rPr lang="en-GB" smtClean="0"/>
              <a:t>75</a:t>
            </a:fld>
            <a:endParaRPr lang="en-GB"/>
          </a:p>
        </p:txBody>
      </p:sp>
    </p:spTree>
    <p:extLst>
      <p:ext uri="{BB962C8B-B14F-4D97-AF65-F5344CB8AC3E}">
        <p14:creationId xmlns:p14="http://schemas.microsoft.com/office/powerpoint/2010/main" val="40743062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3E0753-45BE-5E46-9449-9A856E29EA38}" type="slidenum">
              <a:rPr lang="en-GB" smtClean="0"/>
              <a:t>76</a:t>
            </a:fld>
            <a:endParaRPr lang="en-GB"/>
          </a:p>
        </p:txBody>
      </p:sp>
    </p:spTree>
    <p:extLst>
      <p:ext uri="{BB962C8B-B14F-4D97-AF65-F5344CB8AC3E}">
        <p14:creationId xmlns:p14="http://schemas.microsoft.com/office/powerpoint/2010/main" val="281191564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problem: ‘descriptive sentences all express the same kind of attitude, rather than indefinitely many distinct kinds of attitude, and complain that appealing to a hierarchy of attitudes is like saying that complex sentences express that state of mind, whatever it is, that would ensure that they have the right semantic properties, rather than saying what that attitude is, and explaining why it has those properties, as ordinary descriptivist semantic theories can do’ (Schroeder 2008: 714).</a:t>
            </a:r>
          </a:p>
        </p:txBody>
      </p:sp>
      <p:sp>
        <p:nvSpPr>
          <p:cNvPr id="4" name="Slide Number Placeholder 3"/>
          <p:cNvSpPr>
            <a:spLocks noGrp="1"/>
          </p:cNvSpPr>
          <p:nvPr>
            <p:ph type="sldNum" sz="quarter" idx="5"/>
          </p:nvPr>
        </p:nvSpPr>
        <p:spPr/>
        <p:txBody>
          <a:bodyPr/>
          <a:lstStyle/>
          <a:p>
            <a:fld id="{763E0753-45BE-5E46-9449-9A856E29EA38}" type="slidenum">
              <a:rPr lang="en-GB" smtClean="0"/>
              <a:t>80</a:t>
            </a:fld>
            <a:endParaRPr lang="en-GB"/>
          </a:p>
        </p:txBody>
      </p:sp>
    </p:spTree>
    <p:extLst>
      <p:ext uri="{BB962C8B-B14F-4D97-AF65-F5344CB8AC3E}">
        <p14:creationId xmlns:p14="http://schemas.microsoft.com/office/powerpoint/2010/main" val="119849009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point: have one’s cake and eat it by keeping realist claims without queer realist ontology.</a:t>
            </a:r>
          </a:p>
        </p:txBody>
      </p:sp>
      <p:sp>
        <p:nvSpPr>
          <p:cNvPr id="4" name="Slide Number Placeholder 3"/>
          <p:cNvSpPr>
            <a:spLocks noGrp="1"/>
          </p:cNvSpPr>
          <p:nvPr>
            <p:ph type="sldNum" sz="quarter" idx="5"/>
          </p:nvPr>
        </p:nvSpPr>
        <p:spPr/>
        <p:txBody>
          <a:bodyPr/>
          <a:lstStyle/>
          <a:p>
            <a:fld id="{763E0753-45BE-5E46-9449-9A856E29EA38}" type="slidenum">
              <a:rPr lang="en-GB" smtClean="0"/>
              <a:t>82</a:t>
            </a:fld>
            <a:endParaRPr lang="en-GB"/>
          </a:p>
        </p:txBody>
      </p:sp>
    </p:spTree>
    <p:extLst>
      <p:ext uri="{BB962C8B-B14F-4D97-AF65-F5344CB8AC3E}">
        <p14:creationId xmlns:p14="http://schemas.microsoft.com/office/powerpoint/2010/main" val="161343608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Blackburn on minimalism being added in ‘only at the end’ (1998: 80).</a:t>
            </a:r>
          </a:p>
        </p:txBody>
      </p:sp>
      <p:sp>
        <p:nvSpPr>
          <p:cNvPr id="4" name="Slide Number Placeholder 3"/>
          <p:cNvSpPr>
            <a:spLocks noGrp="1"/>
          </p:cNvSpPr>
          <p:nvPr>
            <p:ph type="sldNum" sz="quarter" idx="5"/>
          </p:nvPr>
        </p:nvSpPr>
        <p:spPr/>
        <p:txBody>
          <a:bodyPr/>
          <a:lstStyle/>
          <a:p>
            <a:fld id="{763E0753-45BE-5E46-9449-9A856E29EA38}" type="slidenum">
              <a:rPr lang="en-GB" smtClean="0"/>
              <a:t>83</a:t>
            </a:fld>
            <a:endParaRPr lang="en-GB"/>
          </a:p>
        </p:txBody>
      </p:sp>
    </p:spTree>
    <p:extLst>
      <p:ext uri="{BB962C8B-B14F-4D97-AF65-F5344CB8AC3E}">
        <p14:creationId xmlns:p14="http://schemas.microsoft.com/office/powerpoint/2010/main" val="191311619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63E0753-45BE-5E46-9449-9A856E29EA38}" type="slidenum">
              <a:rPr lang="en-GB" smtClean="0"/>
              <a:t>84</a:t>
            </a:fld>
            <a:endParaRPr lang="en-GB"/>
          </a:p>
        </p:txBody>
      </p:sp>
    </p:spTree>
    <p:extLst>
      <p:ext uri="{BB962C8B-B14F-4D97-AF65-F5344CB8AC3E}">
        <p14:creationId xmlns:p14="http://schemas.microsoft.com/office/powerpoint/2010/main" val="23800824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Hare vs. Sartre.</a:t>
            </a:r>
          </a:p>
        </p:txBody>
      </p:sp>
      <p:sp>
        <p:nvSpPr>
          <p:cNvPr id="4" name="Slide Number Placeholder 3"/>
          <p:cNvSpPr>
            <a:spLocks noGrp="1"/>
          </p:cNvSpPr>
          <p:nvPr>
            <p:ph type="sldNum" sz="quarter" idx="5"/>
          </p:nvPr>
        </p:nvSpPr>
        <p:spPr/>
        <p:txBody>
          <a:bodyPr/>
          <a:lstStyle/>
          <a:p>
            <a:fld id="{07A17508-22CB-7B43-BB31-3E64A8E45733}" type="slidenum">
              <a:rPr lang="en-GB" smtClean="0"/>
              <a:t>7</a:t>
            </a:fld>
            <a:endParaRPr lang="en-GB"/>
          </a:p>
        </p:txBody>
      </p:sp>
    </p:spTree>
    <p:extLst>
      <p:ext uri="{BB962C8B-B14F-4D97-AF65-F5344CB8AC3E}">
        <p14:creationId xmlns:p14="http://schemas.microsoft.com/office/powerpoint/2010/main" val="118720689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effectLst/>
              </a:rPr>
              <a:t>‘In many areas of dispute between realism and antirealism, realism is the natural metaphysical position. We begin as realists about the external world or the unobservable entities mentioned in well-confirmed scientific theories. Generally, people </a:t>
            </a:r>
            <a:r>
              <a:rPr lang="en-GB" i="1" dirty="0">
                <a:effectLst/>
              </a:rPr>
              <a:t>become</a:t>
            </a:r>
            <a:r>
              <a:rPr lang="en-GB" dirty="0">
                <a:effectLst/>
              </a:rPr>
              <a:t> antirealists about these things (if they do) because they become convinced that realism is in some way naive and must be abandoned in the face of compelling metaphysical and epistemological objections. So too, I think, in ethics. We begin as (tacit) cognitivists and realists about ethics.’ (Brink 1989: 23)</a:t>
            </a:r>
            <a:endParaRPr lang="en-GB" dirty="0"/>
          </a:p>
        </p:txBody>
      </p:sp>
      <p:sp>
        <p:nvSpPr>
          <p:cNvPr id="4" name="Slide Number Placeholder 3"/>
          <p:cNvSpPr>
            <a:spLocks noGrp="1"/>
          </p:cNvSpPr>
          <p:nvPr>
            <p:ph type="sldNum" sz="quarter" idx="5"/>
          </p:nvPr>
        </p:nvSpPr>
        <p:spPr/>
        <p:txBody>
          <a:bodyPr/>
          <a:lstStyle/>
          <a:p>
            <a:fld id="{3DBADDF4-A1EF-C544-BE59-FA91A337E2AD}" type="slidenum">
              <a:rPr lang="en-GB" smtClean="0"/>
              <a:t>89</a:t>
            </a:fld>
            <a:endParaRPr lang="en-GB"/>
          </a:p>
        </p:txBody>
      </p:sp>
    </p:spTree>
    <p:extLst>
      <p:ext uri="{BB962C8B-B14F-4D97-AF65-F5344CB8AC3E}">
        <p14:creationId xmlns:p14="http://schemas.microsoft.com/office/powerpoint/2010/main" val="14138897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N.B. Richard Joyce gives a different evolutionary debunking argument which he thinks favours error theory.</a:t>
            </a:r>
          </a:p>
        </p:txBody>
      </p:sp>
      <p:sp>
        <p:nvSpPr>
          <p:cNvPr id="4" name="Slide Number Placeholder 3"/>
          <p:cNvSpPr>
            <a:spLocks noGrp="1"/>
          </p:cNvSpPr>
          <p:nvPr>
            <p:ph type="sldNum" sz="quarter" idx="5"/>
          </p:nvPr>
        </p:nvSpPr>
        <p:spPr/>
        <p:txBody>
          <a:bodyPr/>
          <a:lstStyle/>
          <a:p>
            <a:fld id="{995BCC5F-AFD6-5142-83D8-17607EACD576}" type="slidenum">
              <a:rPr lang="en-GB" smtClean="0"/>
              <a:t>90</a:t>
            </a:fld>
            <a:endParaRPr lang="en-GB"/>
          </a:p>
        </p:txBody>
      </p:sp>
    </p:spTree>
    <p:extLst>
      <p:ext uri="{BB962C8B-B14F-4D97-AF65-F5344CB8AC3E}">
        <p14:creationId xmlns:p14="http://schemas.microsoft.com/office/powerpoint/2010/main" val="165656244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u="none" dirty="0"/>
              <a:t>Street considers </a:t>
            </a:r>
            <a:r>
              <a:rPr lang="en-GB" u="sng" dirty="0"/>
              <a:t>Revision</a:t>
            </a:r>
            <a:r>
              <a:rPr lang="en-GB" u="none" dirty="0"/>
              <a:t> an unacceptably sceptical conclusion.</a:t>
            </a:r>
            <a:endParaRPr lang="en-GB" u="sng" dirty="0"/>
          </a:p>
        </p:txBody>
      </p:sp>
      <p:sp>
        <p:nvSpPr>
          <p:cNvPr id="4" name="Slide Number Placeholder 3"/>
          <p:cNvSpPr>
            <a:spLocks noGrp="1"/>
          </p:cNvSpPr>
          <p:nvPr>
            <p:ph type="sldNum" sz="quarter" idx="5"/>
          </p:nvPr>
        </p:nvSpPr>
        <p:spPr/>
        <p:txBody>
          <a:bodyPr/>
          <a:lstStyle/>
          <a:p>
            <a:fld id="{995BCC5F-AFD6-5142-83D8-17607EACD576}" type="slidenum">
              <a:rPr lang="en-GB" smtClean="0"/>
              <a:t>94</a:t>
            </a:fld>
            <a:endParaRPr lang="en-GB"/>
          </a:p>
        </p:txBody>
      </p:sp>
    </p:spTree>
    <p:extLst>
      <p:ext uri="{BB962C8B-B14F-4D97-AF65-F5344CB8AC3E}">
        <p14:creationId xmlns:p14="http://schemas.microsoft.com/office/powerpoint/2010/main" val="166132703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difference between </a:t>
            </a:r>
            <a:r>
              <a:rPr lang="en-GB" u="sng" dirty="0"/>
              <a:t>Good</a:t>
            </a:r>
            <a:r>
              <a:rPr lang="en-GB" u="none" dirty="0"/>
              <a:t> and </a:t>
            </a:r>
            <a:r>
              <a:rPr lang="en-GB" u="sng" dirty="0"/>
              <a:t>No Good</a:t>
            </a:r>
            <a:r>
              <a:rPr lang="en-GB" u="none" dirty="0"/>
              <a:t> comparable to the difference between innocent-until-proven-guilty and guilty-until-proven-innocent.</a:t>
            </a:r>
            <a:endParaRPr lang="en-GB" dirty="0"/>
          </a:p>
        </p:txBody>
      </p:sp>
      <p:sp>
        <p:nvSpPr>
          <p:cNvPr id="4" name="Slide Number Placeholder 3"/>
          <p:cNvSpPr>
            <a:spLocks noGrp="1"/>
          </p:cNvSpPr>
          <p:nvPr>
            <p:ph type="sldNum" sz="quarter" idx="5"/>
          </p:nvPr>
        </p:nvSpPr>
        <p:spPr/>
        <p:txBody>
          <a:bodyPr/>
          <a:lstStyle/>
          <a:p>
            <a:fld id="{995BCC5F-AFD6-5142-83D8-17607EACD576}" type="slidenum">
              <a:rPr lang="en-GB" smtClean="0"/>
              <a:t>96</a:t>
            </a:fld>
            <a:endParaRPr lang="en-GB"/>
          </a:p>
        </p:txBody>
      </p:sp>
    </p:spTree>
    <p:extLst>
      <p:ext uri="{BB962C8B-B14F-4D97-AF65-F5344CB8AC3E}">
        <p14:creationId xmlns:p14="http://schemas.microsoft.com/office/powerpoint/2010/main" val="318875602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‘But reasons? Really? This minimalist version of the tracking response is nicely no-nonsense, but </a:t>
            </a:r>
            <a:r>
              <a:rPr lang="en-GB" i="1" dirty="0"/>
              <a:t>prima facie</a:t>
            </a:r>
            <a:r>
              <a:rPr lang="en-GB" i="0" dirty="0"/>
              <a:t> implausible.’ (</a:t>
            </a:r>
            <a:r>
              <a:rPr lang="en-GB" i="0" dirty="0" err="1"/>
              <a:t>Vavova</a:t>
            </a:r>
            <a:r>
              <a:rPr lang="en-GB" i="0" dirty="0"/>
              <a:t> 2015: 110)</a:t>
            </a:r>
            <a:endParaRPr lang="en-GB" dirty="0"/>
          </a:p>
        </p:txBody>
      </p:sp>
      <p:sp>
        <p:nvSpPr>
          <p:cNvPr id="4" name="Slide Number Placeholder 3"/>
          <p:cNvSpPr>
            <a:spLocks noGrp="1"/>
          </p:cNvSpPr>
          <p:nvPr>
            <p:ph type="sldNum" sz="quarter" idx="5"/>
          </p:nvPr>
        </p:nvSpPr>
        <p:spPr/>
        <p:txBody>
          <a:bodyPr/>
          <a:lstStyle/>
          <a:p>
            <a:fld id="{995BCC5F-AFD6-5142-83D8-17607EACD576}" type="slidenum">
              <a:rPr lang="en-GB" smtClean="0"/>
              <a:t>97</a:t>
            </a:fld>
            <a:endParaRPr lang="en-GB"/>
          </a:p>
        </p:txBody>
      </p:sp>
    </p:spTree>
    <p:extLst>
      <p:ext uri="{BB962C8B-B14F-4D97-AF65-F5344CB8AC3E}">
        <p14:creationId xmlns:p14="http://schemas.microsoft.com/office/powerpoint/2010/main" val="414341454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On clarity: </a:t>
            </a:r>
            <a:r>
              <a:rPr lang="en-GB" dirty="0">
                <a:effectLst/>
                <a:latin typeface="Helvetica Neue" panose="02000503000000020004" pitchFamily="2" charset="0"/>
              </a:rPr>
              <a:t>consider ‘the irreducibly normative truths posited by non-naturalist realists such as Nagel, Dworkin, Scanlon, or Shafer-Landau. A creature obviously can’t run into such truths or fall or over them or be eaten by them. In what way then would it have promoted the reproductive success of our ancestors to grasp them?’ (Street 2006: 130-131)</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effectLst/>
              <a:latin typeface="Helvetica Neue" panose="02000503000000020004" pitchFamily="2" charset="0"/>
            </a:endParaRPr>
          </a:p>
          <a:p>
            <a:r>
              <a:rPr lang="en-GB" dirty="0"/>
              <a:t>On explanation: (i) how does the truth-tracking account explain the coincidence that the basic evaluative judgments to which we are predisposed are exactly those the adaptive link account would predict us to be predisposed to? (ii) how does the truth-tracking account explain our deciding on reflection that certain of the basic evaluative judgments to which we are predisposed (e.g. in-group preference) are </a:t>
            </a:r>
            <a:r>
              <a:rPr lang="en-GB" i="1" dirty="0"/>
              <a:t>not</a:t>
            </a:r>
            <a:r>
              <a:rPr lang="en-GB" i="0" dirty="0"/>
              <a:t> true?</a:t>
            </a:r>
            <a:endParaRPr lang="en-GB" dirty="0"/>
          </a:p>
        </p:txBody>
      </p:sp>
      <p:sp>
        <p:nvSpPr>
          <p:cNvPr id="4" name="Slide Number Placeholder 3"/>
          <p:cNvSpPr>
            <a:spLocks noGrp="1"/>
          </p:cNvSpPr>
          <p:nvPr>
            <p:ph type="sldNum" sz="quarter" idx="5"/>
          </p:nvPr>
        </p:nvSpPr>
        <p:spPr/>
        <p:txBody>
          <a:bodyPr/>
          <a:lstStyle/>
          <a:p>
            <a:fld id="{995BCC5F-AFD6-5142-83D8-17607EACD576}" type="slidenum">
              <a:rPr lang="en-GB" smtClean="0"/>
              <a:t>98</a:t>
            </a:fld>
            <a:endParaRPr lang="en-GB"/>
          </a:p>
        </p:txBody>
      </p:sp>
    </p:spTree>
    <p:extLst>
      <p:ext uri="{BB962C8B-B14F-4D97-AF65-F5344CB8AC3E}">
        <p14:creationId xmlns:p14="http://schemas.microsoft.com/office/powerpoint/2010/main" val="207549788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DBADDF4-A1EF-C544-BE59-FA91A337E2AD}" type="slidenum">
              <a:rPr lang="en-GB" smtClean="0"/>
              <a:t>108</a:t>
            </a:fld>
            <a:endParaRPr lang="en-GB"/>
          </a:p>
        </p:txBody>
      </p:sp>
    </p:spTree>
    <p:extLst>
      <p:ext uri="{BB962C8B-B14F-4D97-AF65-F5344CB8AC3E}">
        <p14:creationId xmlns:p14="http://schemas.microsoft.com/office/powerpoint/2010/main" val="141388973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strategy of </a:t>
            </a:r>
            <a:r>
              <a:rPr lang="en-GB" i="1" dirty="0"/>
              <a:t>unrestricted</a:t>
            </a:r>
            <a:r>
              <a:rPr lang="en-GB" i="0" dirty="0"/>
              <a:t> constructivists is to derive all normative </a:t>
            </a:r>
            <a:r>
              <a:rPr lang="en-GB" i="1" dirty="0"/>
              <a:t>substance</a:t>
            </a:r>
            <a:r>
              <a:rPr lang="en-GB" i="0" dirty="0"/>
              <a:t> from normative </a:t>
            </a:r>
            <a:r>
              <a:rPr lang="en-GB" i="1" dirty="0"/>
              <a:t>form</a:t>
            </a:r>
            <a:r>
              <a:rPr lang="en-GB" i="0" dirty="0"/>
              <a:t>, and then to derive normative </a:t>
            </a:r>
            <a:r>
              <a:rPr lang="en-GB" i="1" dirty="0"/>
              <a:t>form</a:t>
            </a:r>
            <a:r>
              <a:rPr lang="en-GB" i="0" dirty="0"/>
              <a:t> from an analysis of the activity that the norms target (e.g. practical or theoretical deliberation). For constructivism about practical reasons, the inputs to construction are typically subjective states (e.g. unreflective forms of valuing). The procedure of construction is derived from an analysis of some aspect of agency (e.g. willing). The outputs of construction are substantive normative truths, reached through procedural reasoning from the inputs.’ (Barry 2017: 386)</a:t>
            </a:r>
            <a:endParaRPr lang="en-GB" dirty="0"/>
          </a:p>
        </p:txBody>
      </p:sp>
      <p:sp>
        <p:nvSpPr>
          <p:cNvPr id="4" name="Slide Number Placeholder 3"/>
          <p:cNvSpPr>
            <a:spLocks noGrp="1"/>
          </p:cNvSpPr>
          <p:nvPr>
            <p:ph type="sldNum" sz="quarter" idx="5"/>
          </p:nvPr>
        </p:nvSpPr>
        <p:spPr/>
        <p:txBody>
          <a:bodyPr/>
          <a:lstStyle/>
          <a:p>
            <a:fld id="{2B9F44B9-4092-2A46-A341-A1EDE8F5B2C2}" type="slidenum">
              <a:rPr lang="en-GB" smtClean="0"/>
              <a:t>110</a:t>
            </a:fld>
            <a:endParaRPr lang="en-GB"/>
          </a:p>
        </p:txBody>
      </p:sp>
    </p:spTree>
    <p:extLst>
      <p:ext uri="{BB962C8B-B14F-4D97-AF65-F5344CB8AC3E}">
        <p14:creationId xmlns:p14="http://schemas.microsoft.com/office/powerpoint/2010/main" val="416875960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Compare: the threatened infinite justificatory regress the intuitionists sought to avoid in week 3. </a:t>
            </a:r>
          </a:p>
          <a:p>
            <a:r>
              <a:rPr lang="en-GB" dirty="0"/>
              <a:t>There are other reasons to be a constructivist too (evolutionary concerns, queerness concerns) – but here we’ll focus on answering the normative question.</a:t>
            </a:r>
          </a:p>
        </p:txBody>
      </p:sp>
      <p:sp>
        <p:nvSpPr>
          <p:cNvPr id="4" name="Slide Number Placeholder 3"/>
          <p:cNvSpPr>
            <a:spLocks noGrp="1"/>
          </p:cNvSpPr>
          <p:nvPr>
            <p:ph type="sldNum" sz="quarter" idx="5"/>
          </p:nvPr>
        </p:nvSpPr>
        <p:spPr/>
        <p:txBody>
          <a:bodyPr/>
          <a:lstStyle/>
          <a:p>
            <a:fld id="{2B9F44B9-4092-2A46-A341-A1EDE8F5B2C2}" type="slidenum">
              <a:rPr lang="en-GB" smtClean="0"/>
              <a:t>111</a:t>
            </a:fld>
            <a:endParaRPr lang="en-GB"/>
          </a:p>
        </p:txBody>
      </p:sp>
    </p:spTree>
    <p:extLst>
      <p:ext uri="{BB962C8B-B14F-4D97-AF65-F5344CB8AC3E}">
        <p14:creationId xmlns:p14="http://schemas.microsoft.com/office/powerpoint/2010/main" val="93988150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Note: Korsgaard in fact considers four answers to the normative question in her book, but here we’ll consider just two. </a:t>
            </a:r>
          </a:p>
          <a:p>
            <a:r>
              <a:rPr lang="en-GB" dirty="0">
                <a:effectLst/>
                <a:latin typeface="Helvetica Neue" panose="02000503000000020004" pitchFamily="2" charset="0"/>
              </a:rPr>
              <a:t>‘The realist’s response is to dig in his heels. The notion of normativity […] is an irreducible one. It is a mistake to try to explain it. Obligation is simply there, part of the nature of things.’ (Korsgaard 1996: 30)</a:t>
            </a:r>
          </a:p>
        </p:txBody>
      </p:sp>
      <p:sp>
        <p:nvSpPr>
          <p:cNvPr id="4" name="Slide Number Placeholder 3"/>
          <p:cNvSpPr>
            <a:spLocks noGrp="1"/>
          </p:cNvSpPr>
          <p:nvPr>
            <p:ph type="sldNum" sz="quarter" idx="5"/>
          </p:nvPr>
        </p:nvSpPr>
        <p:spPr/>
        <p:txBody>
          <a:bodyPr/>
          <a:lstStyle/>
          <a:p>
            <a:fld id="{2B9F44B9-4092-2A46-A341-A1EDE8F5B2C2}" type="slidenum">
              <a:rPr lang="en-GB" smtClean="0"/>
              <a:t>112</a:t>
            </a:fld>
            <a:endParaRPr lang="en-GB"/>
          </a:p>
        </p:txBody>
      </p:sp>
    </p:spTree>
    <p:extLst>
      <p:ext uri="{BB962C8B-B14F-4D97-AF65-F5344CB8AC3E}">
        <p14:creationId xmlns:p14="http://schemas.microsoft.com/office/powerpoint/2010/main" val="10972132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Moore’s examples: x is pleasurable, x is desired, x is desired to be desired. Hobbes as an example of an analytic naturalist. </a:t>
            </a:r>
          </a:p>
        </p:txBody>
      </p:sp>
      <p:sp>
        <p:nvSpPr>
          <p:cNvPr id="4" name="Slide Number Placeholder 3"/>
          <p:cNvSpPr>
            <a:spLocks noGrp="1"/>
          </p:cNvSpPr>
          <p:nvPr>
            <p:ph type="sldNum" sz="quarter" idx="5"/>
          </p:nvPr>
        </p:nvSpPr>
        <p:spPr/>
        <p:txBody>
          <a:bodyPr/>
          <a:lstStyle/>
          <a:p>
            <a:fld id="{379909ED-B91B-BF42-91C9-E581351F65A8}" type="slidenum">
              <a:rPr lang="en-GB" smtClean="0"/>
              <a:t>14</a:t>
            </a:fld>
            <a:endParaRPr lang="en-GB"/>
          </a:p>
        </p:txBody>
      </p:sp>
    </p:spTree>
    <p:extLst>
      <p:ext uri="{BB962C8B-B14F-4D97-AF65-F5344CB8AC3E}">
        <p14:creationId xmlns:p14="http://schemas.microsoft.com/office/powerpoint/2010/main" val="336989454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a:t>
            </a:r>
            <a:r>
              <a:rPr lang="en-GB" dirty="0">
                <a:effectLst/>
              </a:rPr>
              <a:t>We need reasons because our impulses must be able to withstand reflective scrutiny. We have reasons if they do. The normative word ‘reason’ refers to a kind of reflective success. If ‘good’ and ‘right’ are also taken to be intrinsically normative words, names for things that automatically give us reasons, then they too must refer to reflective success. And they do. Think of what they mean when we use them as </a:t>
            </a:r>
            <a:r>
              <a:rPr lang="en-GB" i="1" dirty="0">
                <a:effectLst/>
              </a:rPr>
              <a:t>exclamations</a:t>
            </a:r>
            <a:r>
              <a:rPr lang="en-GB" dirty="0">
                <a:effectLst/>
              </a:rPr>
              <a:t>. ‘Good!’ ‘Right!’ There they mean: I’m satisfied, I’m happy, I’m committed, you’ve convinced me, let’s go. They mean the work of reflection is done.’ (Korsgaard 1996: 93)</a:t>
            </a:r>
          </a:p>
        </p:txBody>
      </p:sp>
      <p:sp>
        <p:nvSpPr>
          <p:cNvPr id="4" name="Slide Number Placeholder 3"/>
          <p:cNvSpPr>
            <a:spLocks noGrp="1"/>
          </p:cNvSpPr>
          <p:nvPr>
            <p:ph type="sldNum" sz="quarter" idx="5"/>
          </p:nvPr>
        </p:nvSpPr>
        <p:spPr/>
        <p:txBody>
          <a:bodyPr/>
          <a:lstStyle/>
          <a:p>
            <a:fld id="{2B9F44B9-4092-2A46-A341-A1EDE8F5B2C2}" type="slidenum">
              <a:rPr lang="en-GB" smtClean="0"/>
              <a:t>115</a:t>
            </a:fld>
            <a:endParaRPr lang="en-GB"/>
          </a:p>
        </p:txBody>
      </p:sp>
    </p:spTree>
    <p:extLst>
      <p:ext uri="{BB962C8B-B14F-4D97-AF65-F5344CB8AC3E}">
        <p14:creationId xmlns:p14="http://schemas.microsoft.com/office/powerpoint/2010/main" val="18196795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Kant takes the three formulae of the categorical imperative to be equivalent – Korsgaard is denying this. </a:t>
            </a:r>
          </a:p>
        </p:txBody>
      </p:sp>
      <p:sp>
        <p:nvSpPr>
          <p:cNvPr id="4" name="Slide Number Placeholder 3"/>
          <p:cNvSpPr>
            <a:spLocks noGrp="1"/>
          </p:cNvSpPr>
          <p:nvPr>
            <p:ph type="sldNum" sz="quarter" idx="5"/>
          </p:nvPr>
        </p:nvSpPr>
        <p:spPr/>
        <p:txBody>
          <a:bodyPr/>
          <a:lstStyle/>
          <a:p>
            <a:fld id="{2B9F44B9-4092-2A46-A341-A1EDE8F5B2C2}" type="slidenum">
              <a:rPr lang="en-GB" smtClean="0"/>
              <a:t>118</a:t>
            </a:fld>
            <a:endParaRPr lang="en-GB"/>
          </a:p>
        </p:txBody>
      </p:sp>
    </p:spTree>
    <p:extLst>
      <p:ext uri="{BB962C8B-B14F-4D97-AF65-F5344CB8AC3E}">
        <p14:creationId xmlns:p14="http://schemas.microsoft.com/office/powerpoint/2010/main" val="116748064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Here we have obligation, but not yet </a:t>
            </a:r>
            <a:r>
              <a:rPr lang="en-GB" i="1" dirty="0"/>
              <a:t>moral</a:t>
            </a:r>
            <a:r>
              <a:rPr lang="en-GB" i="0" dirty="0"/>
              <a:t> obligation. That requires a final step.</a:t>
            </a:r>
            <a:endParaRPr lang="en-GB" dirty="0"/>
          </a:p>
        </p:txBody>
      </p:sp>
      <p:sp>
        <p:nvSpPr>
          <p:cNvPr id="4" name="Slide Number Placeholder 3"/>
          <p:cNvSpPr>
            <a:spLocks noGrp="1"/>
          </p:cNvSpPr>
          <p:nvPr>
            <p:ph type="sldNum" sz="quarter" idx="5"/>
          </p:nvPr>
        </p:nvSpPr>
        <p:spPr/>
        <p:txBody>
          <a:bodyPr/>
          <a:lstStyle/>
          <a:p>
            <a:fld id="{2B9F44B9-4092-2A46-A341-A1EDE8F5B2C2}" type="slidenum">
              <a:rPr lang="en-GB" smtClean="0"/>
              <a:t>120</a:t>
            </a:fld>
            <a:endParaRPr lang="en-GB"/>
          </a:p>
        </p:txBody>
      </p:sp>
    </p:spTree>
    <p:extLst>
      <p:ext uri="{BB962C8B-B14F-4D97-AF65-F5344CB8AC3E}">
        <p14:creationId xmlns:p14="http://schemas.microsoft.com/office/powerpoint/2010/main" val="85411387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Korsgaard thinks the mediating practical identity in the moral case is </a:t>
            </a:r>
            <a:r>
              <a:rPr lang="en-GB" i="1" dirty="0"/>
              <a:t>human being</a:t>
            </a:r>
            <a:r>
              <a:rPr lang="en-GB" i="0" dirty="0"/>
              <a:t>, or (with an extra step) Citizen of the Kingdom of Ends.</a:t>
            </a:r>
            <a:endParaRPr lang="en-GB" dirty="0"/>
          </a:p>
        </p:txBody>
      </p:sp>
      <p:sp>
        <p:nvSpPr>
          <p:cNvPr id="4" name="Slide Number Placeholder 3"/>
          <p:cNvSpPr>
            <a:spLocks noGrp="1"/>
          </p:cNvSpPr>
          <p:nvPr>
            <p:ph type="sldNum" sz="quarter" idx="5"/>
          </p:nvPr>
        </p:nvSpPr>
        <p:spPr/>
        <p:txBody>
          <a:bodyPr/>
          <a:lstStyle/>
          <a:p>
            <a:fld id="{2B9F44B9-4092-2A46-A341-A1EDE8F5B2C2}" type="slidenum">
              <a:rPr lang="en-GB" smtClean="0"/>
              <a:t>121</a:t>
            </a:fld>
            <a:endParaRPr lang="en-GB"/>
          </a:p>
        </p:txBody>
      </p:sp>
    </p:spTree>
    <p:extLst>
      <p:ext uri="{BB962C8B-B14F-4D97-AF65-F5344CB8AC3E}">
        <p14:creationId xmlns:p14="http://schemas.microsoft.com/office/powerpoint/2010/main" val="345559175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effectLst/>
                <a:latin typeface="Helvetica Neue" panose="02000503000000020004" pitchFamily="2" charset="0"/>
              </a:rPr>
              <a:t>‘Moral identity and the obligations it carries with it are therefore inescapable and pervasive. Not every form of practical identity is contingent or relative after all: moral identity is necessary’ (Korsgaard 1996: 122). The normative question is here completely answered. </a:t>
            </a:r>
          </a:p>
          <a:p>
            <a:endParaRPr lang="en-GB" dirty="0"/>
          </a:p>
        </p:txBody>
      </p:sp>
      <p:sp>
        <p:nvSpPr>
          <p:cNvPr id="4" name="Slide Number Placeholder 3"/>
          <p:cNvSpPr>
            <a:spLocks noGrp="1"/>
          </p:cNvSpPr>
          <p:nvPr>
            <p:ph type="sldNum" sz="quarter" idx="5"/>
          </p:nvPr>
        </p:nvSpPr>
        <p:spPr/>
        <p:txBody>
          <a:bodyPr/>
          <a:lstStyle/>
          <a:p>
            <a:fld id="{2B9F44B9-4092-2A46-A341-A1EDE8F5B2C2}" type="slidenum">
              <a:rPr lang="en-GB" smtClean="0"/>
              <a:t>122</a:t>
            </a:fld>
            <a:endParaRPr lang="en-GB"/>
          </a:p>
        </p:txBody>
      </p:sp>
    </p:spTree>
    <p:extLst>
      <p:ext uri="{BB962C8B-B14F-4D97-AF65-F5344CB8AC3E}">
        <p14:creationId xmlns:p14="http://schemas.microsoft.com/office/powerpoint/2010/main" val="1855878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 on this next time.</a:t>
            </a:r>
          </a:p>
        </p:txBody>
      </p:sp>
      <p:sp>
        <p:nvSpPr>
          <p:cNvPr id="4" name="Slide Number Placeholder 3"/>
          <p:cNvSpPr>
            <a:spLocks noGrp="1"/>
          </p:cNvSpPr>
          <p:nvPr>
            <p:ph type="sldNum" sz="quarter" idx="5"/>
          </p:nvPr>
        </p:nvSpPr>
        <p:spPr/>
        <p:txBody>
          <a:bodyPr/>
          <a:lstStyle/>
          <a:p>
            <a:fld id="{07A17508-22CB-7B43-BB31-3E64A8E45733}" type="slidenum">
              <a:rPr lang="en-GB" smtClean="0"/>
              <a:t>31</a:t>
            </a:fld>
            <a:endParaRPr lang="en-GB"/>
          </a:p>
        </p:txBody>
      </p:sp>
    </p:spTree>
    <p:extLst>
      <p:ext uri="{BB962C8B-B14F-4D97-AF65-F5344CB8AC3E}">
        <p14:creationId xmlns:p14="http://schemas.microsoft.com/office/powerpoint/2010/main" val="12733391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Having begun by exploring realism as the </a:t>
            </a:r>
            <a:r>
              <a:rPr lang="en-GB" i="1" dirty="0"/>
              <a:t>default</a:t>
            </a:r>
            <a:r>
              <a:rPr lang="en-GB" i="0" dirty="0"/>
              <a:t> position, error theory will be our first </a:t>
            </a:r>
            <a:r>
              <a:rPr lang="en-GB" i="1" dirty="0"/>
              <a:t>anti-realist</a:t>
            </a:r>
            <a:r>
              <a:rPr lang="en-GB" i="0" dirty="0"/>
              <a:t> position. </a:t>
            </a:r>
            <a:endParaRPr lang="en-GB" dirty="0"/>
          </a:p>
        </p:txBody>
      </p:sp>
      <p:sp>
        <p:nvSpPr>
          <p:cNvPr id="4" name="Slide Number Placeholder 3"/>
          <p:cNvSpPr>
            <a:spLocks noGrp="1"/>
          </p:cNvSpPr>
          <p:nvPr>
            <p:ph type="sldNum" sz="quarter" idx="5"/>
          </p:nvPr>
        </p:nvSpPr>
        <p:spPr/>
        <p:txBody>
          <a:bodyPr/>
          <a:lstStyle/>
          <a:p>
            <a:fld id="{3DBADDF4-A1EF-C544-BE59-FA91A337E2AD}" type="slidenum">
              <a:rPr lang="en-GB" smtClean="0"/>
              <a:t>39</a:t>
            </a:fld>
            <a:endParaRPr lang="en-GB"/>
          </a:p>
        </p:txBody>
      </p:sp>
    </p:spTree>
    <p:extLst>
      <p:ext uri="{BB962C8B-B14F-4D97-AF65-F5344CB8AC3E}">
        <p14:creationId xmlns:p14="http://schemas.microsoft.com/office/powerpoint/2010/main" val="14138897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'Whether moral error theorists hold that there are no moral </a:t>
            </a:r>
            <a:r>
              <a:rPr lang="en-GB" i="1" dirty="0"/>
              <a:t>properties</a:t>
            </a:r>
            <a:r>
              <a:rPr lang="en-GB" i="0" dirty="0"/>
              <a:t> is a slightly more delicate issue. Depending on their general views on the metaphysics of properties, particularly concerning the possibility of uninstantiated properties, moral error theorists may hold either that there (necessarily) are no moral properties, or that there are moral properties that are (necessarily) uninstantiated.’ (Olson 2017: 59)</a:t>
            </a:r>
          </a:p>
          <a:p>
            <a:pPr marL="228600" indent="-228600">
              <a:buAutoNum type="arabicPeriod"/>
            </a:pPr>
            <a:r>
              <a:rPr lang="en-GB" i="0" dirty="0"/>
              <a:t>The moral error theorist thinks: non-naturalist moral realism successfully answers the challenge of internal accommodation; but it fails to answer the challenge of external accommodation (Finlay 2007).</a:t>
            </a:r>
          </a:p>
          <a:p>
            <a:pPr marL="228600" indent="-228600">
              <a:buAutoNum type="arabicPeriod"/>
            </a:pPr>
            <a:r>
              <a:rPr lang="en-GB" i="0" dirty="0"/>
              <a:t>From now on, by ‘error theory’ I will mean moral error theory.</a:t>
            </a:r>
            <a:endParaRPr lang="en-GB" dirty="0"/>
          </a:p>
        </p:txBody>
      </p:sp>
      <p:sp>
        <p:nvSpPr>
          <p:cNvPr id="4" name="Slide Number Placeholder 3"/>
          <p:cNvSpPr>
            <a:spLocks noGrp="1"/>
          </p:cNvSpPr>
          <p:nvPr>
            <p:ph type="sldNum" sz="quarter" idx="5"/>
          </p:nvPr>
        </p:nvSpPr>
        <p:spPr/>
        <p:txBody>
          <a:bodyPr/>
          <a:lstStyle/>
          <a:p>
            <a:fld id="{3DBADDF4-A1EF-C544-BE59-FA91A337E2AD}" type="slidenum">
              <a:rPr lang="en-GB" smtClean="0"/>
              <a:t>41</a:t>
            </a:fld>
            <a:endParaRPr lang="en-GB"/>
          </a:p>
        </p:txBody>
      </p:sp>
    </p:spTree>
    <p:extLst>
      <p:ext uri="{BB962C8B-B14F-4D97-AF65-F5344CB8AC3E}">
        <p14:creationId xmlns:p14="http://schemas.microsoft.com/office/powerpoint/2010/main" val="38428026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7A17508-22CB-7B43-BB31-3E64A8E45733}" type="slidenum">
              <a:rPr lang="en-GB" smtClean="0"/>
              <a:t>44</a:t>
            </a:fld>
            <a:endParaRPr lang="en-GB"/>
          </a:p>
        </p:txBody>
      </p:sp>
    </p:spTree>
    <p:extLst>
      <p:ext uri="{BB962C8B-B14F-4D97-AF65-F5344CB8AC3E}">
        <p14:creationId xmlns:p14="http://schemas.microsoft.com/office/powerpoint/2010/main" val="32106282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presumption established given the theoretical desirability of ontological parsimony – compare Lewis on modal realism. More on debunking in week 7.</a:t>
            </a:r>
          </a:p>
        </p:txBody>
      </p:sp>
      <p:sp>
        <p:nvSpPr>
          <p:cNvPr id="4" name="Slide Number Placeholder 3"/>
          <p:cNvSpPr>
            <a:spLocks noGrp="1"/>
          </p:cNvSpPr>
          <p:nvPr>
            <p:ph type="sldNum" sz="quarter" idx="5"/>
          </p:nvPr>
        </p:nvSpPr>
        <p:spPr/>
        <p:txBody>
          <a:bodyPr/>
          <a:lstStyle/>
          <a:p>
            <a:fld id="{3DBADDF4-A1EF-C544-BE59-FA91A337E2AD}" type="slidenum">
              <a:rPr lang="en-GB" smtClean="0"/>
              <a:t>48</a:t>
            </a:fld>
            <a:endParaRPr lang="en-GB"/>
          </a:p>
        </p:txBody>
      </p:sp>
    </p:spTree>
    <p:extLst>
      <p:ext uri="{BB962C8B-B14F-4D97-AF65-F5344CB8AC3E}">
        <p14:creationId xmlns:p14="http://schemas.microsoft.com/office/powerpoint/2010/main" val="423143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3/8/26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3/8/26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GB"/>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3/8/26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3/8/26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GB"/>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A61015F-7CC6-4D0A-9D87-873EA4C304CC}" type="datetimeFigureOut">
              <a:rPr lang="en-US" dirty="0"/>
              <a:t>3/8/26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3/8/26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GB"/>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02412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GB"/>
              <a:t>Click to edit Master text styles</a:t>
            </a:r>
          </a:p>
        </p:txBody>
      </p:sp>
      <p:sp>
        <p:nvSpPr>
          <p:cNvPr id="6" name="Content Placeholder 5"/>
          <p:cNvSpPr>
            <a:spLocks noGrp="1"/>
          </p:cNvSpPr>
          <p:nvPr>
            <p:ph sz="quarter" idx="4"/>
          </p:nvPr>
        </p:nvSpPr>
        <p:spPr>
          <a:xfrm>
            <a:off x="5990888" y="2967788"/>
            <a:ext cx="475488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3/8/26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3/8/26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3/8/26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GB"/>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5C68B11-C5A8-448C-8CE9-B1A273C79CFC}" type="datetimeFigureOut">
              <a:rPr lang="en-US" dirty="0"/>
              <a:t>3/8/26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C7616CA0-919D-4A49-9C8A-62FDFB3A5183}" type="datetimeFigureOut">
              <a:rPr lang="en-US" dirty="0"/>
              <a:t>3/8/26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3/8/26</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nicholas.clanchy@philosophy.ox.ac.uk" TargetMode="Externa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0A364-5B91-AF53-FB3F-2B5A794303DA}"/>
              </a:ext>
            </a:extLst>
          </p:cNvPr>
          <p:cNvSpPr>
            <a:spLocks noGrp="1"/>
          </p:cNvSpPr>
          <p:nvPr>
            <p:ph type="ctrTitle"/>
          </p:nvPr>
        </p:nvSpPr>
        <p:spPr/>
        <p:txBody>
          <a:bodyPr/>
          <a:lstStyle/>
          <a:p>
            <a:r>
              <a:rPr lang="en-GB" dirty="0"/>
              <a:t>Lecture 1: What is metaethics?</a:t>
            </a:r>
          </a:p>
        </p:txBody>
      </p:sp>
      <p:sp>
        <p:nvSpPr>
          <p:cNvPr id="3" name="Subtitle 2">
            <a:extLst>
              <a:ext uri="{FF2B5EF4-FFF2-40B4-BE49-F238E27FC236}">
                <a16:creationId xmlns:a16="http://schemas.microsoft.com/office/drawing/2014/main" id="{0CC1A542-2AE6-D402-D55F-097DD7DD69EE}"/>
              </a:ext>
            </a:extLst>
          </p:cNvPr>
          <p:cNvSpPr>
            <a:spLocks noGrp="1"/>
          </p:cNvSpPr>
          <p:nvPr>
            <p:ph type="subTitle" idx="1"/>
          </p:nvPr>
        </p:nvSpPr>
        <p:spPr>
          <a:xfrm>
            <a:off x="8554453" y="4960137"/>
            <a:ext cx="3637547" cy="1463040"/>
          </a:xfrm>
        </p:spPr>
        <p:txBody>
          <a:bodyPr>
            <a:normAutofit/>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6020387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2969005"/>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05A065-4BA3-6953-8F13-A4702CE08E6D}"/>
              </a:ext>
            </a:extLst>
          </p:cNvPr>
          <p:cNvSpPr>
            <a:spLocks noGrp="1"/>
          </p:cNvSpPr>
          <p:nvPr>
            <p:ph type="title"/>
          </p:nvPr>
        </p:nvSpPr>
        <p:spPr/>
        <p:txBody>
          <a:bodyPr/>
          <a:lstStyle/>
          <a:p>
            <a:r>
              <a:rPr lang="en-GB" dirty="0"/>
              <a:t>8. A first response: pre-established harmony (David </a:t>
            </a:r>
            <a:r>
              <a:rPr lang="en-GB" dirty="0" err="1"/>
              <a:t>enoch</a:t>
            </a:r>
            <a:r>
              <a:rPr lang="en-GB" dirty="0"/>
              <a:t> et al.)</a:t>
            </a:r>
          </a:p>
        </p:txBody>
      </p:sp>
      <p:sp>
        <p:nvSpPr>
          <p:cNvPr id="3" name="Content Placeholder 2">
            <a:extLst>
              <a:ext uri="{FF2B5EF4-FFF2-40B4-BE49-F238E27FC236}">
                <a16:creationId xmlns:a16="http://schemas.microsoft.com/office/drawing/2014/main" id="{9B0C4D6B-D203-D00C-013E-3E47314FE274}"/>
              </a:ext>
            </a:extLst>
          </p:cNvPr>
          <p:cNvSpPr>
            <a:spLocks noGrp="1"/>
          </p:cNvSpPr>
          <p:nvPr>
            <p:ph idx="1"/>
          </p:nvPr>
        </p:nvSpPr>
        <p:spPr>
          <a:xfrm>
            <a:off x="1024128" y="2285999"/>
            <a:ext cx="9720073" cy="4415589"/>
          </a:xfrm>
        </p:spPr>
        <p:txBody>
          <a:bodyPr/>
          <a:lstStyle/>
          <a:p>
            <a:pPr algn="just">
              <a:buFont typeface="Wingdings" pitchFamily="2" charset="2"/>
              <a:buChar char="Ø"/>
            </a:pPr>
            <a:r>
              <a:rPr lang="en-GB" dirty="0"/>
              <a:t> A first attempt to escape the dilemma: we did not evolve to detect astrophysical truths, but nevertheless do in fact detect them. This suggests a strategy: ‘show that we would track moral truths, even if we did not evolve to detect them’ by identifying a </a:t>
            </a:r>
            <a:r>
              <a:rPr lang="en-GB" i="1" dirty="0"/>
              <a:t>third factor </a:t>
            </a:r>
            <a:r>
              <a:rPr lang="en-GB" dirty="0"/>
              <a:t>that ‘is both adaptive and somehow correlates with, or allows us to know, the attitude-independent moral truth’ (</a:t>
            </a:r>
            <a:r>
              <a:rPr lang="en-GB" dirty="0" err="1"/>
              <a:t>Vavova</a:t>
            </a:r>
            <a:r>
              <a:rPr lang="en-GB" dirty="0"/>
              <a:t> 2015: 110-111). The idea is to accept </a:t>
            </a:r>
            <a:r>
              <a:rPr lang="en-GB" u="sng" dirty="0"/>
              <a:t>Off-track</a:t>
            </a:r>
            <a:r>
              <a:rPr lang="en-GB" dirty="0"/>
              <a:t> and deny only </a:t>
            </a:r>
            <a:r>
              <a:rPr lang="en-GB" u="sng" dirty="0"/>
              <a:t>Gap</a:t>
            </a:r>
            <a:r>
              <a:rPr lang="en-GB" dirty="0"/>
              <a:t>.</a:t>
            </a:r>
          </a:p>
          <a:p>
            <a:pPr algn="just">
              <a:buFont typeface="Wingdings" pitchFamily="2" charset="2"/>
              <a:buChar char="Ø"/>
            </a:pPr>
            <a:r>
              <a:rPr lang="en-GB" dirty="0"/>
              <a:t> Consider: </a:t>
            </a:r>
            <a:r>
              <a:rPr lang="en-GB" i="1" dirty="0"/>
              <a:t>how</a:t>
            </a:r>
            <a:r>
              <a:rPr lang="en-GB" dirty="0"/>
              <a:t> have evolutionary pressures influenced the content of our moral judgments? One answer: ‘evolution has caused us to value reproductively beneficial things by making us such that we take pleasure in these things, and caused us to disvalue reproductively harmful things by making us such that these things cause us pain’ (</a:t>
            </a:r>
            <a:r>
              <a:rPr lang="en-GB" dirty="0" err="1"/>
              <a:t>Skarsaune</a:t>
            </a:r>
            <a:r>
              <a:rPr lang="en-GB" dirty="0"/>
              <a:t> 2011: 233). Suppose that pleasure really is usually good and pain really is usually bad; then here we have a mechanism through which evolution has disposed us to value what really is of value. </a:t>
            </a:r>
          </a:p>
        </p:txBody>
      </p:sp>
    </p:spTree>
    <p:extLst>
      <p:ext uri="{BB962C8B-B14F-4D97-AF65-F5344CB8AC3E}">
        <p14:creationId xmlns:p14="http://schemas.microsoft.com/office/powerpoint/2010/main" val="404264639"/>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8F3260-B2FB-D185-03A6-43D0973A0436}"/>
              </a:ext>
            </a:extLst>
          </p:cNvPr>
          <p:cNvSpPr>
            <a:spLocks noGrp="1"/>
          </p:cNvSpPr>
          <p:nvPr>
            <p:ph type="title"/>
          </p:nvPr>
        </p:nvSpPr>
        <p:spPr/>
        <p:txBody>
          <a:bodyPr>
            <a:normAutofit/>
          </a:bodyPr>
          <a:lstStyle/>
          <a:p>
            <a:r>
              <a:rPr lang="en-GB" dirty="0"/>
              <a:t>8. A first response: Pre-established harmony cont. (David </a:t>
            </a:r>
            <a:r>
              <a:rPr lang="en-GB" dirty="0" err="1"/>
              <a:t>enoch</a:t>
            </a:r>
            <a:r>
              <a:rPr lang="en-GB" dirty="0"/>
              <a:t> et al.)</a:t>
            </a:r>
          </a:p>
        </p:txBody>
      </p:sp>
      <p:sp>
        <p:nvSpPr>
          <p:cNvPr id="3" name="Content Placeholder 2">
            <a:extLst>
              <a:ext uri="{FF2B5EF4-FFF2-40B4-BE49-F238E27FC236}">
                <a16:creationId xmlns:a16="http://schemas.microsoft.com/office/drawing/2014/main" id="{8CB3F722-54B6-4F00-BEB2-8826E84310D0}"/>
              </a:ext>
            </a:extLst>
          </p:cNvPr>
          <p:cNvSpPr>
            <a:spLocks noGrp="1"/>
          </p:cNvSpPr>
          <p:nvPr>
            <p:ph idx="1"/>
          </p:nvPr>
        </p:nvSpPr>
        <p:spPr>
          <a:xfrm>
            <a:off x="1024128" y="2285999"/>
            <a:ext cx="9720073" cy="4572001"/>
          </a:xfrm>
        </p:spPr>
        <p:txBody>
          <a:bodyPr>
            <a:normAutofit lnSpcReduction="10000"/>
          </a:bodyPr>
          <a:lstStyle/>
          <a:p>
            <a:pPr algn="just">
              <a:buFont typeface="Wingdings" pitchFamily="2" charset="2"/>
              <a:buChar char="Ø"/>
            </a:pPr>
            <a:r>
              <a:rPr lang="en-GB" dirty="0"/>
              <a:t> ‘</a:t>
            </a:r>
            <a:r>
              <a:rPr lang="en-GB" dirty="0">
                <a:effectLst/>
              </a:rPr>
              <a:t>Assume that survival or reproductive success (or whatever else evolution “aims” at) is at least somewhat good. Not, of course, that it is always good, or that its positive value is never outweighed by other considerations, or even that it is of ultimate or of intrinsic value, or anything of the sort. […] Selective forces have shaped our normative judgments and beliefs, with the “aim” of survival or reproductive success in mind (so to speak). But given that these are by and large good aims - aims that normative truths recommend - our normative beliefs have developed to be at least somewhat in line with the normative truths.’ (Enoch 2011: 168) </a:t>
            </a:r>
          </a:p>
          <a:p>
            <a:pPr algn="just">
              <a:buFont typeface="Wingdings" pitchFamily="2" charset="2"/>
              <a:buChar char="Ø"/>
            </a:pPr>
            <a:r>
              <a:rPr lang="en-GB" dirty="0"/>
              <a:t> Moreover: ‘</a:t>
            </a:r>
            <a:r>
              <a:rPr lang="en-GB" dirty="0">
                <a:effectLst/>
              </a:rPr>
              <a:t>survival (or whatever) is good; so behaving in ways that promote it is (pro-tanto) good; but one efficient way of pushing us in the direction of acting in those ways is by pushing us to believe that it is good to act in those ways. And in fact, as we have just seen, it </a:t>
            </a:r>
            <a:r>
              <a:rPr lang="en-GB" i="1" dirty="0">
                <a:effectLst/>
              </a:rPr>
              <a:t>is</a:t>
            </a:r>
            <a:r>
              <a:rPr lang="en-GB" dirty="0">
                <a:effectLst/>
              </a:rPr>
              <a:t> good so to act. So the normative beliefs this mechanism pushes us to have will tend to be true.’ (Enoch 2011: 169)</a:t>
            </a:r>
          </a:p>
          <a:p>
            <a:pPr algn="just">
              <a:buFont typeface="Wingdings" pitchFamily="2" charset="2"/>
              <a:buChar char="Ø"/>
            </a:pPr>
            <a:r>
              <a:rPr lang="en-GB" dirty="0"/>
              <a:t> The problem: how can we suppose what </a:t>
            </a:r>
            <a:r>
              <a:rPr lang="en-GB" dirty="0" err="1"/>
              <a:t>Skarsaune</a:t>
            </a:r>
            <a:r>
              <a:rPr lang="en-GB" dirty="0"/>
              <a:t> or Enoch invite us to suppose? Aren’t these exactly the kind of judgments the debunker aims to call into question?</a:t>
            </a:r>
            <a:endParaRPr lang="en-GB" dirty="0">
              <a:effectLst/>
            </a:endParaRPr>
          </a:p>
          <a:p>
            <a:endParaRPr lang="en-GB" dirty="0"/>
          </a:p>
        </p:txBody>
      </p:sp>
    </p:spTree>
    <p:extLst>
      <p:ext uri="{BB962C8B-B14F-4D97-AF65-F5344CB8AC3E}">
        <p14:creationId xmlns:p14="http://schemas.microsoft.com/office/powerpoint/2010/main" val="1595730891"/>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058513-6E42-3AB2-4D42-3D9F673BB7BC}"/>
              </a:ext>
            </a:extLst>
          </p:cNvPr>
          <p:cNvSpPr>
            <a:spLocks noGrp="1"/>
          </p:cNvSpPr>
          <p:nvPr>
            <p:ph type="title"/>
          </p:nvPr>
        </p:nvSpPr>
        <p:spPr/>
        <p:txBody>
          <a:bodyPr/>
          <a:lstStyle/>
          <a:p>
            <a:r>
              <a:rPr lang="en-GB" dirty="0"/>
              <a:t>9. A second response: debunking is self-undermining (Katia </a:t>
            </a:r>
            <a:r>
              <a:rPr lang="en-GB" dirty="0" err="1"/>
              <a:t>vavova</a:t>
            </a:r>
            <a:r>
              <a:rPr lang="en-GB" dirty="0"/>
              <a:t>)</a:t>
            </a:r>
          </a:p>
        </p:txBody>
      </p:sp>
      <p:sp>
        <p:nvSpPr>
          <p:cNvPr id="3" name="Content Placeholder 2">
            <a:extLst>
              <a:ext uri="{FF2B5EF4-FFF2-40B4-BE49-F238E27FC236}">
                <a16:creationId xmlns:a16="http://schemas.microsoft.com/office/drawing/2014/main" id="{5C2B6682-EA3D-0568-1DEE-22430584204B}"/>
              </a:ext>
            </a:extLst>
          </p:cNvPr>
          <p:cNvSpPr>
            <a:spLocks noGrp="1"/>
          </p:cNvSpPr>
          <p:nvPr>
            <p:ph idx="1"/>
          </p:nvPr>
        </p:nvSpPr>
        <p:spPr/>
        <p:txBody>
          <a:bodyPr/>
          <a:lstStyle/>
          <a:p>
            <a:pPr algn="just">
              <a:buFont typeface="Wingdings" pitchFamily="2" charset="2"/>
              <a:buChar char="Ø"/>
            </a:pPr>
            <a:r>
              <a:rPr lang="en-GB" dirty="0"/>
              <a:t> Recall </a:t>
            </a:r>
            <a:r>
              <a:rPr lang="en-GB" u="sng" dirty="0"/>
              <a:t>Gap</a:t>
            </a:r>
            <a:r>
              <a:rPr lang="en-GB" dirty="0"/>
              <a:t>, the claim that the fitness-enhancing judgments and the independent moral truths come apart: on what grounds can the debunker assert this?</a:t>
            </a:r>
          </a:p>
          <a:p>
            <a:pPr algn="just">
              <a:buFont typeface="Wingdings" pitchFamily="2" charset="2"/>
              <a:buChar char="Ø"/>
            </a:pPr>
            <a:r>
              <a:rPr lang="en-GB" dirty="0"/>
              <a:t>This leads to a dilemma for the debunker: ‘She may relax her standards for what counts as a “good” reason, or she may maintain them. If she relaxes them, she cannot give us a good reason to think we are mistaken. Worse yet, if we are permitted to assume that pain is bad, etc., then we can give her good reason to think we are not mistaken and her purportedly undermining story vindicates our evaluative beliefs. If, instead, the debunker maintains her standards, she blocks such responses. But she also blocks herself’ (</a:t>
            </a:r>
            <a:r>
              <a:rPr lang="en-GB" dirty="0" err="1"/>
              <a:t>Vavova</a:t>
            </a:r>
            <a:r>
              <a:rPr lang="en-GB" dirty="0"/>
              <a:t> 2014: 92). </a:t>
            </a:r>
          </a:p>
        </p:txBody>
      </p:sp>
    </p:spTree>
    <p:extLst>
      <p:ext uri="{BB962C8B-B14F-4D97-AF65-F5344CB8AC3E}">
        <p14:creationId xmlns:p14="http://schemas.microsoft.com/office/powerpoint/2010/main" val="3775851653"/>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57527-B56A-D7A7-9965-4CB4CA0906EF}"/>
              </a:ext>
            </a:extLst>
          </p:cNvPr>
          <p:cNvSpPr>
            <a:spLocks noGrp="1"/>
          </p:cNvSpPr>
          <p:nvPr>
            <p:ph type="title"/>
          </p:nvPr>
        </p:nvSpPr>
        <p:spPr/>
        <p:txBody>
          <a:bodyPr/>
          <a:lstStyle/>
          <a:p>
            <a:r>
              <a:rPr lang="en-GB" dirty="0"/>
              <a:t>9. A second response: debunking is self-undermining cont. (</a:t>
            </a:r>
            <a:r>
              <a:rPr lang="en-GB" dirty="0" err="1"/>
              <a:t>katia</a:t>
            </a:r>
            <a:r>
              <a:rPr lang="en-GB" dirty="0"/>
              <a:t> </a:t>
            </a:r>
            <a:r>
              <a:rPr lang="en-GB" dirty="0" err="1"/>
              <a:t>vavova</a:t>
            </a:r>
            <a:r>
              <a:rPr lang="en-GB" dirty="0"/>
              <a:t>)</a:t>
            </a:r>
          </a:p>
        </p:txBody>
      </p:sp>
      <p:sp>
        <p:nvSpPr>
          <p:cNvPr id="3" name="Content Placeholder 2">
            <a:extLst>
              <a:ext uri="{FF2B5EF4-FFF2-40B4-BE49-F238E27FC236}">
                <a16:creationId xmlns:a16="http://schemas.microsoft.com/office/drawing/2014/main" id="{4EE451CF-2F82-99AA-2D58-961A4C23F473}"/>
              </a:ext>
            </a:extLst>
          </p:cNvPr>
          <p:cNvSpPr>
            <a:spLocks noGrp="1"/>
          </p:cNvSpPr>
          <p:nvPr>
            <p:ph idx="1"/>
          </p:nvPr>
        </p:nvSpPr>
        <p:spPr>
          <a:xfrm>
            <a:off x="1024128" y="2286000"/>
            <a:ext cx="9720073" cy="4391526"/>
          </a:xfrm>
        </p:spPr>
        <p:txBody>
          <a:bodyPr>
            <a:normAutofit lnSpcReduction="10000"/>
          </a:bodyPr>
          <a:lstStyle/>
          <a:p>
            <a:pPr algn="just">
              <a:buFont typeface="Wingdings" pitchFamily="2" charset="2"/>
              <a:buChar char="Ø"/>
            </a:pPr>
            <a:r>
              <a:rPr lang="en-GB" dirty="0"/>
              <a:t> What this shows is the limits of debunking arguments ‘and so, more generally, the limits of our ability to get evidence of our own error. These limits are not of our cognitive architecture. Our ability to acquire evidence of our own error is not limited because we are, say, bad at recognizing such evidence. These limits arise out of the way that such evidence works.’ (</a:t>
            </a:r>
            <a:r>
              <a:rPr lang="en-GB" dirty="0" err="1"/>
              <a:t>Vavova</a:t>
            </a:r>
            <a:r>
              <a:rPr lang="en-GB" dirty="0"/>
              <a:t> 2014: 96)</a:t>
            </a:r>
          </a:p>
          <a:p>
            <a:pPr algn="just">
              <a:buFont typeface="Wingdings" pitchFamily="2" charset="2"/>
              <a:buChar char="Ø"/>
            </a:pPr>
            <a:r>
              <a:rPr lang="en-GB" dirty="0"/>
              <a:t> ‘Evidence of error is a piece of evidence like any other: the better ground you have from which to evaluate the evidence, the more potential you’ll have for getting good reason to revise. This is important because, recall, the debunker requires you to set aside the targeted beliefs when evaluating her challenge. You must not take those for granted if you are to avoid stacking the deck in your own </a:t>
            </a:r>
            <a:r>
              <a:rPr lang="en-GB" dirty="0" err="1"/>
              <a:t>favor</a:t>
            </a:r>
            <a:r>
              <a:rPr lang="en-GB" dirty="0"/>
              <a:t>. The more substantial the body of beliefs the debunker calls into question then, the less substantial your independent ground will be. And the less substantial the independent ground is, the worse the resources for both presenting and evaluating evidence of error.’ (</a:t>
            </a:r>
            <a:r>
              <a:rPr lang="en-GB" dirty="0" err="1"/>
              <a:t>Vavova</a:t>
            </a:r>
            <a:r>
              <a:rPr lang="en-GB" dirty="0"/>
              <a:t> 2014: 98; compare Greene 2008 vs. Berker 2009). </a:t>
            </a:r>
          </a:p>
        </p:txBody>
      </p:sp>
    </p:spTree>
    <p:extLst>
      <p:ext uri="{BB962C8B-B14F-4D97-AF65-F5344CB8AC3E}">
        <p14:creationId xmlns:p14="http://schemas.microsoft.com/office/powerpoint/2010/main" val="3040226824"/>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B79BC3-D973-4EB5-9315-E2BF7EED1903}"/>
              </a:ext>
            </a:extLst>
          </p:cNvPr>
          <p:cNvSpPr>
            <a:spLocks noGrp="1"/>
          </p:cNvSpPr>
          <p:nvPr>
            <p:ph type="title"/>
          </p:nvPr>
        </p:nvSpPr>
        <p:spPr/>
        <p:txBody>
          <a:bodyPr/>
          <a:lstStyle/>
          <a:p>
            <a:r>
              <a:rPr lang="en-GB" dirty="0"/>
              <a:t>10. Genealogical anxiety (amia Srinivasan)</a:t>
            </a:r>
          </a:p>
        </p:txBody>
      </p:sp>
      <p:sp>
        <p:nvSpPr>
          <p:cNvPr id="3" name="Content Placeholder 2">
            <a:extLst>
              <a:ext uri="{FF2B5EF4-FFF2-40B4-BE49-F238E27FC236}">
                <a16:creationId xmlns:a16="http://schemas.microsoft.com/office/drawing/2014/main" id="{320CDDA1-506C-A0A1-50F2-CE56C1B61DE0}"/>
              </a:ext>
            </a:extLst>
          </p:cNvPr>
          <p:cNvSpPr>
            <a:spLocks noGrp="1"/>
          </p:cNvSpPr>
          <p:nvPr>
            <p:ph idx="1"/>
          </p:nvPr>
        </p:nvSpPr>
        <p:spPr/>
        <p:txBody>
          <a:bodyPr/>
          <a:lstStyle/>
          <a:p>
            <a:pPr algn="just">
              <a:buFont typeface="Wingdings" pitchFamily="2" charset="2"/>
              <a:buChar char="Ø"/>
            </a:pPr>
            <a:r>
              <a:rPr lang="en-GB" dirty="0"/>
              <a:t> Genealogical anxiety: ‘the anxiety that the causal origins of our representations, once revealed, will somehow undermine, destabilize, or cast doubt on the legitimacy or standing of those representations.’ (Srinivasan 2019: 128)</a:t>
            </a:r>
          </a:p>
          <a:p>
            <a:pPr algn="just">
              <a:buFont typeface="Wingdings" pitchFamily="2" charset="2"/>
              <a:buChar char="Ø"/>
            </a:pPr>
            <a:r>
              <a:rPr lang="en-GB" dirty="0"/>
              <a:t> Perhaps the debunker ‘can provide me no compelling reason to think I do not know. But what positive reason do I have for thinking that I do know?’ Thus the debunker ‘exercises a kind of </a:t>
            </a:r>
            <a:r>
              <a:rPr lang="en-GB" i="1" dirty="0"/>
              <a:t>meta</a:t>
            </a:r>
            <a:r>
              <a:rPr lang="en-GB" dirty="0"/>
              <a:t>-epistemic power: a power to reveal what we tacitly presume about ourselves in so far as we believe that our genealogically contingent beliefs are in fact knowledge […] I must believe myself to be genealogically lucky.’ (Srinivasan 2019: 135)</a:t>
            </a:r>
          </a:p>
          <a:p>
            <a:pPr algn="just">
              <a:buFont typeface="Wingdings" pitchFamily="2" charset="2"/>
              <a:buChar char="Ø"/>
            </a:pPr>
            <a:r>
              <a:rPr lang="en-GB" dirty="0"/>
              <a:t> ‘It takes steady epistemic nerves to be a moral realist.’ (</a:t>
            </a:r>
            <a:r>
              <a:rPr lang="en-GB" dirty="0" err="1"/>
              <a:t>Skarsaune</a:t>
            </a:r>
            <a:r>
              <a:rPr lang="en-GB" dirty="0"/>
              <a:t> 2011: 229)</a:t>
            </a:r>
          </a:p>
        </p:txBody>
      </p:sp>
    </p:spTree>
    <p:extLst>
      <p:ext uri="{BB962C8B-B14F-4D97-AF65-F5344CB8AC3E}">
        <p14:creationId xmlns:p14="http://schemas.microsoft.com/office/powerpoint/2010/main" val="2880126363"/>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988820"/>
            <a:ext cx="9720073" cy="4869180"/>
          </a:xfrm>
        </p:spPr>
        <p:txBody>
          <a:bodyPr>
            <a:normAutofit lnSpcReduction="10000"/>
          </a:bodyPr>
          <a:lstStyle/>
          <a:p>
            <a:pPr algn="just"/>
            <a:r>
              <a:rPr lang="en-GB" dirty="0"/>
              <a:t>Berker, Selim (2009). ‘The Normative Insignificance of Neuroscience.’ </a:t>
            </a:r>
            <a:r>
              <a:rPr lang="en-GB" i="1" dirty="0"/>
              <a:t>Philosophy &amp; Public Affairs</a:t>
            </a:r>
            <a:r>
              <a:rPr lang="en-GB" dirty="0"/>
              <a:t> 37(4): 293-329.</a:t>
            </a:r>
          </a:p>
          <a:p>
            <a:pPr algn="just"/>
            <a:r>
              <a:rPr lang="en-GB" dirty="0"/>
              <a:t>Brink, David O. (1989). </a:t>
            </a:r>
            <a:r>
              <a:rPr lang="en-GB" i="1" dirty="0"/>
              <a:t>Moral Realism and the Foundations of Ethics</a:t>
            </a:r>
            <a:r>
              <a:rPr lang="en-GB" dirty="0"/>
              <a:t>. Cambridge: Cambridge University Press.</a:t>
            </a:r>
          </a:p>
          <a:p>
            <a:pPr algn="just"/>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pPr algn="just"/>
            <a:r>
              <a:rPr lang="en-GB" dirty="0" err="1"/>
              <a:t>FitzPatrick</a:t>
            </a:r>
            <a:r>
              <a:rPr lang="en-GB" dirty="0"/>
              <a:t>, William (2025). ‘Morality and Evolutionary Biology.’ </a:t>
            </a:r>
            <a:r>
              <a:rPr lang="en-GB" i="1" dirty="0"/>
              <a:t>Stanford Encyclopedia of Philosophy</a:t>
            </a:r>
            <a:r>
              <a:rPr lang="en-GB" dirty="0"/>
              <a:t>.</a:t>
            </a:r>
          </a:p>
          <a:p>
            <a:pPr algn="just"/>
            <a:r>
              <a:rPr lang="en-GB" dirty="0"/>
              <a:t>Greene, Joshua D. (2008). ‘The Secret Joke of Kant’s Soul.’ In Walter Sinnott-Armstrong ed., </a:t>
            </a:r>
            <a:r>
              <a:rPr lang="en-GB" i="1" dirty="0"/>
              <a:t>Moral Psychology Vol.3: Emotion, Brain Disorders, and Development</a:t>
            </a:r>
            <a:r>
              <a:rPr lang="en-GB" dirty="0"/>
              <a:t>, 35-79. Cambridge, MA: MIT Press.</a:t>
            </a:r>
          </a:p>
          <a:p>
            <a:pPr algn="just"/>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pPr algn="just"/>
            <a:endParaRPr lang="en-GB" dirty="0"/>
          </a:p>
        </p:txBody>
      </p:sp>
    </p:spTree>
    <p:extLst>
      <p:ext uri="{BB962C8B-B14F-4D97-AF65-F5344CB8AC3E}">
        <p14:creationId xmlns:p14="http://schemas.microsoft.com/office/powerpoint/2010/main" val="155869711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a:bodyPr>
          <a:lstStyle/>
          <a:p>
            <a:pPr algn="just"/>
            <a:r>
              <a:rPr lang="en-GB" dirty="0"/>
              <a:t>Parfit, Derek (2011). </a:t>
            </a:r>
            <a:r>
              <a:rPr lang="en-GB" i="1" dirty="0"/>
              <a:t>On What Matters Vol.2</a:t>
            </a:r>
            <a:r>
              <a:rPr lang="en-GB" dirty="0"/>
              <a:t>. Oxford: Oxford University Press.</a:t>
            </a:r>
          </a:p>
          <a:p>
            <a:pPr algn="just"/>
            <a:r>
              <a:rPr lang="en-GB" dirty="0" err="1"/>
              <a:t>Skarsaune</a:t>
            </a:r>
            <a:r>
              <a:rPr lang="en-GB" dirty="0"/>
              <a:t>, Knut Olav (2011). ‘Darwin and Moral Realism: Survival of the Iffiest.’ </a:t>
            </a:r>
            <a:r>
              <a:rPr lang="en-GB" i="1" dirty="0"/>
              <a:t>Philosophical Studies</a:t>
            </a:r>
            <a:r>
              <a:rPr lang="en-GB" dirty="0"/>
              <a:t> 152(2): 229-243.</a:t>
            </a:r>
          </a:p>
          <a:p>
            <a:pPr algn="just"/>
            <a:r>
              <a:rPr lang="en-GB" dirty="0"/>
              <a:t>Srinivasan, Amia (2019). ‘Genealogy, Epistemology, and Worldmaking.’ </a:t>
            </a:r>
            <a:r>
              <a:rPr lang="en-GB" i="1" dirty="0"/>
              <a:t>Proceedings of the Aristotelian Society</a:t>
            </a:r>
            <a:r>
              <a:rPr lang="en-GB" dirty="0"/>
              <a:t> 119(2): 127-156.</a:t>
            </a:r>
          </a:p>
          <a:p>
            <a:pPr algn="just"/>
            <a:r>
              <a:rPr lang="en-GB" dirty="0"/>
              <a:t>Street, Sharon (2006). ‘A Darwinian Dilemma for Realist Theories of Value.’ </a:t>
            </a:r>
            <a:r>
              <a:rPr lang="en-GB" i="1" dirty="0"/>
              <a:t>Philosophical Studies</a:t>
            </a:r>
            <a:r>
              <a:rPr lang="en-GB" dirty="0"/>
              <a:t> 127(1): 109-166.</a:t>
            </a:r>
          </a:p>
          <a:p>
            <a:pPr algn="just"/>
            <a:r>
              <a:rPr lang="en-GB" dirty="0" err="1"/>
              <a:t>Vavova</a:t>
            </a:r>
            <a:r>
              <a:rPr lang="en-GB" dirty="0"/>
              <a:t>, Katia (2014). ‘Debunking Evolutionary Debunking.’ </a:t>
            </a:r>
            <a:r>
              <a:rPr lang="en-GB" i="1" dirty="0"/>
              <a:t>Oxford Studies in Metaethics</a:t>
            </a:r>
            <a:r>
              <a:rPr lang="en-GB" dirty="0"/>
              <a:t> 9: 76-101.</a:t>
            </a:r>
          </a:p>
          <a:p>
            <a:pPr algn="just"/>
            <a:r>
              <a:rPr lang="en-GB" dirty="0" err="1"/>
              <a:t>Vavova</a:t>
            </a:r>
            <a:r>
              <a:rPr lang="en-GB" dirty="0"/>
              <a:t>, Katia (2015). ‘Evolutionary Debunking of Moral Realism.’ </a:t>
            </a:r>
            <a:r>
              <a:rPr lang="en-GB" i="1" dirty="0"/>
              <a:t>Philosophy Compass </a:t>
            </a:r>
            <a:r>
              <a:rPr lang="en-GB" dirty="0"/>
              <a:t>10(2): 104-116.</a:t>
            </a:r>
          </a:p>
          <a:p>
            <a:pPr algn="just"/>
            <a:endParaRPr lang="en-GB" dirty="0"/>
          </a:p>
        </p:txBody>
      </p:sp>
    </p:spTree>
    <p:extLst>
      <p:ext uri="{BB962C8B-B14F-4D97-AF65-F5344CB8AC3E}">
        <p14:creationId xmlns:p14="http://schemas.microsoft.com/office/powerpoint/2010/main" val="232056686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A4ADC-9B2C-A01E-E849-C2283F9EB98A}"/>
              </a:ext>
            </a:extLst>
          </p:cNvPr>
          <p:cNvSpPr>
            <a:spLocks noGrp="1"/>
          </p:cNvSpPr>
          <p:nvPr>
            <p:ph type="ctrTitle"/>
          </p:nvPr>
        </p:nvSpPr>
        <p:spPr/>
        <p:txBody>
          <a:bodyPr/>
          <a:lstStyle/>
          <a:p>
            <a:r>
              <a:rPr lang="en-GB" dirty="0"/>
              <a:t>Lecture 8: Constructivism</a:t>
            </a:r>
          </a:p>
        </p:txBody>
      </p:sp>
      <p:sp>
        <p:nvSpPr>
          <p:cNvPr id="3" name="Subtitle 2">
            <a:extLst>
              <a:ext uri="{FF2B5EF4-FFF2-40B4-BE49-F238E27FC236}">
                <a16:creationId xmlns:a16="http://schemas.microsoft.com/office/drawing/2014/main" id="{E92308DD-4C77-0475-F0C0-73E7AA874169}"/>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1972551070"/>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847228" cy="1499616"/>
          </a:xfrm>
        </p:spPr>
        <p:txBody>
          <a:bodyPr>
            <a:normAutofit fontScale="90000"/>
          </a:bodyPr>
          <a:lstStyle/>
          <a:p>
            <a:r>
              <a:rPr lang="en-GB" dirty="0"/>
              <a:t>1. A Final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182982702"/>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FB1B5-0FE0-6156-E8EC-160B443972EA}"/>
              </a:ext>
            </a:extLst>
          </p:cNvPr>
          <p:cNvSpPr>
            <a:spLocks noGrp="1"/>
          </p:cNvSpPr>
          <p:nvPr>
            <p:ph type="title"/>
          </p:nvPr>
        </p:nvSpPr>
        <p:spPr/>
        <p:txBody>
          <a:bodyPr/>
          <a:lstStyle/>
          <a:p>
            <a:r>
              <a:rPr lang="en-GB" dirty="0"/>
              <a:t>2. What is constructivism?</a:t>
            </a:r>
          </a:p>
        </p:txBody>
      </p:sp>
      <p:sp>
        <p:nvSpPr>
          <p:cNvPr id="3" name="Content Placeholder 2">
            <a:extLst>
              <a:ext uri="{FF2B5EF4-FFF2-40B4-BE49-F238E27FC236}">
                <a16:creationId xmlns:a16="http://schemas.microsoft.com/office/drawing/2014/main" id="{5D0D377E-7276-52B1-BD5D-955F19BB7F19}"/>
              </a:ext>
            </a:extLst>
          </p:cNvPr>
          <p:cNvSpPr>
            <a:spLocks noGrp="1"/>
          </p:cNvSpPr>
          <p:nvPr>
            <p:ph idx="1"/>
          </p:nvPr>
        </p:nvSpPr>
        <p:spPr/>
        <p:txBody>
          <a:bodyPr/>
          <a:lstStyle/>
          <a:p>
            <a:pPr algn="just">
              <a:buFont typeface="Wingdings" pitchFamily="2" charset="2"/>
              <a:buChar char="Ø"/>
            </a:pPr>
            <a:r>
              <a:rPr lang="en-GB" dirty="0"/>
              <a:t> </a:t>
            </a:r>
            <a:r>
              <a:rPr lang="en-GB" i="1" dirty="0"/>
              <a:t>Constructivism</a:t>
            </a:r>
            <a:r>
              <a:rPr lang="en-GB" dirty="0"/>
              <a:t> hold that true moral judgments are true in virtue of being arrived at via the correct </a:t>
            </a:r>
            <a:r>
              <a:rPr lang="en-GB" i="1" dirty="0"/>
              <a:t>procedure</a:t>
            </a:r>
            <a:r>
              <a:rPr lang="en-GB" dirty="0"/>
              <a:t> for deciding what to do (Darwall et al. 1992; Korsgaard 1996; Barry 2017; cf. Street 2010). Confusingly sometimes referred to as </a:t>
            </a:r>
            <a:r>
              <a:rPr lang="en-GB" i="1" dirty="0"/>
              <a:t>procedural realism </a:t>
            </a:r>
            <a:r>
              <a:rPr lang="en-GB" dirty="0"/>
              <a:t>(e.g. Korsgaard 1996). </a:t>
            </a:r>
          </a:p>
          <a:p>
            <a:pPr algn="just">
              <a:buFont typeface="Wingdings" pitchFamily="2" charset="2"/>
              <a:buChar char="Ø"/>
            </a:pPr>
            <a:r>
              <a:rPr lang="en-GB" dirty="0"/>
              <a:t> Constructivism contrasts with:</a:t>
            </a:r>
          </a:p>
          <a:p>
            <a:pPr marL="817200" indent="-457200" algn="just">
              <a:buFont typeface="+mj-lt"/>
              <a:buAutoNum type="arabicPeriod"/>
            </a:pPr>
            <a:r>
              <a:rPr lang="en-GB" i="1" dirty="0"/>
              <a:t>Substantive</a:t>
            </a:r>
            <a:r>
              <a:rPr lang="en-GB" dirty="0"/>
              <a:t> </a:t>
            </a:r>
            <a:r>
              <a:rPr lang="en-GB" i="1" dirty="0"/>
              <a:t>moral realism</a:t>
            </a:r>
            <a:r>
              <a:rPr lang="en-GB" dirty="0"/>
              <a:t>: true moral judgments are true in virtue of correctly describing independent moral facts;</a:t>
            </a:r>
          </a:p>
          <a:p>
            <a:pPr marL="817200" indent="-457200" algn="just">
              <a:buFont typeface="+mj-lt"/>
              <a:buAutoNum type="arabicPeriod"/>
            </a:pPr>
            <a:r>
              <a:rPr lang="en-GB" i="1" dirty="0"/>
              <a:t>Moral scepticism</a:t>
            </a:r>
            <a:r>
              <a:rPr lang="en-GB" dirty="0"/>
              <a:t>: there are no true moral judgments.</a:t>
            </a:r>
          </a:p>
        </p:txBody>
      </p:sp>
    </p:spTree>
    <p:extLst>
      <p:ext uri="{BB962C8B-B14F-4D97-AF65-F5344CB8AC3E}">
        <p14:creationId xmlns:p14="http://schemas.microsoft.com/office/powerpoint/2010/main" val="8226742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56E36B-E17B-4FD0-7DC1-FD2AFEE2F81E}"/>
              </a:ext>
            </a:extLst>
          </p:cNvPr>
          <p:cNvSpPr>
            <a:spLocks noGrp="1"/>
          </p:cNvSpPr>
          <p:nvPr>
            <p:ph type="title"/>
          </p:nvPr>
        </p:nvSpPr>
        <p:spPr/>
        <p:txBody>
          <a:bodyPr/>
          <a:lstStyle/>
          <a:p>
            <a:r>
              <a:rPr lang="en-GB" dirty="0"/>
              <a:t>2. Why Moral realism? (David Brink)</a:t>
            </a:r>
          </a:p>
        </p:txBody>
      </p:sp>
      <p:sp>
        <p:nvSpPr>
          <p:cNvPr id="3" name="Content Placeholder 2">
            <a:extLst>
              <a:ext uri="{FF2B5EF4-FFF2-40B4-BE49-F238E27FC236}">
                <a16:creationId xmlns:a16="http://schemas.microsoft.com/office/drawing/2014/main" id="{1D456BD1-F4BF-0945-538A-FE0BB86899A8}"/>
              </a:ext>
            </a:extLst>
          </p:cNvPr>
          <p:cNvSpPr>
            <a:spLocks noGrp="1"/>
          </p:cNvSpPr>
          <p:nvPr>
            <p:ph idx="1"/>
          </p:nvPr>
        </p:nvSpPr>
        <p:spPr>
          <a:xfrm>
            <a:off x="1024128" y="2286000"/>
            <a:ext cx="9720073" cy="4572000"/>
          </a:xfrm>
        </p:spPr>
        <p:txBody>
          <a:bodyPr>
            <a:normAutofit/>
          </a:bodyPr>
          <a:lstStyle/>
          <a:p>
            <a:pPr algn="just">
              <a:buFont typeface="Wingdings" pitchFamily="2" charset="2"/>
              <a:buChar char="Ø"/>
            </a:pPr>
            <a:r>
              <a:rPr lang="en-GB" dirty="0"/>
              <a:t> ‘</a:t>
            </a:r>
            <a:r>
              <a:rPr lang="en-GB" dirty="0">
                <a:effectLst/>
              </a:rPr>
              <a:t>In many areas of dispute between realism and antirealism, realism is the natural metaphysical position. We begin as realists about the external world or the unobservable entities mentioned in well-confirmed scientific theories. Generally, people </a:t>
            </a:r>
            <a:r>
              <a:rPr lang="en-GB" i="1" dirty="0">
                <a:effectLst/>
              </a:rPr>
              <a:t>become</a:t>
            </a:r>
            <a:r>
              <a:rPr lang="en-GB" dirty="0">
                <a:effectLst/>
              </a:rPr>
              <a:t> antirealists about these things (if they do) because they become convinced that realism is in some way naive and must be abandoned in the face of compelling metaphysical and epistemological objections. So too, I think, in ethics. We begin as (tacit) cognitivists and realists about ethics.’ (Brink 1989: 23)</a:t>
            </a:r>
          </a:p>
          <a:p>
            <a:pPr algn="just">
              <a:buFont typeface="Wingdings" pitchFamily="2" charset="2"/>
              <a:buChar char="Ø"/>
            </a:pPr>
            <a:r>
              <a:rPr lang="en-GB" dirty="0"/>
              <a:t> Realism naturally explains: ‘</a:t>
            </a:r>
            <a:r>
              <a:rPr lang="en-GB" dirty="0">
                <a:effectLst/>
              </a:rPr>
              <a:t>Moral judgments are typically expressed in language employing the declarative mood; we engage in moral argument and deliberation; we regard people as capable both of making moral mistakes and of correcting their moral views; we often feel constrained by what we take to be moral requirements that are in some sense imposed from without and independent of us.’ (Brink 1989: 24)</a:t>
            </a:r>
          </a:p>
          <a:p>
            <a:pPr algn="just">
              <a:buFont typeface="Wingdings" pitchFamily="2" charset="2"/>
              <a:buChar char="Ø"/>
            </a:pPr>
            <a:r>
              <a:rPr lang="en-GB" dirty="0">
                <a:effectLst/>
              </a:rPr>
              <a:t> In other words: realism is excellent at </a:t>
            </a:r>
            <a:r>
              <a:rPr lang="en-GB" i="1" dirty="0">
                <a:effectLst/>
              </a:rPr>
              <a:t>internal accommodation</a:t>
            </a:r>
            <a:r>
              <a:rPr lang="en-GB" dirty="0">
                <a:effectLst/>
              </a:rPr>
              <a:t> (Finlay 2007: 822).</a:t>
            </a:r>
          </a:p>
          <a:p>
            <a:pPr>
              <a:buFont typeface="Wingdings" pitchFamily="2" charset="2"/>
              <a:buChar char="Ø"/>
            </a:pPr>
            <a:endParaRPr lang="en-GB" dirty="0"/>
          </a:p>
        </p:txBody>
      </p:sp>
    </p:spTree>
    <p:extLst>
      <p:ext uri="{BB962C8B-B14F-4D97-AF65-F5344CB8AC3E}">
        <p14:creationId xmlns:p14="http://schemas.microsoft.com/office/powerpoint/2010/main" val="225201753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49B068-0BA4-5529-A83E-A182E668D2E7}"/>
              </a:ext>
            </a:extLst>
          </p:cNvPr>
          <p:cNvSpPr>
            <a:spLocks noGrp="1"/>
          </p:cNvSpPr>
          <p:nvPr>
            <p:ph type="title"/>
          </p:nvPr>
        </p:nvSpPr>
        <p:spPr/>
        <p:txBody>
          <a:bodyPr/>
          <a:lstStyle/>
          <a:p>
            <a:r>
              <a:rPr lang="en-GB" dirty="0"/>
              <a:t>3. Distinguishing Different kinds of constructivism</a:t>
            </a:r>
          </a:p>
        </p:txBody>
      </p:sp>
      <p:sp>
        <p:nvSpPr>
          <p:cNvPr id="3" name="Content Placeholder 2">
            <a:extLst>
              <a:ext uri="{FF2B5EF4-FFF2-40B4-BE49-F238E27FC236}">
                <a16:creationId xmlns:a16="http://schemas.microsoft.com/office/drawing/2014/main" id="{E9064997-7A1C-3B09-057A-E138C30583F6}"/>
              </a:ext>
            </a:extLst>
          </p:cNvPr>
          <p:cNvSpPr>
            <a:spLocks noGrp="1"/>
          </p:cNvSpPr>
          <p:nvPr>
            <p:ph idx="1"/>
          </p:nvPr>
        </p:nvSpPr>
        <p:spPr/>
        <p:txBody>
          <a:bodyPr>
            <a:normAutofit/>
          </a:bodyPr>
          <a:lstStyle/>
          <a:p>
            <a:pPr algn="just">
              <a:buFont typeface="Wingdings" pitchFamily="2" charset="2"/>
              <a:buChar char="Ø"/>
            </a:pPr>
            <a:r>
              <a:rPr lang="en-GB" dirty="0"/>
              <a:t> A distinction between:</a:t>
            </a:r>
          </a:p>
          <a:p>
            <a:pPr marL="817200" indent="-457200" algn="just">
              <a:buFont typeface="+mj-lt"/>
              <a:buAutoNum type="arabicPeriod"/>
            </a:pPr>
            <a:r>
              <a:rPr lang="en-GB" i="1" dirty="0"/>
              <a:t>Local</a:t>
            </a:r>
            <a:r>
              <a:rPr lang="en-GB" dirty="0"/>
              <a:t> or </a:t>
            </a:r>
            <a:r>
              <a:rPr lang="en-GB" i="1" dirty="0"/>
              <a:t>restricted</a:t>
            </a:r>
            <a:r>
              <a:rPr lang="en-GB" dirty="0"/>
              <a:t> constructivism (e.g. Rawls 1980): aims to construct normative truths in a limited domain (e.g. political justice), arrived at through procedural reasoning from other normative principles taken for granted; </a:t>
            </a:r>
          </a:p>
          <a:p>
            <a:pPr marL="817200" indent="-457200" algn="just">
              <a:buFont typeface="+mj-lt"/>
              <a:buAutoNum type="arabicPeriod"/>
            </a:pPr>
            <a:r>
              <a:rPr lang="en-GB" i="1" dirty="0"/>
              <a:t>Global </a:t>
            </a:r>
            <a:r>
              <a:rPr lang="en-GB" dirty="0"/>
              <a:t>or </a:t>
            </a:r>
            <a:r>
              <a:rPr lang="en-GB" i="1" dirty="0"/>
              <a:t>unrestricted </a:t>
            </a:r>
            <a:r>
              <a:rPr lang="en-GB" dirty="0"/>
              <a:t>constructivism: aims to construct all normative truths.</a:t>
            </a:r>
          </a:p>
          <a:p>
            <a:pPr marL="360000" indent="0" algn="just">
              <a:buNone/>
            </a:pPr>
            <a:endParaRPr lang="en-GB" i="1" dirty="0"/>
          </a:p>
          <a:p>
            <a:pPr algn="just">
              <a:buFont typeface="Wingdings" pitchFamily="2" charset="2"/>
              <a:buChar char="Ø"/>
            </a:pPr>
            <a:r>
              <a:rPr lang="en-GB" i="1" dirty="0"/>
              <a:t> </a:t>
            </a:r>
            <a:r>
              <a:rPr lang="en-GB" dirty="0"/>
              <a:t>A distinction between:</a:t>
            </a:r>
          </a:p>
          <a:p>
            <a:pPr marL="817200" indent="-457200" algn="just">
              <a:buFont typeface="+mj-lt"/>
              <a:buAutoNum type="arabicPeriod"/>
            </a:pPr>
            <a:r>
              <a:rPr lang="en-GB" i="1" dirty="0" err="1"/>
              <a:t>Humean</a:t>
            </a:r>
            <a:r>
              <a:rPr lang="en-GB" dirty="0"/>
              <a:t> constructivism (e.g. Street 2010);</a:t>
            </a:r>
          </a:p>
          <a:p>
            <a:pPr marL="817200" indent="-457200" algn="just">
              <a:buFont typeface="+mj-lt"/>
              <a:buAutoNum type="arabicPeriod"/>
            </a:pPr>
            <a:r>
              <a:rPr lang="en-GB" i="1" dirty="0"/>
              <a:t>Kantian</a:t>
            </a:r>
            <a:r>
              <a:rPr lang="en-GB" dirty="0"/>
              <a:t> constructivism (e.g. Korsgaard 1996; O’Neill 1996).</a:t>
            </a:r>
            <a:endParaRPr lang="en-GB" i="1" dirty="0"/>
          </a:p>
        </p:txBody>
      </p:sp>
    </p:spTree>
    <p:extLst>
      <p:ext uri="{BB962C8B-B14F-4D97-AF65-F5344CB8AC3E}">
        <p14:creationId xmlns:p14="http://schemas.microsoft.com/office/powerpoint/2010/main" val="280291036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1F233-55F0-CF37-DAD6-8B257765BC6F}"/>
              </a:ext>
            </a:extLst>
          </p:cNvPr>
          <p:cNvSpPr>
            <a:spLocks noGrp="1"/>
          </p:cNvSpPr>
          <p:nvPr>
            <p:ph type="title"/>
          </p:nvPr>
        </p:nvSpPr>
        <p:spPr/>
        <p:txBody>
          <a:bodyPr/>
          <a:lstStyle/>
          <a:p>
            <a:r>
              <a:rPr lang="en-GB" dirty="0"/>
              <a:t>4. The normative question (Christine Korsgaard)</a:t>
            </a:r>
          </a:p>
        </p:txBody>
      </p:sp>
      <p:sp>
        <p:nvSpPr>
          <p:cNvPr id="3" name="Content Placeholder 2">
            <a:extLst>
              <a:ext uri="{FF2B5EF4-FFF2-40B4-BE49-F238E27FC236}">
                <a16:creationId xmlns:a16="http://schemas.microsoft.com/office/drawing/2014/main" id="{A6E8D271-5C9B-98EB-1CB0-B7D0C1CBC2F2}"/>
              </a:ext>
            </a:extLst>
          </p:cNvPr>
          <p:cNvSpPr>
            <a:spLocks noGrp="1"/>
          </p:cNvSpPr>
          <p:nvPr>
            <p:ph idx="1"/>
          </p:nvPr>
        </p:nvSpPr>
        <p:spPr/>
        <p:txBody>
          <a:bodyPr/>
          <a:lstStyle/>
          <a:p>
            <a:pPr algn="just">
              <a:buFont typeface="Wingdings" pitchFamily="2" charset="2"/>
              <a:buChar char="Ø"/>
            </a:pPr>
            <a:r>
              <a:rPr lang="en-GB" dirty="0"/>
              <a:t> Moral standards make </a:t>
            </a:r>
            <a:r>
              <a:rPr lang="en-GB" i="1" dirty="0"/>
              <a:t>claims</a:t>
            </a:r>
            <a:r>
              <a:rPr lang="en-GB" dirty="0"/>
              <a:t> on us: they command, oblige, recommend. Or at least, when we invoke moral standards we make claims on each other. What justifies these claims? This ‘question can become urgent, for the day will come, for most of us, when what morality commands, obliges, or recommends is </a:t>
            </a:r>
            <a:r>
              <a:rPr lang="en-GB" i="1" dirty="0"/>
              <a:t>hard</a:t>
            </a:r>
            <a:r>
              <a:rPr lang="en-GB" dirty="0"/>
              <a:t>’ (Korsgaard 1996: 9).</a:t>
            </a:r>
          </a:p>
          <a:p>
            <a:pPr algn="just">
              <a:buFont typeface="Wingdings" pitchFamily="2" charset="2"/>
              <a:buChar char="Ø"/>
            </a:pPr>
            <a:r>
              <a:rPr lang="en-GB" dirty="0"/>
              <a:t> So: the </a:t>
            </a:r>
            <a:r>
              <a:rPr lang="en-GB" i="1" dirty="0"/>
              <a:t>normative question </a:t>
            </a:r>
            <a:r>
              <a:rPr lang="en-GB" dirty="0"/>
              <a:t>is ‘a first-person question that arises for the moral agent who must actually do what morality says. When you want to know what a philosopher’s theory of normativity is, you must place yourself in the position of an </a:t>
            </a:r>
            <a:r>
              <a:rPr lang="en-GB" i="1" dirty="0"/>
              <a:t>agent</a:t>
            </a:r>
            <a:r>
              <a:rPr lang="en-GB" dirty="0"/>
              <a:t> on whom morality is making a difficult claim. You then ask the philosopher: must I really do this? Why must I do it? And his answer is his answer to the normative question’ (Korsgaard 1996: 16).</a:t>
            </a:r>
          </a:p>
          <a:p>
            <a:pPr marL="0" indent="0" algn="just">
              <a:buNone/>
            </a:pPr>
            <a:endParaRPr lang="en-GB" dirty="0"/>
          </a:p>
        </p:txBody>
      </p:sp>
    </p:spTree>
    <p:extLst>
      <p:ext uri="{BB962C8B-B14F-4D97-AF65-F5344CB8AC3E}">
        <p14:creationId xmlns:p14="http://schemas.microsoft.com/office/powerpoint/2010/main" val="2778640298"/>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E1422-B41A-7FA8-F1F1-F539C9FB42CB}"/>
              </a:ext>
            </a:extLst>
          </p:cNvPr>
          <p:cNvSpPr>
            <a:spLocks noGrp="1"/>
          </p:cNvSpPr>
          <p:nvPr>
            <p:ph type="title"/>
          </p:nvPr>
        </p:nvSpPr>
        <p:spPr/>
        <p:txBody>
          <a:bodyPr/>
          <a:lstStyle/>
          <a:p>
            <a:r>
              <a:rPr lang="en-GB" dirty="0"/>
              <a:t>5. Two answers to the normative question (Christine Korsgaard)</a:t>
            </a:r>
          </a:p>
        </p:txBody>
      </p:sp>
      <p:sp>
        <p:nvSpPr>
          <p:cNvPr id="3" name="Content Placeholder 2">
            <a:extLst>
              <a:ext uri="{FF2B5EF4-FFF2-40B4-BE49-F238E27FC236}">
                <a16:creationId xmlns:a16="http://schemas.microsoft.com/office/drawing/2014/main" id="{91DC870D-1EE9-162D-E2A6-DC02F740F1D8}"/>
              </a:ext>
            </a:extLst>
          </p:cNvPr>
          <p:cNvSpPr>
            <a:spLocks noGrp="1"/>
          </p:cNvSpPr>
          <p:nvPr>
            <p:ph idx="1"/>
          </p:nvPr>
        </p:nvSpPr>
        <p:spPr/>
        <p:txBody>
          <a:bodyPr/>
          <a:lstStyle/>
          <a:p>
            <a:pPr algn="just">
              <a:buFont typeface="Wingdings" pitchFamily="2" charset="2"/>
              <a:buChar char="Ø"/>
            </a:pPr>
            <a:r>
              <a:rPr lang="en-GB" dirty="0"/>
              <a:t> Two answers to the normative question:</a:t>
            </a:r>
          </a:p>
          <a:p>
            <a:pPr marL="817200" indent="-457200" algn="just">
              <a:buFont typeface="+mj-lt"/>
              <a:buAutoNum type="arabicPeriod"/>
            </a:pPr>
            <a:r>
              <a:rPr lang="en-GB" dirty="0"/>
              <a:t> Substantive Realism: moral claims are normative if they are true in virtue of correctly describing the independent moral facts;</a:t>
            </a:r>
          </a:p>
          <a:p>
            <a:pPr marL="817200" indent="-457200" algn="just">
              <a:buFont typeface="+mj-lt"/>
              <a:buAutoNum type="arabicPeriod"/>
            </a:pPr>
            <a:r>
              <a:rPr lang="en-GB" dirty="0"/>
              <a:t>The Appeal to Autonomy: ‘</a:t>
            </a:r>
            <a:r>
              <a:rPr lang="en-GB" dirty="0">
                <a:effectLst/>
              </a:rPr>
              <a:t>Kantians believe that the source of the normativity of moral claims must be found in the agent’s own will, in particular in the fact that the laws of morality are the laws of the agent’s own will and that its claims are ones she is prepared to make on herself. The capacity for self-conscious reflection about our own actions confers on us a kind of authority over ourselves, and it is this authority which gives normativity to moral claims.’ (Korsgaard 1996: 19-20). </a:t>
            </a:r>
          </a:p>
          <a:p>
            <a:pPr marL="817200" indent="-457200" algn="just">
              <a:buFont typeface="+mj-lt"/>
              <a:buAutoNum type="arabicPeriod"/>
            </a:pPr>
            <a:endParaRPr lang="en-GB" dirty="0"/>
          </a:p>
        </p:txBody>
      </p:sp>
    </p:spTree>
    <p:extLst>
      <p:ext uri="{BB962C8B-B14F-4D97-AF65-F5344CB8AC3E}">
        <p14:creationId xmlns:p14="http://schemas.microsoft.com/office/powerpoint/2010/main" val="4194640094"/>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BAE65-AC77-568C-BE15-499D62D5FE34}"/>
              </a:ext>
            </a:extLst>
          </p:cNvPr>
          <p:cNvSpPr>
            <a:spLocks noGrp="1"/>
          </p:cNvSpPr>
          <p:nvPr>
            <p:ph type="title"/>
          </p:nvPr>
        </p:nvSpPr>
        <p:spPr/>
        <p:txBody>
          <a:bodyPr/>
          <a:lstStyle/>
          <a:p>
            <a:r>
              <a:rPr lang="en-GB" dirty="0"/>
              <a:t>5. Two answers to the normative question cont. (Christine Korsgaard)</a:t>
            </a:r>
          </a:p>
        </p:txBody>
      </p:sp>
      <p:sp>
        <p:nvSpPr>
          <p:cNvPr id="3" name="Content Placeholder 2">
            <a:extLst>
              <a:ext uri="{FF2B5EF4-FFF2-40B4-BE49-F238E27FC236}">
                <a16:creationId xmlns:a16="http://schemas.microsoft.com/office/drawing/2014/main" id="{10D3F5C3-9C2C-433C-E482-752B036B4B72}"/>
              </a:ext>
            </a:extLst>
          </p:cNvPr>
          <p:cNvSpPr>
            <a:spLocks noGrp="1"/>
          </p:cNvSpPr>
          <p:nvPr>
            <p:ph idx="1"/>
          </p:nvPr>
        </p:nvSpPr>
        <p:spPr/>
        <p:txBody>
          <a:bodyPr/>
          <a:lstStyle/>
          <a:p>
            <a:pPr algn="just">
              <a:buFont typeface="Wingdings" pitchFamily="2" charset="2"/>
              <a:buChar char="Ø"/>
            </a:pPr>
            <a:r>
              <a:rPr lang="en-GB" dirty="0"/>
              <a:t> ‘</a:t>
            </a:r>
            <a:r>
              <a:rPr lang="en-GB" dirty="0">
                <a:effectLst/>
              </a:rPr>
              <a:t>The procedural moral realist [i.e., constructivist] thinks that there are answers to moral questions </a:t>
            </a:r>
            <a:r>
              <a:rPr lang="en-GB" i="1" dirty="0">
                <a:effectLst/>
              </a:rPr>
              <a:t>because</a:t>
            </a:r>
            <a:r>
              <a:rPr lang="en-GB" dirty="0">
                <a:effectLst/>
              </a:rPr>
              <a:t> there are correct procedures for arriving at them. But the substantive moral realist thinks that there are correct procedures for answering moral questions </a:t>
            </a:r>
            <a:r>
              <a:rPr lang="en-GB" i="1" dirty="0">
                <a:effectLst/>
              </a:rPr>
              <a:t>because</a:t>
            </a:r>
            <a:r>
              <a:rPr lang="en-GB" dirty="0">
                <a:effectLst/>
              </a:rPr>
              <a:t> there are moral truths or facts which exist independently of those procedures, and which those procedures track. Substantive realism conceives the procedures for answering normative questions as ways of </a:t>
            </a:r>
            <a:r>
              <a:rPr lang="en-GB" i="1" dirty="0">
                <a:effectLst/>
              </a:rPr>
              <a:t>finding out</a:t>
            </a:r>
            <a:r>
              <a:rPr lang="en-GB" dirty="0">
                <a:effectLst/>
              </a:rPr>
              <a:t> about a certain part of the world, the normative part. To that end, substantive moral realism is distinguished not by its view about what kind of truths there are, but by its view about what kind of subject ethics is. It conceives ethics as a branch of knowledge, knowledge of the normative part of the world.’ (Korsgaard 1996: 36-37)</a:t>
            </a:r>
          </a:p>
          <a:p>
            <a:pPr>
              <a:buFont typeface="Wingdings" pitchFamily="2" charset="2"/>
              <a:buChar char="Ø"/>
            </a:pPr>
            <a:endParaRPr lang="en-GB" dirty="0"/>
          </a:p>
        </p:txBody>
      </p:sp>
    </p:spTree>
    <p:extLst>
      <p:ext uri="{BB962C8B-B14F-4D97-AF65-F5344CB8AC3E}">
        <p14:creationId xmlns:p14="http://schemas.microsoft.com/office/powerpoint/2010/main" val="2943792086"/>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70CBFF-FFEF-BB32-C32C-0A28CA9D0A12}"/>
              </a:ext>
            </a:extLst>
          </p:cNvPr>
          <p:cNvSpPr>
            <a:spLocks noGrp="1"/>
          </p:cNvSpPr>
          <p:nvPr>
            <p:ph type="title"/>
          </p:nvPr>
        </p:nvSpPr>
        <p:spPr/>
        <p:txBody>
          <a:bodyPr/>
          <a:lstStyle/>
          <a:p>
            <a:r>
              <a:rPr lang="en-GB" dirty="0"/>
              <a:t>6. Against the substantive realist answer (Christine Korsgaard)</a:t>
            </a:r>
          </a:p>
        </p:txBody>
      </p:sp>
      <p:sp>
        <p:nvSpPr>
          <p:cNvPr id="3" name="Content Placeholder 2">
            <a:extLst>
              <a:ext uri="{FF2B5EF4-FFF2-40B4-BE49-F238E27FC236}">
                <a16:creationId xmlns:a16="http://schemas.microsoft.com/office/drawing/2014/main" id="{1D0AB98A-5DF7-E7EF-DE23-08C342C78EF8}"/>
              </a:ext>
            </a:extLst>
          </p:cNvPr>
          <p:cNvSpPr>
            <a:spLocks noGrp="1"/>
          </p:cNvSpPr>
          <p:nvPr>
            <p:ph idx="1"/>
          </p:nvPr>
        </p:nvSpPr>
        <p:spPr/>
        <p:txBody>
          <a:bodyPr>
            <a:normAutofit lnSpcReduction="10000"/>
          </a:bodyPr>
          <a:lstStyle/>
          <a:p>
            <a:pPr algn="just">
              <a:buFont typeface="Wingdings" pitchFamily="2" charset="2"/>
              <a:buChar char="Ø"/>
            </a:pPr>
            <a:r>
              <a:rPr lang="en-GB" dirty="0"/>
              <a:t> The substantive realist answer is in fact </a:t>
            </a:r>
            <a:r>
              <a:rPr lang="en-GB" i="1" dirty="0"/>
              <a:t>not really an answer </a:t>
            </a:r>
            <a:r>
              <a:rPr lang="en-GB" dirty="0"/>
              <a:t>to the normative question: ‘</a:t>
            </a:r>
            <a:r>
              <a:rPr lang="en-GB" dirty="0">
                <a:effectLst/>
              </a:rPr>
              <a:t>It is a way of saying that it cannot be done. Or rather, more commonly, it is a way of saying that it need not be done. For of course if I </a:t>
            </a:r>
            <a:r>
              <a:rPr lang="en-GB" i="1" dirty="0">
                <a:effectLst/>
              </a:rPr>
              <a:t>do</a:t>
            </a:r>
            <a:r>
              <a:rPr lang="en-GB" dirty="0">
                <a:effectLst/>
              </a:rPr>
              <a:t> feel confident that certain actions really are required of me, I might </a:t>
            </a:r>
            <a:r>
              <a:rPr lang="en-GB" i="1" dirty="0">
                <a:effectLst/>
              </a:rPr>
              <a:t>therefore</a:t>
            </a:r>
            <a:r>
              <a:rPr lang="en-GB" dirty="0">
                <a:effectLst/>
              </a:rPr>
              <a:t> be prepared to believe that those actions are intrinsically obligatory or objectively valuable, that rightness is just a property they have.’ (Korsgaard 1996: 39) </a:t>
            </a:r>
            <a:r>
              <a:rPr lang="en-GB" dirty="0"/>
              <a:t>=&gt; At least some substantive realists happy to own this (e.g. Scanlon 2014: 123).</a:t>
            </a:r>
            <a:endParaRPr lang="en-GB" dirty="0">
              <a:effectLst/>
            </a:endParaRPr>
          </a:p>
          <a:p>
            <a:pPr algn="just">
              <a:buFont typeface="Wingdings" pitchFamily="2" charset="2"/>
              <a:buChar char="Ø"/>
            </a:pPr>
            <a:r>
              <a:rPr lang="en-GB" dirty="0"/>
              <a:t>  The problem lies in the substantive realist’s conception of ethics as a </a:t>
            </a:r>
            <a:r>
              <a:rPr lang="en-GB" i="1" dirty="0"/>
              <a:t>theoretical</a:t>
            </a:r>
            <a:r>
              <a:rPr lang="en-GB" dirty="0"/>
              <a:t> subject: surely ethics is rather a </a:t>
            </a:r>
            <a:r>
              <a:rPr lang="en-GB" i="1" dirty="0"/>
              <a:t>practical</a:t>
            </a:r>
            <a:r>
              <a:rPr lang="en-GB" dirty="0"/>
              <a:t> subject! The aim is to discover not what to </a:t>
            </a:r>
            <a:r>
              <a:rPr lang="en-GB" i="1" dirty="0"/>
              <a:t>believe </a:t>
            </a:r>
            <a:r>
              <a:rPr lang="en-GB" dirty="0"/>
              <a:t>about the world, but what to </a:t>
            </a:r>
            <a:r>
              <a:rPr lang="en-GB" i="1" dirty="0"/>
              <a:t>do</a:t>
            </a:r>
            <a:r>
              <a:rPr lang="en-GB" dirty="0"/>
              <a:t>. We have normative concepts not because we </a:t>
            </a:r>
            <a:r>
              <a:rPr lang="en-GB" i="1" dirty="0"/>
              <a:t>notice</a:t>
            </a:r>
            <a:r>
              <a:rPr lang="en-GB" dirty="0"/>
              <a:t> normative entities in the course of our experience, but because we are self-conscious animals who can </a:t>
            </a:r>
            <a:r>
              <a:rPr lang="en-GB" i="1" dirty="0"/>
              <a:t>question</a:t>
            </a:r>
            <a:r>
              <a:rPr lang="en-GB" dirty="0"/>
              <a:t> our experience. Normative concepts are our names for </a:t>
            </a:r>
            <a:r>
              <a:rPr lang="en-GB" i="1" dirty="0"/>
              <a:t>solutions</a:t>
            </a:r>
            <a:r>
              <a:rPr lang="en-GB" dirty="0"/>
              <a:t> to normative </a:t>
            </a:r>
            <a:r>
              <a:rPr lang="en-GB" i="1" dirty="0"/>
              <a:t>problems</a:t>
            </a:r>
            <a:r>
              <a:rPr lang="en-GB" dirty="0"/>
              <a:t> raised by that questioning. </a:t>
            </a:r>
          </a:p>
        </p:txBody>
      </p:sp>
    </p:spTree>
    <p:extLst>
      <p:ext uri="{BB962C8B-B14F-4D97-AF65-F5344CB8AC3E}">
        <p14:creationId xmlns:p14="http://schemas.microsoft.com/office/powerpoint/2010/main" val="4230785641"/>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94125-035D-1FC7-36EA-657C24FDF906}"/>
              </a:ext>
            </a:extLst>
          </p:cNvPr>
          <p:cNvSpPr>
            <a:spLocks noGrp="1"/>
          </p:cNvSpPr>
          <p:nvPr>
            <p:ph type="title"/>
          </p:nvPr>
        </p:nvSpPr>
        <p:spPr/>
        <p:txBody>
          <a:bodyPr/>
          <a:lstStyle/>
          <a:p>
            <a:r>
              <a:rPr lang="en-GB" dirty="0"/>
              <a:t>7. Reflective self-consciousness (Christine Korsgaard)</a:t>
            </a:r>
          </a:p>
        </p:txBody>
      </p:sp>
      <p:sp>
        <p:nvSpPr>
          <p:cNvPr id="3" name="Content Placeholder 2">
            <a:extLst>
              <a:ext uri="{FF2B5EF4-FFF2-40B4-BE49-F238E27FC236}">
                <a16:creationId xmlns:a16="http://schemas.microsoft.com/office/drawing/2014/main" id="{411A68C4-7D28-8E45-F843-86F6ABD66ABA}"/>
              </a:ext>
            </a:extLst>
          </p:cNvPr>
          <p:cNvSpPr>
            <a:spLocks noGrp="1"/>
          </p:cNvSpPr>
          <p:nvPr>
            <p:ph idx="1"/>
          </p:nvPr>
        </p:nvSpPr>
        <p:spPr/>
        <p:txBody>
          <a:bodyPr/>
          <a:lstStyle/>
          <a:p>
            <a:pPr algn="just">
              <a:buFont typeface="Wingdings" pitchFamily="2" charset="2"/>
              <a:buChar char="Ø"/>
            </a:pPr>
            <a:r>
              <a:rPr lang="en-GB" dirty="0"/>
              <a:t> ‘</a:t>
            </a:r>
            <a:r>
              <a:rPr lang="en-GB" dirty="0">
                <a:effectLst/>
              </a:rPr>
              <a:t>A lower animal’s attention is fixed on the world. Its perceptions are its beliefs and its desires are its will. It is engaged in conscious activities, but it is not conscious </a:t>
            </a:r>
            <a:r>
              <a:rPr lang="en-GB" i="1" dirty="0">
                <a:effectLst/>
              </a:rPr>
              <a:t>of</a:t>
            </a:r>
            <a:r>
              <a:rPr lang="en-GB" dirty="0">
                <a:effectLst/>
              </a:rPr>
              <a:t> them. That is, they are not the objects of its attention. But we human animals turn our attention on to our perceptions and desires themselves, on to our own mental activities, and we are conscious </a:t>
            </a:r>
            <a:r>
              <a:rPr lang="en-GB" i="1" dirty="0">
                <a:effectLst/>
              </a:rPr>
              <a:t>of</a:t>
            </a:r>
            <a:r>
              <a:rPr lang="en-GB" dirty="0">
                <a:effectLst/>
              </a:rPr>
              <a:t> them. That is why we can think </a:t>
            </a:r>
            <a:r>
              <a:rPr lang="en-GB" i="1" dirty="0">
                <a:effectLst/>
              </a:rPr>
              <a:t>about</a:t>
            </a:r>
            <a:r>
              <a:rPr lang="en-GB" dirty="0">
                <a:effectLst/>
              </a:rPr>
              <a:t> them. And this sets us a problem no other animal has. It is the problem of the normative. For our capacity to turn our attention to our own mental activities is also a capacity to distance ourselves from them, and to call them into question. […] The reflective mind cannot settle for perception and desire, not just as such. It needs a </a:t>
            </a:r>
            <a:r>
              <a:rPr lang="en-GB" i="1" dirty="0">
                <a:effectLst/>
              </a:rPr>
              <a:t>reason</a:t>
            </a:r>
            <a:r>
              <a:rPr lang="en-GB" dirty="0">
                <a:effectLst/>
              </a:rPr>
              <a:t>. Otherwise, at least as long as it reflects, it cannot commit itself or go forward.’ (Korsgaard 1996: 92-93)</a:t>
            </a:r>
          </a:p>
          <a:p>
            <a:pPr algn="just">
              <a:buFont typeface="Wingdings" pitchFamily="2" charset="2"/>
              <a:buChar char="Ø"/>
            </a:pPr>
            <a:endParaRPr lang="en-GB" dirty="0"/>
          </a:p>
        </p:txBody>
      </p:sp>
    </p:spTree>
    <p:extLst>
      <p:ext uri="{BB962C8B-B14F-4D97-AF65-F5344CB8AC3E}">
        <p14:creationId xmlns:p14="http://schemas.microsoft.com/office/powerpoint/2010/main" val="1136093073"/>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4B15C-E68D-C590-11F6-60CC03EB902F}"/>
              </a:ext>
            </a:extLst>
          </p:cNvPr>
          <p:cNvSpPr>
            <a:spLocks noGrp="1"/>
          </p:cNvSpPr>
          <p:nvPr>
            <p:ph type="title"/>
          </p:nvPr>
        </p:nvSpPr>
        <p:spPr/>
        <p:txBody>
          <a:bodyPr/>
          <a:lstStyle/>
          <a:p>
            <a:r>
              <a:rPr lang="en-GB" dirty="0"/>
              <a:t>8. Free will and autonomy (Christine Korsgaard)</a:t>
            </a:r>
          </a:p>
        </p:txBody>
      </p:sp>
      <p:sp>
        <p:nvSpPr>
          <p:cNvPr id="3" name="Content Placeholder 2">
            <a:extLst>
              <a:ext uri="{FF2B5EF4-FFF2-40B4-BE49-F238E27FC236}">
                <a16:creationId xmlns:a16="http://schemas.microsoft.com/office/drawing/2014/main" id="{4CCB5C68-2562-325F-624A-C6AD8BFE86BC}"/>
              </a:ext>
            </a:extLst>
          </p:cNvPr>
          <p:cNvSpPr>
            <a:spLocks noGrp="1"/>
          </p:cNvSpPr>
          <p:nvPr>
            <p:ph idx="1"/>
          </p:nvPr>
        </p:nvSpPr>
        <p:spPr/>
        <p:txBody>
          <a:bodyPr/>
          <a:lstStyle/>
          <a:p>
            <a:pPr algn="just">
              <a:buFont typeface="Wingdings" pitchFamily="2" charset="2"/>
              <a:buChar char="Ø"/>
            </a:pPr>
            <a:r>
              <a:rPr lang="en-GB" dirty="0"/>
              <a:t> The point can be redescribed in terms of </a:t>
            </a:r>
            <a:r>
              <a:rPr lang="en-GB" i="1" dirty="0"/>
              <a:t>free will</a:t>
            </a:r>
            <a:r>
              <a:rPr lang="en-GB" dirty="0"/>
              <a:t>. If I am reflecting on a desire, I must endorse that desire as a </a:t>
            </a:r>
            <a:r>
              <a:rPr lang="en-GB" i="1" dirty="0"/>
              <a:t>reason</a:t>
            </a:r>
            <a:r>
              <a:rPr lang="en-GB" dirty="0"/>
              <a:t> for action before I act upon it. In Kant’s terms, I must </a:t>
            </a:r>
            <a:r>
              <a:rPr lang="en-GB" i="1" dirty="0"/>
              <a:t>make it my maxim</a:t>
            </a:r>
            <a:r>
              <a:rPr lang="en-GB" dirty="0"/>
              <a:t> to act on that desire. If I make it my maxim to act on that desire, then though I do as my desire bids me I do so </a:t>
            </a:r>
            <a:r>
              <a:rPr lang="en-GB" i="1" dirty="0"/>
              <a:t>freely</a:t>
            </a:r>
            <a:r>
              <a:rPr lang="en-GB" dirty="0"/>
              <a:t> in the sense that my action is not determined by anything outside of my </a:t>
            </a:r>
            <a:r>
              <a:rPr lang="en-GB" i="1" dirty="0"/>
              <a:t>will</a:t>
            </a:r>
            <a:r>
              <a:rPr lang="en-GB" dirty="0"/>
              <a:t>.</a:t>
            </a:r>
          </a:p>
          <a:p>
            <a:pPr algn="just">
              <a:buFont typeface="Wingdings" pitchFamily="2" charset="2"/>
              <a:buChar char="Ø"/>
            </a:pPr>
            <a:r>
              <a:rPr lang="en-GB" dirty="0"/>
              <a:t> Kant argues in the third section of the </a:t>
            </a:r>
            <a:r>
              <a:rPr lang="en-GB" i="1" dirty="0"/>
              <a:t>Groundwork </a:t>
            </a:r>
            <a:r>
              <a:rPr lang="en-GB" dirty="0"/>
              <a:t>that since my will is a </a:t>
            </a:r>
            <a:r>
              <a:rPr lang="en-GB" i="1" dirty="0"/>
              <a:t>causal principle</a:t>
            </a:r>
            <a:r>
              <a:rPr lang="en-GB" dirty="0"/>
              <a:t>, it must obey a </a:t>
            </a:r>
            <a:r>
              <a:rPr lang="en-GB" i="1" dirty="0"/>
              <a:t>law</a:t>
            </a:r>
            <a:r>
              <a:rPr lang="en-GB" dirty="0"/>
              <a:t>. But since my will is </a:t>
            </a:r>
            <a:r>
              <a:rPr lang="en-GB" i="1" dirty="0"/>
              <a:t>free</a:t>
            </a:r>
            <a:r>
              <a:rPr lang="en-GB" dirty="0"/>
              <a:t>, this law cannot come from </a:t>
            </a:r>
            <a:r>
              <a:rPr lang="en-GB" i="1" dirty="0"/>
              <a:t>outside</a:t>
            </a:r>
            <a:r>
              <a:rPr lang="en-GB" dirty="0"/>
              <a:t> of my will. My will must therefore </a:t>
            </a:r>
            <a:r>
              <a:rPr lang="en-GB" i="1" dirty="0"/>
              <a:t>legislate for itself</a:t>
            </a:r>
            <a:r>
              <a:rPr lang="en-GB" dirty="0"/>
              <a:t>. A free will must be an </a:t>
            </a:r>
            <a:r>
              <a:rPr lang="en-GB" i="1" dirty="0"/>
              <a:t>autonomous will</a:t>
            </a:r>
            <a:r>
              <a:rPr lang="en-GB" dirty="0"/>
              <a:t>.</a:t>
            </a:r>
          </a:p>
        </p:txBody>
      </p:sp>
    </p:spTree>
    <p:extLst>
      <p:ext uri="{BB962C8B-B14F-4D97-AF65-F5344CB8AC3E}">
        <p14:creationId xmlns:p14="http://schemas.microsoft.com/office/powerpoint/2010/main" val="3234126638"/>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48976-E695-EFB1-AC12-67E721371420}"/>
              </a:ext>
            </a:extLst>
          </p:cNvPr>
          <p:cNvSpPr>
            <a:spLocks noGrp="1"/>
          </p:cNvSpPr>
          <p:nvPr>
            <p:ph type="title"/>
          </p:nvPr>
        </p:nvSpPr>
        <p:spPr/>
        <p:txBody>
          <a:bodyPr/>
          <a:lstStyle/>
          <a:p>
            <a:r>
              <a:rPr lang="en-GB" dirty="0"/>
              <a:t>9. The Formula of universal law (Christine </a:t>
            </a:r>
            <a:r>
              <a:rPr lang="en-GB" dirty="0" err="1"/>
              <a:t>korsgaard</a:t>
            </a:r>
            <a:r>
              <a:rPr lang="en-GB" dirty="0"/>
              <a:t>)</a:t>
            </a:r>
          </a:p>
        </p:txBody>
      </p:sp>
      <p:sp>
        <p:nvSpPr>
          <p:cNvPr id="3" name="Content Placeholder 2">
            <a:extLst>
              <a:ext uri="{FF2B5EF4-FFF2-40B4-BE49-F238E27FC236}">
                <a16:creationId xmlns:a16="http://schemas.microsoft.com/office/drawing/2014/main" id="{1DA98E56-30D7-3D8A-DB0B-E5DB7C5C4267}"/>
              </a:ext>
            </a:extLst>
          </p:cNvPr>
          <p:cNvSpPr>
            <a:spLocks noGrp="1"/>
          </p:cNvSpPr>
          <p:nvPr>
            <p:ph idx="1"/>
          </p:nvPr>
        </p:nvSpPr>
        <p:spPr/>
        <p:txBody>
          <a:bodyPr>
            <a:normAutofit lnSpcReduction="10000"/>
          </a:bodyPr>
          <a:lstStyle/>
          <a:p>
            <a:pPr algn="just">
              <a:buFont typeface="Wingdings" pitchFamily="2" charset="2"/>
              <a:buChar char="Ø"/>
            </a:pPr>
            <a:r>
              <a:rPr lang="en-GB" dirty="0"/>
              <a:t> The first formulation of the </a:t>
            </a:r>
            <a:r>
              <a:rPr lang="en-GB" i="1" dirty="0"/>
              <a:t>categorical imperative</a:t>
            </a:r>
            <a:r>
              <a:rPr lang="en-GB" dirty="0"/>
              <a:t> tells me to act only on a maxim which I could at the same time will to be a universal law. Kant argues that this </a:t>
            </a:r>
            <a:r>
              <a:rPr lang="en-GB" i="1" dirty="0"/>
              <a:t>is</a:t>
            </a:r>
            <a:r>
              <a:rPr lang="en-GB" dirty="0"/>
              <a:t> the law of a free will. Why?</a:t>
            </a:r>
          </a:p>
          <a:p>
            <a:pPr algn="just">
              <a:buFont typeface="Wingdings" pitchFamily="2" charset="2"/>
              <a:buChar char="Ø"/>
            </a:pPr>
            <a:r>
              <a:rPr lang="en-GB" dirty="0"/>
              <a:t> ‘</a:t>
            </a:r>
            <a:r>
              <a:rPr lang="en-GB" dirty="0">
                <a:effectLst/>
              </a:rPr>
              <a:t>The problem faced by the free will is this: the will must have a law, but because the will is free, it must be its own law. And nothing determines what that law must be. </a:t>
            </a:r>
            <a:r>
              <a:rPr lang="en-GB" i="1" dirty="0">
                <a:effectLst/>
              </a:rPr>
              <a:t>All that is has to be is a law</a:t>
            </a:r>
            <a:r>
              <a:rPr lang="en-GB" dirty="0">
                <a:effectLst/>
              </a:rPr>
              <a:t>. Now consider the content of the categorical imperative, as represented by the Formula of Universal Law. The categorical imperative merely tells us to choose a law. Its only constraint on our choice is that it has the form of a law. And nothing determines what the law must be. </a:t>
            </a:r>
            <a:r>
              <a:rPr lang="en-GB" i="1" dirty="0">
                <a:effectLst/>
              </a:rPr>
              <a:t>All that is has to be is a law</a:t>
            </a:r>
            <a:r>
              <a:rPr lang="en-GB" dirty="0">
                <a:effectLst/>
              </a:rPr>
              <a:t>. Therefore the categorical imperative is the law of a free will. It does not impose any external constraint on the free will’s activities, but simply arises from the nature of the will. It describes what a free will must do in order to be what it is. It must choose a maxim it can regard as a law.’ (Korsgaard 1996: 98)</a:t>
            </a:r>
          </a:p>
          <a:p>
            <a:pPr algn="just">
              <a:buFont typeface="Wingdings" pitchFamily="2" charset="2"/>
              <a:buChar char="Ø"/>
            </a:pPr>
            <a:endParaRPr lang="en-GB" dirty="0"/>
          </a:p>
        </p:txBody>
      </p:sp>
    </p:spTree>
    <p:extLst>
      <p:ext uri="{BB962C8B-B14F-4D97-AF65-F5344CB8AC3E}">
        <p14:creationId xmlns:p14="http://schemas.microsoft.com/office/powerpoint/2010/main" val="2811895994"/>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C7837-54ED-8180-A7B9-BDD490FF6A20}"/>
              </a:ext>
            </a:extLst>
          </p:cNvPr>
          <p:cNvSpPr>
            <a:spLocks noGrp="1"/>
          </p:cNvSpPr>
          <p:nvPr>
            <p:ph type="title"/>
          </p:nvPr>
        </p:nvSpPr>
        <p:spPr/>
        <p:txBody>
          <a:bodyPr/>
          <a:lstStyle/>
          <a:p>
            <a:r>
              <a:rPr lang="en-GB" dirty="0"/>
              <a:t>10. the formula of the kingdom of ends (Christine </a:t>
            </a:r>
            <a:r>
              <a:rPr lang="en-GB" dirty="0" err="1"/>
              <a:t>korsgaard</a:t>
            </a:r>
            <a:r>
              <a:rPr lang="en-GB" dirty="0"/>
              <a:t>)</a:t>
            </a:r>
          </a:p>
        </p:txBody>
      </p:sp>
      <p:sp>
        <p:nvSpPr>
          <p:cNvPr id="3" name="Content Placeholder 2">
            <a:extLst>
              <a:ext uri="{FF2B5EF4-FFF2-40B4-BE49-F238E27FC236}">
                <a16:creationId xmlns:a16="http://schemas.microsoft.com/office/drawing/2014/main" id="{E3BF8296-2662-DCB5-171E-A97AF55DE20C}"/>
              </a:ext>
            </a:extLst>
          </p:cNvPr>
          <p:cNvSpPr>
            <a:spLocks noGrp="1"/>
          </p:cNvSpPr>
          <p:nvPr>
            <p:ph idx="1"/>
          </p:nvPr>
        </p:nvSpPr>
        <p:spPr/>
        <p:txBody>
          <a:bodyPr/>
          <a:lstStyle/>
          <a:p>
            <a:pPr algn="just">
              <a:buFont typeface="Wingdings" pitchFamily="2" charset="2"/>
              <a:buChar char="Ø"/>
            </a:pPr>
            <a:r>
              <a:rPr lang="en-GB" dirty="0"/>
              <a:t> The Formula of Universal Law has long been alleged to be no more than an </a:t>
            </a:r>
            <a:r>
              <a:rPr lang="en-GB" i="1" dirty="0"/>
              <a:t>empty formalism</a:t>
            </a:r>
            <a:r>
              <a:rPr lang="en-GB" dirty="0"/>
              <a:t>. The Formula of the Kingdom of Ends is more substantial: it tells us to act only on maxims that all rational beings could agree to act on together in a workable cooperative system. Unlike the Formula of Universal Law, the Formula of the Kingdom of Ends specifies the </a:t>
            </a:r>
            <a:r>
              <a:rPr lang="en-GB" i="1" dirty="0"/>
              <a:t>domain</a:t>
            </a:r>
            <a:r>
              <a:rPr lang="en-GB" dirty="0"/>
              <a:t> over which the law of the free will must range: namely, all rational beings.</a:t>
            </a:r>
          </a:p>
          <a:p>
            <a:pPr algn="just">
              <a:buFont typeface="Wingdings" pitchFamily="2" charset="2"/>
              <a:buChar char="Ø"/>
            </a:pPr>
            <a:r>
              <a:rPr lang="en-GB" dirty="0"/>
              <a:t> The argument given above for thinking that we are bound by the categorical imperative in its first formulation is not enough to show that we are bound by the categorical imperative in its third formulation. For that a further step is needed: it needs to be shown that we </a:t>
            </a:r>
            <a:r>
              <a:rPr lang="en-GB" i="1" dirty="0"/>
              <a:t>must</a:t>
            </a:r>
            <a:r>
              <a:rPr lang="en-GB" dirty="0"/>
              <a:t> think of ourselves as Citizens of the Kingdom of Ends.</a:t>
            </a:r>
          </a:p>
        </p:txBody>
      </p:sp>
    </p:spTree>
    <p:extLst>
      <p:ext uri="{BB962C8B-B14F-4D97-AF65-F5344CB8AC3E}">
        <p14:creationId xmlns:p14="http://schemas.microsoft.com/office/powerpoint/2010/main" val="368319771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92551-8697-3895-964F-E9BD89AC4D7A}"/>
              </a:ext>
            </a:extLst>
          </p:cNvPr>
          <p:cNvSpPr>
            <a:spLocks noGrp="1"/>
          </p:cNvSpPr>
          <p:nvPr>
            <p:ph type="title"/>
          </p:nvPr>
        </p:nvSpPr>
        <p:spPr/>
        <p:txBody>
          <a:bodyPr/>
          <a:lstStyle/>
          <a:p>
            <a:r>
              <a:rPr lang="en-GB" dirty="0"/>
              <a:t>11. Practical identities (Christine Korsgaard) </a:t>
            </a:r>
          </a:p>
        </p:txBody>
      </p:sp>
      <p:sp>
        <p:nvSpPr>
          <p:cNvPr id="3" name="Content Placeholder 2">
            <a:extLst>
              <a:ext uri="{FF2B5EF4-FFF2-40B4-BE49-F238E27FC236}">
                <a16:creationId xmlns:a16="http://schemas.microsoft.com/office/drawing/2014/main" id="{B7160A91-A921-914D-8DB0-E548A71377E4}"/>
              </a:ext>
            </a:extLst>
          </p:cNvPr>
          <p:cNvSpPr>
            <a:spLocks noGrp="1"/>
          </p:cNvSpPr>
          <p:nvPr>
            <p:ph idx="1"/>
          </p:nvPr>
        </p:nvSpPr>
        <p:spPr/>
        <p:txBody>
          <a:bodyPr/>
          <a:lstStyle/>
          <a:p>
            <a:pPr algn="just">
              <a:buFont typeface="Wingdings" pitchFamily="2" charset="2"/>
              <a:buChar char="Ø"/>
            </a:pPr>
            <a:r>
              <a:rPr lang="en-GB" dirty="0"/>
              <a:t> ‘</a:t>
            </a:r>
            <a:r>
              <a:rPr lang="en-GB" dirty="0">
                <a:effectLst/>
              </a:rPr>
              <a:t>When you deliberate, it is as if there were something over and above all of your desires, something which is </a:t>
            </a:r>
            <a:r>
              <a:rPr lang="en-GB" i="1" dirty="0">
                <a:effectLst/>
              </a:rPr>
              <a:t>you</a:t>
            </a:r>
            <a:r>
              <a:rPr lang="en-GB" dirty="0">
                <a:effectLst/>
              </a:rPr>
              <a:t>, and which </a:t>
            </a:r>
            <a:r>
              <a:rPr lang="en-GB" i="1" dirty="0">
                <a:effectLst/>
              </a:rPr>
              <a:t>chooses</a:t>
            </a:r>
            <a:r>
              <a:rPr lang="en-GB" dirty="0">
                <a:effectLst/>
              </a:rPr>
              <a:t> which desire to act on. This means that the principle or law by which you determine your actions is one that you regard as being expressive of </a:t>
            </a:r>
            <a:r>
              <a:rPr lang="en-GB" i="1" dirty="0">
                <a:effectLst/>
              </a:rPr>
              <a:t>yourself</a:t>
            </a:r>
            <a:r>
              <a:rPr lang="en-GB" dirty="0">
                <a:effectLst/>
              </a:rPr>
              <a:t>. […] The conception of one’s identity in question here is not a theoretical one, a view about what as a matter of inescapable scientific fact you are. It is better understood as a description under which you value yourself, a description under which you find your life to be worth living and your actions to be worth undertaking. So I will call this a conception of your </a:t>
            </a:r>
            <a:r>
              <a:rPr lang="en-GB" i="1" dirty="0">
                <a:effectLst/>
              </a:rPr>
              <a:t>practical identity</a:t>
            </a:r>
            <a:r>
              <a:rPr lang="en-GB" dirty="0">
                <a:effectLst/>
              </a:rPr>
              <a:t>’ (Korsgaard 1996: 100-101). – E.g. “Jack’s friend”, “a Christian”, “a woman”, “a Citizen of the Kingdom of Ends”. </a:t>
            </a:r>
          </a:p>
          <a:p>
            <a:pPr algn="just">
              <a:buFont typeface="Wingdings" pitchFamily="2" charset="2"/>
              <a:buChar char="Ø"/>
            </a:pPr>
            <a:r>
              <a:rPr lang="en-GB" dirty="0"/>
              <a:t> Consider the phrases: ‘I couldn’t live with myself if I did that’, ‘Just who do you think you are?’.</a:t>
            </a:r>
            <a:endParaRPr lang="en-GB" dirty="0">
              <a:effectLst/>
            </a:endParaRPr>
          </a:p>
          <a:p>
            <a:pPr algn="just">
              <a:buFont typeface="Wingdings" pitchFamily="2" charset="2"/>
              <a:buChar char="Ø"/>
            </a:pPr>
            <a:endParaRPr lang="en-GB" dirty="0"/>
          </a:p>
        </p:txBody>
      </p:sp>
    </p:spTree>
    <p:extLst>
      <p:ext uri="{BB962C8B-B14F-4D97-AF65-F5344CB8AC3E}">
        <p14:creationId xmlns:p14="http://schemas.microsoft.com/office/powerpoint/2010/main" val="24684318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C10BA-D765-7507-797B-1E4A416797B7}"/>
              </a:ext>
            </a:extLst>
          </p:cNvPr>
          <p:cNvSpPr>
            <a:spLocks noGrp="1"/>
          </p:cNvSpPr>
          <p:nvPr>
            <p:ph type="title"/>
          </p:nvPr>
        </p:nvSpPr>
        <p:spPr/>
        <p:txBody>
          <a:bodyPr/>
          <a:lstStyle/>
          <a:p>
            <a:r>
              <a:rPr lang="en-GB" dirty="0"/>
              <a:t>3. What about the moral problem? (Michael Smith)</a:t>
            </a:r>
          </a:p>
        </p:txBody>
      </p:sp>
      <p:sp>
        <p:nvSpPr>
          <p:cNvPr id="3" name="Content Placeholder 2">
            <a:extLst>
              <a:ext uri="{FF2B5EF4-FFF2-40B4-BE49-F238E27FC236}">
                <a16:creationId xmlns:a16="http://schemas.microsoft.com/office/drawing/2014/main" id="{81B916E0-5C6E-C619-6A7C-414C6DF7D7BA}"/>
              </a:ext>
            </a:extLst>
          </p:cNvPr>
          <p:cNvSpPr>
            <a:spLocks noGrp="1"/>
          </p:cNvSpPr>
          <p:nvPr>
            <p:ph idx="1"/>
          </p:nvPr>
        </p:nvSpPr>
        <p:spPr/>
        <p:txBody>
          <a:bodyPr/>
          <a:lstStyle/>
          <a:p>
            <a:pPr algn="just">
              <a:buFont typeface="Wingdings" pitchFamily="2" charset="2"/>
              <a:buChar char="Ø"/>
            </a:pPr>
            <a:r>
              <a:rPr lang="en-GB" dirty="0"/>
              <a:t> Recall </a:t>
            </a:r>
            <a:r>
              <a:rPr lang="en-GB" i="1" dirty="0"/>
              <a:t>the moral problem</a:t>
            </a:r>
            <a:r>
              <a:rPr lang="en-GB" dirty="0"/>
              <a:t> is that the following plausible propositions are mutually inconsistent (Smith 1994: Ch.1):</a:t>
            </a:r>
            <a:endParaRPr lang="en-GB" i="1" dirty="0"/>
          </a:p>
          <a:p>
            <a:pPr marL="725760" indent="-457200" algn="just">
              <a:buFont typeface="+mj-lt"/>
              <a:buAutoNum type="arabicPeriod"/>
            </a:pPr>
            <a:r>
              <a:rPr lang="en-GB" i="1" dirty="0"/>
              <a:t>Cognitivism</a:t>
            </a:r>
            <a:r>
              <a:rPr lang="en-GB" dirty="0"/>
              <a:t>: moral judgments of the form ‘it is right that I </a:t>
            </a:r>
            <a:r>
              <a:rPr lang="en-GB" dirty="0">
                <a:latin typeface="Symbol" pitchFamily="2" charset="2"/>
              </a:rPr>
              <a:t>f’ </a:t>
            </a:r>
            <a:r>
              <a:rPr lang="en-GB" dirty="0"/>
              <a:t>express </a:t>
            </a:r>
            <a:r>
              <a:rPr lang="en-GB" i="1" dirty="0"/>
              <a:t>beliefs </a:t>
            </a:r>
            <a:r>
              <a:rPr lang="en-GB" dirty="0"/>
              <a:t>(and hence are </a:t>
            </a:r>
            <a:r>
              <a:rPr lang="en-GB" i="1" dirty="0"/>
              <a:t>truth-apt</a:t>
            </a:r>
            <a:r>
              <a:rPr lang="en-GB" dirty="0"/>
              <a:t>).</a:t>
            </a:r>
            <a:endParaRPr lang="en-GB" i="1" dirty="0"/>
          </a:p>
          <a:p>
            <a:pPr marL="725760" indent="-457200" algn="just">
              <a:buFont typeface="+mj-lt"/>
              <a:buAutoNum type="arabicPeriod"/>
            </a:pPr>
            <a:r>
              <a:rPr lang="en-GB" i="1" dirty="0"/>
              <a:t>Motivational </a:t>
            </a:r>
            <a:r>
              <a:rPr lang="en-GB" i="1" dirty="0" err="1"/>
              <a:t>internalism</a:t>
            </a:r>
            <a:r>
              <a:rPr lang="en-GB" dirty="0"/>
              <a:t>: if someone judges that it is right that she </a:t>
            </a:r>
            <a:r>
              <a:rPr lang="en-GB" dirty="0">
                <a:latin typeface="Symbol" pitchFamily="2" charset="2"/>
              </a:rPr>
              <a:t>f</a:t>
            </a:r>
            <a:r>
              <a:rPr lang="en-GB" dirty="0"/>
              <a:t>s then, </a:t>
            </a:r>
            <a:r>
              <a:rPr lang="en-GB" i="1" dirty="0"/>
              <a:t>ceteris paribus</a:t>
            </a:r>
            <a:r>
              <a:rPr lang="en-GB" dirty="0"/>
              <a:t>, she is motivated to </a:t>
            </a:r>
            <a:r>
              <a:rPr lang="en-GB" dirty="0">
                <a:latin typeface="Symbol" pitchFamily="2" charset="2"/>
              </a:rPr>
              <a:t>f</a:t>
            </a:r>
            <a:r>
              <a:rPr lang="en-GB" dirty="0"/>
              <a:t>.</a:t>
            </a:r>
          </a:p>
          <a:p>
            <a:pPr marL="725760" indent="-457200" algn="just">
              <a:buFont typeface="+mj-lt"/>
              <a:buAutoNum type="arabicPeriod"/>
            </a:pPr>
            <a:r>
              <a:rPr lang="en-GB" i="1" dirty="0" err="1"/>
              <a:t>Humean</a:t>
            </a:r>
            <a:r>
              <a:rPr lang="en-GB" i="1" dirty="0"/>
              <a:t> psychology: </a:t>
            </a:r>
            <a:r>
              <a:rPr lang="en-GB" dirty="0"/>
              <a:t>beliefs on their own cannot motivate; only belief-desire pairs can motivate.</a:t>
            </a:r>
          </a:p>
          <a:p>
            <a:pPr algn="just">
              <a:buFont typeface="Wingdings" pitchFamily="2" charset="2"/>
              <a:buChar char="Ø"/>
            </a:pPr>
            <a:r>
              <a:rPr lang="en-GB" dirty="0"/>
              <a:t> Brink’s solution (1989: Ch.3): adopt </a:t>
            </a:r>
            <a:r>
              <a:rPr lang="en-GB" i="1" dirty="0"/>
              <a:t>motivational externalism</a:t>
            </a:r>
            <a:r>
              <a:rPr lang="en-GB" dirty="0"/>
              <a:t>.</a:t>
            </a:r>
          </a:p>
        </p:txBody>
      </p:sp>
    </p:spTree>
    <p:extLst>
      <p:ext uri="{BB962C8B-B14F-4D97-AF65-F5344CB8AC3E}">
        <p14:creationId xmlns:p14="http://schemas.microsoft.com/office/powerpoint/2010/main" val="3643272107"/>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137DE9-8A55-2923-FD47-89747055D3F7}"/>
              </a:ext>
            </a:extLst>
          </p:cNvPr>
          <p:cNvSpPr>
            <a:spLocks noGrp="1"/>
          </p:cNvSpPr>
          <p:nvPr>
            <p:ph type="title"/>
          </p:nvPr>
        </p:nvSpPr>
        <p:spPr/>
        <p:txBody>
          <a:bodyPr/>
          <a:lstStyle/>
          <a:p>
            <a:r>
              <a:rPr lang="en-GB" dirty="0"/>
              <a:t>11. From practical identities to obligations (Christine Korsgaard)</a:t>
            </a:r>
          </a:p>
        </p:txBody>
      </p:sp>
      <p:sp>
        <p:nvSpPr>
          <p:cNvPr id="3" name="Content Placeholder 2">
            <a:extLst>
              <a:ext uri="{FF2B5EF4-FFF2-40B4-BE49-F238E27FC236}">
                <a16:creationId xmlns:a16="http://schemas.microsoft.com/office/drawing/2014/main" id="{69F68AB2-507D-69FB-735C-A57AB4F2858A}"/>
              </a:ext>
            </a:extLst>
          </p:cNvPr>
          <p:cNvSpPr>
            <a:spLocks noGrp="1"/>
          </p:cNvSpPr>
          <p:nvPr>
            <p:ph idx="1"/>
          </p:nvPr>
        </p:nvSpPr>
        <p:spPr/>
        <p:txBody>
          <a:bodyPr/>
          <a:lstStyle/>
          <a:p>
            <a:pPr algn="just">
              <a:buFont typeface="Wingdings" pitchFamily="2" charset="2"/>
              <a:buChar char="Ø"/>
            </a:pPr>
            <a:r>
              <a:rPr lang="en-GB" dirty="0"/>
              <a:t> ‘</a:t>
            </a:r>
            <a:r>
              <a:rPr lang="en-GB" dirty="0">
                <a:effectLst/>
              </a:rPr>
              <a:t>It is the conceptions of ourselves that are most important to us that give rise to unconditional obligations. For to violate them is to lose your integrity and so your identity, and to no longer be who you are. That is, it is to no longer be able to think of yourself under the description under which you value yourself and find your life to be worth living and your actions to be worth undertaking. It is to be for all practical purposes dead or worse than dead. When an action cannot be performed without loss of some fundamental part of one’s identity, and an agent could just as well be dead, then the obligation not to do it is unconditional and complete. If reasons arise from reflective endorsement, then obligation arises from reflective </a:t>
            </a:r>
            <a:r>
              <a:rPr lang="en-GB" i="1" dirty="0">
                <a:effectLst/>
              </a:rPr>
              <a:t>rejection</a:t>
            </a:r>
            <a:r>
              <a:rPr lang="en-GB" dirty="0">
                <a:effectLst/>
              </a:rPr>
              <a:t>.’ (Korsgaard 1996: 102)</a:t>
            </a:r>
          </a:p>
          <a:p>
            <a:pPr algn="just">
              <a:buFont typeface="Wingdings" pitchFamily="2" charset="2"/>
              <a:buChar char="Ø"/>
            </a:pPr>
            <a:r>
              <a:rPr lang="en-GB" dirty="0"/>
              <a:t> This provides us with the beginnings of an answer to the </a:t>
            </a:r>
            <a:r>
              <a:rPr lang="en-GB" i="1" dirty="0"/>
              <a:t>normative question</a:t>
            </a:r>
            <a:r>
              <a:rPr lang="en-GB" dirty="0"/>
              <a:t>. </a:t>
            </a:r>
            <a:endParaRPr lang="en-GB" dirty="0">
              <a:effectLst/>
            </a:endParaRPr>
          </a:p>
          <a:p>
            <a:pPr marL="0" indent="0" algn="just">
              <a:buNone/>
            </a:pPr>
            <a:endParaRPr lang="en-GB" dirty="0"/>
          </a:p>
        </p:txBody>
      </p:sp>
    </p:spTree>
    <p:extLst>
      <p:ext uri="{BB962C8B-B14F-4D97-AF65-F5344CB8AC3E}">
        <p14:creationId xmlns:p14="http://schemas.microsoft.com/office/powerpoint/2010/main" val="876634402"/>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F1877-A3B2-4090-8C39-88F4EA207251}"/>
              </a:ext>
            </a:extLst>
          </p:cNvPr>
          <p:cNvSpPr>
            <a:spLocks noGrp="1"/>
          </p:cNvSpPr>
          <p:nvPr>
            <p:ph type="title"/>
          </p:nvPr>
        </p:nvSpPr>
        <p:spPr/>
        <p:txBody>
          <a:bodyPr/>
          <a:lstStyle/>
          <a:p>
            <a:r>
              <a:rPr lang="en-GB" dirty="0"/>
              <a:t>13. Concepts and conceptions (John </a:t>
            </a:r>
            <a:r>
              <a:rPr lang="en-GB" dirty="0" err="1"/>
              <a:t>rawls</a:t>
            </a:r>
            <a:r>
              <a:rPr lang="en-GB" dirty="0"/>
              <a:t>, Christine Korsgaard)</a:t>
            </a:r>
          </a:p>
        </p:txBody>
      </p:sp>
      <p:sp>
        <p:nvSpPr>
          <p:cNvPr id="3" name="Content Placeholder 2">
            <a:extLst>
              <a:ext uri="{FF2B5EF4-FFF2-40B4-BE49-F238E27FC236}">
                <a16:creationId xmlns:a16="http://schemas.microsoft.com/office/drawing/2014/main" id="{7B1C5EA5-BD22-0F90-1DEF-1F51E8F3E2F3}"/>
              </a:ext>
            </a:extLst>
          </p:cNvPr>
          <p:cNvSpPr>
            <a:spLocks noGrp="1"/>
          </p:cNvSpPr>
          <p:nvPr>
            <p:ph idx="1"/>
          </p:nvPr>
        </p:nvSpPr>
        <p:spPr>
          <a:xfrm>
            <a:off x="1024128" y="2084833"/>
            <a:ext cx="9720073" cy="4660352"/>
          </a:xfrm>
        </p:spPr>
        <p:txBody>
          <a:bodyPr>
            <a:normAutofit lnSpcReduction="10000"/>
          </a:bodyPr>
          <a:lstStyle/>
          <a:p>
            <a:pPr algn="just">
              <a:buFont typeface="Wingdings" pitchFamily="2" charset="2"/>
              <a:buChar char="Ø"/>
            </a:pPr>
            <a:r>
              <a:rPr lang="en-GB" dirty="0"/>
              <a:t> The </a:t>
            </a:r>
            <a:r>
              <a:rPr lang="en-GB" i="1" dirty="0"/>
              <a:t>concept</a:t>
            </a:r>
            <a:r>
              <a:rPr lang="en-GB" dirty="0"/>
              <a:t> of justice refers in a </a:t>
            </a:r>
            <a:r>
              <a:rPr lang="en-GB" i="1" dirty="0"/>
              <a:t>formal</a:t>
            </a:r>
            <a:r>
              <a:rPr lang="en-GB" dirty="0"/>
              <a:t> way to the solution of a </a:t>
            </a:r>
            <a:r>
              <a:rPr lang="en-GB" i="1" dirty="0"/>
              <a:t>problem</a:t>
            </a:r>
            <a:r>
              <a:rPr lang="en-GB" dirty="0"/>
              <a:t>: namely, the problem of how to distribute the resources in a society. A </a:t>
            </a:r>
            <a:r>
              <a:rPr lang="en-GB" i="1" dirty="0"/>
              <a:t>conception</a:t>
            </a:r>
            <a:r>
              <a:rPr lang="en-GB" dirty="0"/>
              <a:t> of justice is a principle proposed as a </a:t>
            </a:r>
            <a:r>
              <a:rPr lang="en-GB" i="1" dirty="0"/>
              <a:t>substantive solution</a:t>
            </a:r>
            <a:r>
              <a:rPr lang="en-GB" dirty="0"/>
              <a:t> to that problem (Rawls 1999). ‘The normative force of the conception is established in this way. If you recognize the problem to be yours, and the solution to be the best one, then the solution is binding upon you’ (Korsgaard 1996: 114).</a:t>
            </a:r>
          </a:p>
          <a:p>
            <a:pPr algn="just">
              <a:buFont typeface="Wingdings" pitchFamily="2" charset="2"/>
              <a:buChar char="Ø"/>
            </a:pPr>
            <a:r>
              <a:rPr lang="en-GB" dirty="0"/>
              <a:t> ‘</a:t>
            </a:r>
            <a:r>
              <a:rPr lang="en-GB" dirty="0">
                <a:effectLst/>
              </a:rPr>
              <a:t>In the same way, the most general normative concepts, the right and the good, are names for problems - for the normative problems that spring from our reflective nature. ‘Good’ names the problem of what we are to strive for, aim at, and care about in our lives. ‘Right’ names the more specific problem of which actions we may perform. […] We need </a:t>
            </a:r>
            <a:r>
              <a:rPr lang="en-GB" i="1" dirty="0">
                <a:effectLst/>
              </a:rPr>
              <a:t>conceptions</a:t>
            </a:r>
            <a:r>
              <a:rPr lang="en-GB" dirty="0">
                <a:effectLst/>
              </a:rPr>
              <a:t> of the right and the good before we know what to do.’ (Korsgaard 1996: 114)</a:t>
            </a:r>
          </a:p>
          <a:p>
            <a:pPr algn="just">
              <a:buFont typeface="Wingdings" pitchFamily="2" charset="2"/>
              <a:buChar char="Ø"/>
            </a:pPr>
            <a:r>
              <a:rPr lang="en-GB" dirty="0"/>
              <a:t> Conceptions are arrived at from concepts via a mediating practical identity – one which embodies the problem at hand. </a:t>
            </a:r>
          </a:p>
        </p:txBody>
      </p:sp>
    </p:spTree>
    <p:extLst>
      <p:ext uri="{BB962C8B-B14F-4D97-AF65-F5344CB8AC3E}">
        <p14:creationId xmlns:p14="http://schemas.microsoft.com/office/powerpoint/2010/main" val="3839953284"/>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CB556-5425-C29F-A26A-F0BAAD235AE5}"/>
              </a:ext>
            </a:extLst>
          </p:cNvPr>
          <p:cNvSpPr>
            <a:spLocks noGrp="1"/>
          </p:cNvSpPr>
          <p:nvPr>
            <p:ph type="title"/>
          </p:nvPr>
        </p:nvSpPr>
        <p:spPr/>
        <p:txBody>
          <a:bodyPr/>
          <a:lstStyle/>
          <a:p>
            <a:r>
              <a:rPr lang="en-GB" dirty="0"/>
              <a:t>14. Valuing humanity (Christine Korsgaard)</a:t>
            </a:r>
          </a:p>
        </p:txBody>
      </p:sp>
      <p:sp>
        <p:nvSpPr>
          <p:cNvPr id="3" name="Content Placeholder 2">
            <a:extLst>
              <a:ext uri="{FF2B5EF4-FFF2-40B4-BE49-F238E27FC236}">
                <a16:creationId xmlns:a16="http://schemas.microsoft.com/office/drawing/2014/main" id="{0409E914-124E-3840-212D-0C3C883AD47E}"/>
              </a:ext>
            </a:extLst>
          </p:cNvPr>
          <p:cNvSpPr>
            <a:spLocks noGrp="1"/>
          </p:cNvSpPr>
          <p:nvPr>
            <p:ph idx="1"/>
          </p:nvPr>
        </p:nvSpPr>
        <p:spPr>
          <a:xfrm>
            <a:off x="1024128" y="2286000"/>
            <a:ext cx="9720073" cy="4572000"/>
          </a:xfrm>
        </p:spPr>
        <p:txBody>
          <a:bodyPr>
            <a:normAutofit lnSpcReduction="10000"/>
          </a:bodyPr>
          <a:lstStyle/>
          <a:p>
            <a:pPr algn="just">
              <a:buFont typeface="Wingdings" pitchFamily="2" charset="2"/>
              <a:buChar char="Ø"/>
            </a:pPr>
            <a:r>
              <a:rPr lang="en-GB" dirty="0"/>
              <a:t> Most of our practical identities are </a:t>
            </a:r>
            <a:r>
              <a:rPr lang="en-GB" i="1" dirty="0"/>
              <a:t>contingent</a:t>
            </a:r>
            <a:r>
              <a:rPr lang="en-GB" dirty="0"/>
              <a:t>, and can be shed.</a:t>
            </a:r>
          </a:p>
          <a:p>
            <a:pPr algn="just">
              <a:buFont typeface="Wingdings" pitchFamily="2" charset="2"/>
              <a:buChar char="Ø"/>
            </a:pPr>
            <a:r>
              <a:rPr lang="en-GB" dirty="0">
                <a:effectLst/>
                <a:latin typeface="Helvetica Neue" panose="02000503000000020004" pitchFamily="2" charset="0"/>
              </a:rPr>
              <a:t> ‘W</a:t>
            </a:r>
            <a:r>
              <a:rPr lang="en-GB" dirty="0">
                <a:effectLst/>
              </a:rPr>
              <a:t>hat is not contingent is that you must be governed by </a:t>
            </a:r>
            <a:r>
              <a:rPr lang="en-GB" i="1" dirty="0">
                <a:effectLst/>
              </a:rPr>
              <a:t>some</a:t>
            </a:r>
            <a:r>
              <a:rPr lang="en-GB" dirty="0">
                <a:effectLst/>
              </a:rPr>
              <a:t> conception of your practical identity. For unless you are committed to some conception of your practical identity, you will lose your grip on yourself as having any reason to do one thing rather than another - and with it, your grip on yourself as having any reason to live and act at all. But </a:t>
            </a:r>
            <a:r>
              <a:rPr lang="en-GB" i="1" dirty="0">
                <a:effectLst/>
              </a:rPr>
              <a:t>this</a:t>
            </a:r>
            <a:r>
              <a:rPr lang="en-GB" dirty="0">
                <a:effectLst/>
              </a:rPr>
              <a:t> reason for conforming to your particular practical identities is not a reason that </a:t>
            </a:r>
            <a:r>
              <a:rPr lang="en-GB" i="1" dirty="0">
                <a:effectLst/>
              </a:rPr>
              <a:t>springs from</a:t>
            </a:r>
            <a:r>
              <a:rPr lang="en-GB" dirty="0">
                <a:effectLst/>
              </a:rPr>
              <a:t> one of those particular practical identities. It is a reason that springs from your humanity itself, from your identity simply as </a:t>
            </a:r>
            <a:r>
              <a:rPr lang="en-GB" i="1" dirty="0">
                <a:effectLst/>
              </a:rPr>
              <a:t>a human being</a:t>
            </a:r>
            <a:r>
              <a:rPr lang="en-GB" dirty="0">
                <a:effectLst/>
              </a:rPr>
              <a:t>, a reflective animal who needs reasons to act and to live. And so it is a reason you have only if you treat your humanity as a practical, normative, form of identity, that is, if you value yourself as a human being.’ (Korsgaard 1996: 120-121)</a:t>
            </a:r>
          </a:p>
          <a:p>
            <a:pPr algn="just">
              <a:buFont typeface="Wingdings" pitchFamily="2" charset="2"/>
              <a:buChar char="Ø"/>
            </a:pPr>
            <a:r>
              <a:rPr lang="en-GB" dirty="0"/>
              <a:t> But this just is to take yourself to be a Citizen of the Kingdom of Ends – at least if valuing humanity in your own person rationally requires valuing it in the persons of others, as Korsgaard follows Kant in thinking it does. </a:t>
            </a:r>
            <a:endParaRPr lang="en-GB" dirty="0">
              <a:effectLst/>
            </a:endParaRPr>
          </a:p>
          <a:p>
            <a:pPr>
              <a:buFont typeface="Wingdings" pitchFamily="2" charset="2"/>
              <a:buChar char="Ø"/>
            </a:pPr>
            <a:endParaRPr lang="en-GB" dirty="0"/>
          </a:p>
        </p:txBody>
      </p:sp>
    </p:spTree>
    <p:extLst>
      <p:ext uri="{BB962C8B-B14F-4D97-AF65-F5344CB8AC3E}">
        <p14:creationId xmlns:p14="http://schemas.microsoft.com/office/powerpoint/2010/main" val="67718406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362F0-C7B8-F1BF-F327-F9A1AA80B50A}"/>
              </a:ext>
            </a:extLst>
          </p:cNvPr>
          <p:cNvSpPr>
            <a:spLocks noGrp="1"/>
          </p:cNvSpPr>
          <p:nvPr>
            <p:ph type="title"/>
          </p:nvPr>
        </p:nvSpPr>
        <p:spPr/>
        <p:txBody>
          <a:bodyPr/>
          <a:lstStyle/>
          <a:p>
            <a:r>
              <a:rPr lang="en-GB" dirty="0"/>
              <a:t>15. Explaining the question mark</a:t>
            </a:r>
          </a:p>
        </p:txBody>
      </p:sp>
      <p:sp>
        <p:nvSpPr>
          <p:cNvPr id="3" name="Content Placeholder 2">
            <a:extLst>
              <a:ext uri="{FF2B5EF4-FFF2-40B4-BE49-F238E27FC236}">
                <a16:creationId xmlns:a16="http://schemas.microsoft.com/office/drawing/2014/main" id="{11AF2D5D-0AED-0B83-3707-083DE86C4F39}"/>
              </a:ext>
            </a:extLst>
          </p:cNvPr>
          <p:cNvSpPr>
            <a:spLocks noGrp="1"/>
          </p:cNvSpPr>
          <p:nvPr>
            <p:ph idx="1"/>
          </p:nvPr>
        </p:nvSpPr>
        <p:spPr/>
        <p:txBody>
          <a:bodyPr/>
          <a:lstStyle/>
          <a:p>
            <a:pPr algn="just">
              <a:buFont typeface="Wingdings" pitchFamily="2" charset="2"/>
              <a:buChar char="Ø"/>
            </a:pPr>
            <a:r>
              <a:rPr lang="en-GB" dirty="0"/>
              <a:t> Korsgaard takes herself to have shown that </a:t>
            </a:r>
            <a:r>
              <a:rPr lang="en-GB" i="1" dirty="0"/>
              <a:t>second-order moral questions</a:t>
            </a:r>
            <a:r>
              <a:rPr lang="en-GB" dirty="0"/>
              <a:t> cannot be answered independently of </a:t>
            </a:r>
            <a:r>
              <a:rPr lang="en-GB" i="1" dirty="0"/>
              <a:t>first-order moral questions</a:t>
            </a:r>
            <a:r>
              <a:rPr lang="en-GB" dirty="0"/>
              <a:t>. If this is right, then a map identifying only possible answers to second-order moral questions risks misleading.</a:t>
            </a:r>
          </a:p>
          <a:p>
            <a:pPr algn="just">
              <a:buFont typeface="Wingdings" pitchFamily="2" charset="2"/>
              <a:buChar char="Ø"/>
            </a:pPr>
            <a:r>
              <a:rPr lang="en-GB" dirty="0"/>
              <a:t> Korsgaard resists her position being described as </a:t>
            </a:r>
            <a:r>
              <a:rPr lang="en-GB" i="1" dirty="0"/>
              <a:t>cognitivist</a:t>
            </a:r>
            <a:r>
              <a:rPr lang="en-GB" dirty="0"/>
              <a:t> (2008: 309), since this risks suggesting she thinks the function of moral judgments is to </a:t>
            </a:r>
            <a:r>
              <a:rPr lang="en-GB" i="1" dirty="0"/>
              <a:t>represent the world</a:t>
            </a:r>
            <a:r>
              <a:rPr lang="en-GB" dirty="0"/>
              <a:t>, whereas in fact she thinks the function of moral judgments is to </a:t>
            </a:r>
            <a:r>
              <a:rPr lang="en-GB" i="1" dirty="0"/>
              <a:t>propose solutions to practical problems</a:t>
            </a:r>
            <a:r>
              <a:rPr lang="en-GB" dirty="0"/>
              <a:t>. </a:t>
            </a:r>
          </a:p>
        </p:txBody>
      </p:sp>
    </p:spTree>
    <p:extLst>
      <p:ext uri="{BB962C8B-B14F-4D97-AF65-F5344CB8AC3E}">
        <p14:creationId xmlns:p14="http://schemas.microsoft.com/office/powerpoint/2010/main" val="418284698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9799B-BE3E-73FA-C98A-8CCFBC04F2B5}"/>
              </a:ext>
            </a:extLst>
          </p:cNvPr>
          <p:cNvSpPr>
            <a:spLocks noGrp="1"/>
          </p:cNvSpPr>
          <p:nvPr>
            <p:ph type="title"/>
          </p:nvPr>
        </p:nvSpPr>
        <p:spPr/>
        <p:txBody>
          <a:bodyPr/>
          <a:lstStyle/>
          <a:p>
            <a:r>
              <a:rPr lang="en-GB" dirty="0"/>
              <a:t>16. Can there be a truly global constructivism? (David </a:t>
            </a:r>
            <a:r>
              <a:rPr lang="en-GB" dirty="0" err="1"/>
              <a:t>enoch</a:t>
            </a:r>
            <a:r>
              <a:rPr lang="en-GB" dirty="0"/>
              <a:t>)</a:t>
            </a:r>
          </a:p>
        </p:txBody>
      </p:sp>
      <p:sp>
        <p:nvSpPr>
          <p:cNvPr id="3" name="Content Placeholder 2">
            <a:extLst>
              <a:ext uri="{FF2B5EF4-FFF2-40B4-BE49-F238E27FC236}">
                <a16:creationId xmlns:a16="http://schemas.microsoft.com/office/drawing/2014/main" id="{FF5EB94F-4021-7AF9-3C6B-E531DE9DD839}"/>
              </a:ext>
            </a:extLst>
          </p:cNvPr>
          <p:cNvSpPr>
            <a:spLocks noGrp="1"/>
          </p:cNvSpPr>
          <p:nvPr>
            <p:ph idx="1"/>
          </p:nvPr>
        </p:nvSpPr>
        <p:spPr/>
        <p:txBody>
          <a:bodyPr/>
          <a:lstStyle/>
          <a:p>
            <a:pPr algn="just">
              <a:buFont typeface="Wingdings" pitchFamily="2" charset="2"/>
              <a:buChar char="Ø"/>
            </a:pPr>
            <a:r>
              <a:rPr lang="en-GB" dirty="0"/>
              <a:t> But isn’t the claim that true moral judgments are true in virtue of being arrived at via the correct </a:t>
            </a:r>
            <a:r>
              <a:rPr lang="en-GB" i="1" dirty="0"/>
              <a:t>procedure</a:t>
            </a:r>
            <a:r>
              <a:rPr lang="en-GB" dirty="0"/>
              <a:t> for deciding what to do itself an independent moral truth? (Enoch 2009)</a:t>
            </a:r>
          </a:p>
          <a:p>
            <a:pPr algn="just">
              <a:buFont typeface="Wingdings" pitchFamily="2" charset="2"/>
              <a:buChar char="Ø"/>
            </a:pPr>
            <a:r>
              <a:rPr lang="en-GB" dirty="0"/>
              <a:t>‘It wouldn’t be surprising if any form of constructivism had to rely on normative materials to some extent (and so remain a form of </a:t>
            </a:r>
            <a:r>
              <a:rPr lang="en-GB" i="1" dirty="0"/>
              <a:t>restricted</a:t>
            </a:r>
            <a:r>
              <a:rPr lang="en-GB" dirty="0"/>
              <a:t> constructivism). The interesting question concerns the extent and nature of appeals to normative starting points. If a constructivist account restricts itself to very general and formal intuitions about conditions of coherent deliberation and adequate justification, and avoids appealing to intuitions about substantive reasons and values, then it might still constitute a distinctive and interesting account of normative truth – one in which all normative substance is derived from normative form, and normative form is derived from an analysis of deliberative agency.’ (Barry 2017: 399)</a:t>
            </a:r>
          </a:p>
        </p:txBody>
      </p:sp>
    </p:spTree>
    <p:extLst>
      <p:ext uri="{BB962C8B-B14F-4D97-AF65-F5344CB8AC3E}">
        <p14:creationId xmlns:p14="http://schemas.microsoft.com/office/powerpoint/2010/main" val="190489306"/>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2084832"/>
            <a:ext cx="9720073" cy="4773168"/>
          </a:xfrm>
        </p:spPr>
        <p:txBody>
          <a:bodyPr>
            <a:normAutofit lnSpcReduction="10000"/>
          </a:bodyPr>
          <a:lstStyle/>
          <a:p>
            <a:pPr algn="just"/>
            <a:r>
              <a:rPr lang="en-GB" dirty="0"/>
              <a:t>Bagnoli, Carla (2026). ‘Constructivism in Metaethics.’ </a:t>
            </a:r>
            <a:r>
              <a:rPr lang="en-GB" i="1" dirty="0"/>
              <a:t>Stanford Encyclopedia of Philosophy</a:t>
            </a:r>
            <a:r>
              <a:rPr lang="en-GB" dirty="0"/>
              <a:t>.</a:t>
            </a:r>
          </a:p>
          <a:p>
            <a:pPr algn="just"/>
            <a:r>
              <a:rPr lang="en-GB" dirty="0"/>
              <a:t>Barry, Melissa (2017). ‘Constructivism’ in Tristram McPherson and David Plunkett eds., </a:t>
            </a:r>
            <a:r>
              <a:rPr lang="en-GB" i="1" dirty="0"/>
              <a:t>The Routledge Handbook of Metaethics</a:t>
            </a:r>
            <a:r>
              <a:rPr lang="en-GB" dirty="0"/>
              <a:t>, 385-401. London: Routledge.</a:t>
            </a:r>
          </a:p>
          <a:p>
            <a:pPr algn="just"/>
            <a:r>
              <a:rPr lang="en-GB" dirty="0"/>
              <a:t>Darwall, Stephen, Allan Gibbard, and Peter Railton (1992). ‘Towards </a:t>
            </a:r>
            <a:r>
              <a:rPr lang="en-GB" i="1" dirty="0"/>
              <a:t>Fin de siècle </a:t>
            </a:r>
            <a:r>
              <a:rPr lang="en-GB" dirty="0"/>
              <a:t>Ethics: Some Trends.’ </a:t>
            </a:r>
            <a:r>
              <a:rPr lang="en-GB" i="1" dirty="0"/>
              <a:t>Philosophical Review</a:t>
            </a:r>
            <a:r>
              <a:rPr lang="en-GB" dirty="0"/>
              <a:t> 101: 115-189.</a:t>
            </a:r>
          </a:p>
          <a:p>
            <a:pPr algn="just"/>
            <a:r>
              <a:rPr lang="en-GB" dirty="0"/>
              <a:t>Enoch, David (2009). ‘Can There Be a Global, Interesting, Coherent Constructivism About Practical Reason?’ </a:t>
            </a:r>
            <a:r>
              <a:rPr lang="en-GB" i="1" dirty="0"/>
              <a:t>Philosophical Explorations</a:t>
            </a:r>
            <a:r>
              <a:rPr lang="en-GB" dirty="0"/>
              <a:t> 12(3): 319-339.</a:t>
            </a:r>
          </a:p>
          <a:p>
            <a:pPr algn="just"/>
            <a:r>
              <a:rPr lang="en-GB" dirty="0"/>
              <a:t>Korsgaard, Christine M. (1996). </a:t>
            </a:r>
            <a:r>
              <a:rPr lang="en-GB" i="1" dirty="0"/>
              <a:t>The Sources of Normativity</a:t>
            </a:r>
            <a:r>
              <a:rPr lang="en-GB" dirty="0"/>
              <a:t>. Cambridge: Cambridge University Press.</a:t>
            </a:r>
          </a:p>
          <a:p>
            <a:pPr algn="just"/>
            <a:r>
              <a:rPr lang="en-GB" dirty="0"/>
              <a:t>Korsgaard, Christine M. (2008). ‘Realism and Constructivism in Twentieth-Century Moral Philosophy’ in </a:t>
            </a:r>
            <a:r>
              <a:rPr lang="en-GB" i="1" dirty="0"/>
              <a:t>The Constitution of Agency: Essays on Practical Reason and Moral Psychology</a:t>
            </a:r>
            <a:r>
              <a:rPr lang="en-GB" dirty="0"/>
              <a:t>, 302-325. Oxford: Oxford University Press.</a:t>
            </a:r>
            <a:r>
              <a:rPr lang="en-GB" i="1" dirty="0"/>
              <a:t> </a:t>
            </a:r>
            <a:endParaRPr lang="en-GB" dirty="0"/>
          </a:p>
        </p:txBody>
      </p:sp>
    </p:spTree>
    <p:extLst>
      <p:ext uri="{BB962C8B-B14F-4D97-AF65-F5344CB8AC3E}">
        <p14:creationId xmlns:p14="http://schemas.microsoft.com/office/powerpoint/2010/main" val="195657005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a:bodyPr>
          <a:lstStyle/>
          <a:p>
            <a:pPr algn="just"/>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pPr algn="just"/>
            <a:r>
              <a:rPr lang="en-GB" dirty="0"/>
              <a:t>O’Neill, Onora (1996). </a:t>
            </a:r>
            <a:r>
              <a:rPr lang="en-GB" i="1" dirty="0"/>
              <a:t>Towards Justice and Virtue: A Constructivist Account of Practical Reasoning</a:t>
            </a:r>
            <a:r>
              <a:rPr lang="en-GB" dirty="0"/>
              <a:t>. Cambridge: Cambridge University Press.</a:t>
            </a:r>
          </a:p>
          <a:p>
            <a:pPr algn="just"/>
            <a:r>
              <a:rPr lang="en-GB" dirty="0"/>
              <a:t>Rawls, John (1980). ‘Kantian Constructivism in Moral Theory.’ </a:t>
            </a:r>
            <a:r>
              <a:rPr lang="en-GB" i="1" dirty="0"/>
              <a:t>Journal of Philosophy</a:t>
            </a:r>
            <a:r>
              <a:rPr lang="en-GB" dirty="0"/>
              <a:t> 77(9): 515-572.</a:t>
            </a:r>
          </a:p>
          <a:p>
            <a:pPr algn="just"/>
            <a:r>
              <a:rPr lang="en-GB" dirty="0"/>
              <a:t>Rawls, John (1999). </a:t>
            </a:r>
            <a:r>
              <a:rPr lang="en-GB" i="1" dirty="0"/>
              <a:t>A Theory of Justice</a:t>
            </a:r>
            <a:r>
              <a:rPr lang="en-GB" dirty="0"/>
              <a:t> (rev. ed.). Cambridge, MA: Harvard University Press.</a:t>
            </a:r>
          </a:p>
          <a:p>
            <a:pPr algn="just"/>
            <a:r>
              <a:rPr lang="en-GB" dirty="0"/>
              <a:t>Scanlon, T.M. (2014). </a:t>
            </a:r>
            <a:r>
              <a:rPr lang="en-GB" i="1" dirty="0"/>
              <a:t>Being Realistic About Reasons</a:t>
            </a:r>
            <a:r>
              <a:rPr lang="en-GB" dirty="0"/>
              <a:t>. Oxford: Oxford University Press.</a:t>
            </a:r>
          </a:p>
          <a:p>
            <a:pPr algn="just"/>
            <a:r>
              <a:rPr lang="en-GB" dirty="0"/>
              <a:t>Street, Sharon (2010). ‘What is Constructivism in Metaethics?’ </a:t>
            </a:r>
            <a:r>
              <a:rPr lang="en-GB" i="1" dirty="0"/>
              <a:t>Philosophy Compass</a:t>
            </a:r>
            <a:r>
              <a:rPr lang="en-GB" dirty="0"/>
              <a:t> 5(5): 363-384.</a:t>
            </a:r>
          </a:p>
          <a:p>
            <a:pPr algn="just"/>
            <a:endParaRPr lang="en-GB" dirty="0"/>
          </a:p>
          <a:p>
            <a:pPr algn="just"/>
            <a:endParaRPr lang="en-GB" dirty="0"/>
          </a:p>
        </p:txBody>
      </p:sp>
    </p:spTree>
    <p:extLst>
      <p:ext uri="{BB962C8B-B14F-4D97-AF65-F5344CB8AC3E}">
        <p14:creationId xmlns:p14="http://schemas.microsoft.com/office/powerpoint/2010/main" val="3752369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C8753-7236-52FB-0F48-7BC6392615D6}"/>
              </a:ext>
            </a:extLst>
          </p:cNvPr>
          <p:cNvSpPr>
            <a:spLocks noGrp="1"/>
          </p:cNvSpPr>
          <p:nvPr>
            <p:ph type="title"/>
          </p:nvPr>
        </p:nvSpPr>
        <p:spPr/>
        <p:txBody>
          <a:bodyPr/>
          <a:lstStyle/>
          <a:p>
            <a:r>
              <a:rPr lang="en-GB" dirty="0"/>
              <a:t>4. Why naturalist realism? (Matthew </a:t>
            </a:r>
            <a:r>
              <a:rPr lang="en-GB" dirty="0" err="1"/>
              <a:t>lutz</a:t>
            </a:r>
            <a:r>
              <a:rPr lang="en-GB" dirty="0"/>
              <a:t>)</a:t>
            </a:r>
          </a:p>
        </p:txBody>
      </p:sp>
      <p:sp>
        <p:nvSpPr>
          <p:cNvPr id="3" name="Content Placeholder 2">
            <a:extLst>
              <a:ext uri="{FF2B5EF4-FFF2-40B4-BE49-F238E27FC236}">
                <a16:creationId xmlns:a16="http://schemas.microsoft.com/office/drawing/2014/main" id="{04A314E4-EA33-C921-ACA6-31BBDB60476A}"/>
              </a:ext>
            </a:extLst>
          </p:cNvPr>
          <p:cNvSpPr>
            <a:spLocks noGrp="1"/>
          </p:cNvSpPr>
          <p:nvPr>
            <p:ph idx="1"/>
          </p:nvPr>
        </p:nvSpPr>
        <p:spPr/>
        <p:txBody>
          <a:bodyPr/>
          <a:lstStyle/>
          <a:p>
            <a:pPr algn="just">
              <a:buFont typeface="Wingdings" pitchFamily="2" charset="2"/>
              <a:buChar char="Ø"/>
            </a:pPr>
            <a:r>
              <a:rPr lang="en-GB" dirty="0"/>
              <a:t> </a:t>
            </a:r>
            <a:r>
              <a:rPr lang="en-GB" i="1" dirty="0"/>
              <a:t>Naturalism</a:t>
            </a:r>
            <a:r>
              <a:rPr lang="en-GB" dirty="0"/>
              <a:t> is the claim that everything which exists is </a:t>
            </a:r>
            <a:r>
              <a:rPr lang="en-GB" i="1" dirty="0"/>
              <a:t>natural</a:t>
            </a:r>
            <a:r>
              <a:rPr lang="en-GB" dirty="0"/>
              <a:t>, i.e. can be studied by the sciences.</a:t>
            </a:r>
          </a:p>
          <a:p>
            <a:pPr algn="just">
              <a:buFont typeface="Wingdings" pitchFamily="2" charset="2"/>
              <a:buChar char="Ø"/>
            </a:pPr>
            <a:r>
              <a:rPr lang="en-GB" dirty="0"/>
              <a:t> The </a:t>
            </a:r>
            <a:r>
              <a:rPr lang="en-GB" i="1" dirty="0"/>
              <a:t>Basic Argument for Naturalist Realism </a:t>
            </a:r>
            <a:r>
              <a:rPr lang="en-GB" dirty="0"/>
              <a:t>(Lutz 2024):</a:t>
            </a:r>
          </a:p>
          <a:p>
            <a:pPr marL="360000" indent="0" algn="just">
              <a:buNone/>
            </a:pPr>
            <a:r>
              <a:rPr lang="en-GB" dirty="0"/>
              <a:t>1. </a:t>
            </a:r>
            <a:r>
              <a:rPr lang="en-GB" i="1" dirty="0"/>
              <a:t>Naturalism</a:t>
            </a:r>
            <a:r>
              <a:rPr lang="en-GB" dirty="0"/>
              <a:t>: everything which exists is natural;</a:t>
            </a:r>
          </a:p>
          <a:p>
            <a:pPr marL="360000" indent="0" algn="just">
              <a:buNone/>
            </a:pPr>
            <a:r>
              <a:rPr lang="en-GB" dirty="0"/>
              <a:t>2. </a:t>
            </a:r>
            <a:r>
              <a:rPr lang="en-GB" i="1" dirty="0"/>
              <a:t>Moral Realism</a:t>
            </a:r>
            <a:r>
              <a:rPr lang="en-GB" dirty="0"/>
              <a:t>: (unconstructed) moral facts exist; therefore</a:t>
            </a:r>
          </a:p>
          <a:p>
            <a:pPr marL="360000" indent="0" algn="just">
              <a:buNone/>
            </a:pPr>
            <a:r>
              <a:rPr lang="en-GB" dirty="0"/>
              <a:t>3. </a:t>
            </a:r>
            <a:r>
              <a:rPr lang="en-GB" i="1" dirty="0"/>
              <a:t>Naturalist Realism</a:t>
            </a:r>
            <a:r>
              <a:rPr lang="en-GB" dirty="0"/>
              <a:t>: (unconstructed) moral facts exist, and they are natural facts.</a:t>
            </a:r>
          </a:p>
        </p:txBody>
      </p:sp>
    </p:spTree>
    <p:extLst>
      <p:ext uri="{BB962C8B-B14F-4D97-AF65-F5344CB8AC3E}">
        <p14:creationId xmlns:p14="http://schemas.microsoft.com/office/powerpoint/2010/main" val="30435709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8B77C5-FEE0-DC20-C484-6D9792B27D41}"/>
              </a:ext>
            </a:extLst>
          </p:cNvPr>
          <p:cNvSpPr>
            <a:spLocks noGrp="1"/>
          </p:cNvSpPr>
          <p:nvPr>
            <p:ph type="title"/>
          </p:nvPr>
        </p:nvSpPr>
        <p:spPr/>
        <p:txBody>
          <a:bodyPr/>
          <a:lstStyle/>
          <a:p>
            <a:r>
              <a:rPr lang="en-GB" dirty="0"/>
              <a:t>5. The open question argument (G.E. Moore)</a:t>
            </a:r>
          </a:p>
        </p:txBody>
      </p:sp>
      <p:sp>
        <p:nvSpPr>
          <p:cNvPr id="3" name="Content Placeholder 2">
            <a:extLst>
              <a:ext uri="{FF2B5EF4-FFF2-40B4-BE49-F238E27FC236}">
                <a16:creationId xmlns:a16="http://schemas.microsoft.com/office/drawing/2014/main" id="{FFEB6EBC-75B6-825F-6A6B-0305FAC09FE7}"/>
              </a:ext>
            </a:extLst>
          </p:cNvPr>
          <p:cNvSpPr>
            <a:spLocks noGrp="1"/>
          </p:cNvSpPr>
          <p:nvPr>
            <p:ph idx="1"/>
          </p:nvPr>
        </p:nvSpPr>
        <p:spPr>
          <a:xfrm>
            <a:off x="1024128" y="2084832"/>
            <a:ext cx="9720073" cy="4773168"/>
          </a:xfrm>
        </p:spPr>
        <p:txBody>
          <a:bodyPr>
            <a:normAutofit lnSpcReduction="10000"/>
          </a:bodyPr>
          <a:lstStyle/>
          <a:p>
            <a:pPr algn="just">
              <a:buFont typeface="Wingdings" pitchFamily="2" charset="2"/>
              <a:buChar char="Ø"/>
            </a:pPr>
            <a:r>
              <a:rPr lang="en-GB" dirty="0"/>
              <a:t> No argument in metaethics has been more influential than G.E. Moore’s </a:t>
            </a:r>
            <a:r>
              <a:rPr lang="en-GB" i="1" dirty="0"/>
              <a:t>open question argument</a:t>
            </a:r>
            <a:r>
              <a:rPr lang="en-GB" dirty="0"/>
              <a:t>, as set out in his </a:t>
            </a:r>
            <a:r>
              <a:rPr lang="en-GB" i="1" dirty="0"/>
              <a:t>Principia </a:t>
            </a:r>
            <a:r>
              <a:rPr lang="en-GB" i="1" dirty="0" err="1"/>
              <a:t>Ethica</a:t>
            </a:r>
            <a:r>
              <a:rPr lang="en-GB" dirty="0"/>
              <a:t> (1903):</a:t>
            </a:r>
          </a:p>
          <a:p>
            <a:pPr marL="817200" indent="-457200" algn="just">
              <a:buAutoNum type="arabicPeriod"/>
            </a:pPr>
            <a:r>
              <a:rPr lang="en-GB" dirty="0"/>
              <a:t>Suppose that the predicate ‘good’ is analytically equivalent to some naturalistic predicate ‘</a:t>
            </a:r>
            <a:r>
              <a:rPr lang="en-GB" i="1" dirty="0"/>
              <a:t>N</a:t>
            </a:r>
            <a:r>
              <a:rPr lang="en-GB" dirty="0"/>
              <a:t>’.</a:t>
            </a:r>
          </a:p>
          <a:p>
            <a:pPr marL="817200" indent="-457200" algn="just">
              <a:buAutoNum type="arabicPeriod"/>
            </a:pPr>
            <a:r>
              <a:rPr lang="en-GB" dirty="0"/>
              <a:t>Then: it is part of the meaning of the claim ‘</a:t>
            </a:r>
            <a:r>
              <a:rPr lang="en-GB" i="1" dirty="0"/>
              <a:t>x </a:t>
            </a:r>
            <a:r>
              <a:rPr lang="en-GB" dirty="0"/>
              <a:t>is</a:t>
            </a:r>
            <a:r>
              <a:rPr lang="en-GB" i="1" dirty="0"/>
              <a:t> N</a:t>
            </a:r>
            <a:r>
              <a:rPr lang="en-GB" dirty="0"/>
              <a:t>’ that </a:t>
            </a:r>
            <a:r>
              <a:rPr lang="en-GB" i="1" dirty="0"/>
              <a:t>x</a:t>
            </a:r>
            <a:r>
              <a:rPr lang="en-GB" dirty="0"/>
              <a:t> is good.</a:t>
            </a:r>
          </a:p>
          <a:p>
            <a:pPr marL="817200" indent="-457200" algn="just">
              <a:buAutoNum type="arabicPeriod"/>
            </a:pPr>
            <a:r>
              <a:rPr lang="en-GB" dirty="0"/>
              <a:t>Then: someone who seriously asked ‘Is an </a:t>
            </a:r>
            <a:r>
              <a:rPr lang="en-GB" i="1" dirty="0"/>
              <a:t>x</a:t>
            </a:r>
            <a:r>
              <a:rPr lang="en-GB" dirty="0"/>
              <a:t> that is </a:t>
            </a:r>
            <a:r>
              <a:rPr lang="en-GB" i="1" dirty="0"/>
              <a:t>N</a:t>
            </a:r>
            <a:r>
              <a:rPr lang="en-GB" dirty="0"/>
              <a:t> also good?’ would betray conceptual confusion, since the question would be </a:t>
            </a:r>
            <a:r>
              <a:rPr lang="en-GB" i="1" dirty="0"/>
              <a:t>closed</a:t>
            </a:r>
            <a:r>
              <a:rPr lang="en-GB" dirty="0"/>
              <a:t>.</a:t>
            </a:r>
          </a:p>
          <a:p>
            <a:pPr marL="817200" indent="-457200" algn="just">
              <a:buAutoNum type="arabicPeriod"/>
            </a:pPr>
            <a:r>
              <a:rPr lang="en-GB" dirty="0"/>
              <a:t>But: for any naturalistic predicate ‘</a:t>
            </a:r>
            <a:r>
              <a:rPr lang="en-GB" i="1" dirty="0"/>
              <a:t>N’</a:t>
            </a:r>
            <a:r>
              <a:rPr lang="en-GB" dirty="0"/>
              <a:t>, it is always an </a:t>
            </a:r>
            <a:r>
              <a:rPr lang="en-GB" i="1" dirty="0"/>
              <a:t>open</a:t>
            </a:r>
            <a:r>
              <a:rPr lang="en-GB" dirty="0"/>
              <a:t> question whether an </a:t>
            </a:r>
            <a:r>
              <a:rPr lang="en-GB" i="1" dirty="0"/>
              <a:t>x</a:t>
            </a:r>
            <a:r>
              <a:rPr lang="en-GB" dirty="0"/>
              <a:t> which is </a:t>
            </a:r>
            <a:r>
              <a:rPr lang="en-GB" i="1" dirty="0"/>
              <a:t>N</a:t>
            </a:r>
            <a:r>
              <a:rPr lang="en-GB" dirty="0"/>
              <a:t> is good.</a:t>
            </a:r>
          </a:p>
          <a:p>
            <a:pPr marL="817200" indent="-457200" algn="just">
              <a:buAutoNum type="arabicPeriod"/>
            </a:pPr>
            <a:r>
              <a:rPr lang="en-GB" dirty="0"/>
              <a:t>So: ‘good’ cannot be analytically equivalent to the naturalistic predicate ‘</a:t>
            </a:r>
            <a:r>
              <a:rPr lang="en-GB" i="1" dirty="0"/>
              <a:t>N</a:t>
            </a:r>
            <a:r>
              <a:rPr lang="en-GB" dirty="0"/>
              <a:t>’.</a:t>
            </a:r>
          </a:p>
          <a:p>
            <a:pPr marL="817200" indent="-457200" algn="just">
              <a:buAutoNum type="arabicPeriod"/>
            </a:pPr>
            <a:r>
              <a:rPr lang="en-GB" dirty="0"/>
              <a:t>So: the property </a:t>
            </a:r>
            <a:r>
              <a:rPr lang="en-GB" i="1" dirty="0"/>
              <a:t>being good</a:t>
            </a:r>
            <a:r>
              <a:rPr lang="en-GB" dirty="0"/>
              <a:t> cannot as a matter of conceptual necessity be identical with any natural property </a:t>
            </a:r>
            <a:r>
              <a:rPr lang="en-GB" i="1" dirty="0"/>
              <a:t>being N</a:t>
            </a:r>
            <a:r>
              <a:rPr lang="en-GB" dirty="0"/>
              <a:t>. </a:t>
            </a:r>
          </a:p>
          <a:p>
            <a:pPr marL="817200" indent="-457200" algn="just">
              <a:buAutoNum type="arabicPeriod"/>
            </a:pPr>
            <a:endParaRPr lang="en-GB" dirty="0"/>
          </a:p>
        </p:txBody>
      </p:sp>
    </p:spTree>
    <p:extLst>
      <p:ext uri="{BB962C8B-B14F-4D97-AF65-F5344CB8AC3E}">
        <p14:creationId xmlns:p14="http://schemas.microsoft.com/office/powerpoint/2010/main" val="3655784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8CD60-A429-32F4-FA4A-315D981BBCC5}"/>
              </a:ext>
            </a:extLst>
          </p:cNvPr>
          <p:cNvSpPr>
            <a:spLocks noGrp="1"/>
          </p:cNvSpPr>
          <p:nvPr>
            <p:ph type="title"/>
          </p:nvPr>
        </p:nvSpPr>
        <p:spPr/>
        <p:txBody>
          <a:bodyPr/>
          <a:lstStyle/>
          <a:p>
            <a:r>
              <a:rPr lang="en-GB" dirty="0"/>
              <a:t>6. The naturalistic fallacy (G.E. Moore)</a:t>
            </a:r>
          </a:p>
        </p:txBody>
      </p:sp>
      <p:sp>
        <p:nvSpPr>
          <p:cNvPr id="3" name="Content Placeholder 2">
            <a:extLst>
              <a:ext uri="{FF2B5EF4-FFF2-40B4-BE49-F238E27FC236}">
                <a16:creationId xmlns:a16="http://schemas.microsoft.com/office/drawing/2014/main" id="{C985D5A2-9C1B-6227-395A-8A6D1C451460}"/>
              </a:ext>
            </a:extLst>
          </p:cNvPr>
          <p:cNvSpPr>
            <a:spLocks noGrp="1"/>
          </p:cNvSpPr>
          <p:nvPr>
            <p:ph idx="1"/>
          </p:nvPr>
        </p:nvSpPr>
        <p:spPr/>
        <p:txBody>
          <a:bodyPr/>
          <a:lstStyle/>
          <a:p>
            <a:pPr algn="just">
              <a:buFont typeface="Wingdings" pitchFamily="2" charset="2"/>
              <a:buChar char="Ø"/>
            </a:pPr>
            <a:r>
              <a:rPr lang="en-GB" dirty="0"/>
              <a:t> G.E. Moore (1903): the good is ‘one of those innumerable objects of thought which are themselves incapable of definition’; any attempt to define the good commits the </a:t>
            </a:r>
            <a:r>
              <a:rPr lang="en-GB" i="1" dirty="0"/>
              <a:t>naturalistic fallacy</a:t>
            </a:r>
            <a:r>
              <a:rPr lang="en-GB" dirty="0"/>
              <a:t>.</a:t>
            </a:r>
          </a:p>
          <a:p>
            <a:pPr algn="just">
              <a:buFont typeface="Wingdings" pitchFamily="2" charset="2"/>
              <a:buChar char="Ø"/>
            </a:pPr>
            <a:r>
              <a:rPr lang="en-GB" dirty="0"/>
              <a:t> Bernard Williams (2011: 134): ‘It is hard to think of any other widely used phrase in the history of philosophy that is such a spectacular misnomer.’</a:t>
            </a:r>
          </a:p>
          <a:p>
            <a:pPr marL="817200" indent="-457200" algn="just">
              <a:buAutoNum type="arabicPeriod"/>
            </a:pPr>
            <a:r>
              <a:rPr lang="en-GB" dirty="0"/>
              <a:t>Not a </a:t>
            </a:r>
            <a:r>
              <a:rPr lang="en-GB" i="1" dirty="0"/>
              <a:t>fallacy</a:t>
            </a:r>
            <a:r>
              <a:rPr lang="en-GB" dirty="0"/>
              <a:t>, since not a mistake in </a:t>
            </a:r>
            <a:r>
              <a:rPr lang="en-GB" i="1" dirty="0"/>
              <a:t>inference</a:t>
            </a:r>
            <a:r>
              <a:rPr lang="en-GB" dirty="0"/>
              <a:t>;</a:t>
            </a:r>
          </a:p>
          <a:p>
            <a:pPr marL="817200" indent="-457200" algn="just">
              <a:buAutoNum type="arabicPeriod"/>
            </a:pPr>
            <a:r>
              <a:rPr lang="en-GB" dirty="0"/>
              <a:t>Not </a:t>
            </a:r>
            <a:r>
              <a:rPr lang="en-GB" i="1" dirty="0"/>
              <a:t>naturalistic</a:t>
            </a:r>
            <a:r>
              <a:rPr lang="en-GB" dirty="0"/>
              <a:t>, since </a:t>
            </a:r>
            <a:r>
              <a:rPr lang="en-GB" i="1" dirty="0"/>
              <a:t>supernaturalistic</a:t>
            </a:r>
            <a:r>
              <a:rPr lang="en-GB" dirty="0"/>
              <a:t> definitions are likewise rejected.</a:t>
            </a:r>
          </a:p>
        </p:txBody>
      </p:sp>
    </p:spTree>
    <p:extLst>
      <p:ext uri="{BB962C8B-B14F-4D97-AF65-F5344CB8AC3E}">
        <p14:creationId xmlns:p14="http://schemas.microsoft.com/office/powerpoint/2010/main" val="27394331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FF095-B4C9-150C-0860-DDAD2968F031}"/>
              </a:ext>
            </a:extLst>
          </p:cNvPr>
          <p:cNvSpPr>
            <a:spLocks noGrp="1"/>
          </p:cNvSpPr>
          <p:nvPr>
            <p:ph type="title"/>
          </p:nvPr>
        </p:nvSpPr>
        <p:spPr/>
        <p:txBody>
          <a:bodyPr/>
          <a:lstStyle/>
          <a:p>
            <a:r>
              <a:rPr lang="en-GB" dirty="0"/>
              <a:t>7. Does the </a:t>
            </a:r>
            <a:r>
              <a:rPr lang="en-GB" dirty="0" err="1"/>
              <a:t>oqa</a:t>
            </a:r>
            <a:r>
              <a:rPr lang="en-GB" dirty="0"/>
              <a:t> beg the question? (William </a:t>
            </a:r>
            <a:r>
              <a:rPr lang="en-GB" dirty="0" err="1"/>
              <a:t>Frankena</a:t>
            </a:r>
            <a:r>
              <a:rPr lang="en-GB" dirty="0"/>
              <a:t>)</a:t>
            </a:r>
          </a:p>
        </p:txBody>
      </p:sp>
      <p:sp>
        <p:nvSpPr>
          <p:cNvPr id="3" name="Content Placeholder 2">
            <a:extLst>
              <a:ext uri="{FF2B5EF4-FFF2-40B4-BE49-F238E27FC236}">
                <a16:creationId xmlns:a16="http://schemas.microsoft.com/office/drawing/2014/main" id="{97B666A8-B2DB-E93F-E281-187196F48C04}"/>
              </a:ext>
            </a:extLst>
          </p:cNvPr>
          <p:cNvSpPr>
            <a:spLocks noGrp="1"/>
          </p:cNvSpPr>
          <p:nvPr>
            <p:ph idx="1"/>
          </p:nvPr>
        </p:nvSpPr>
        <p:spPr/>
        <p:txBody>
          <a:bodyPr/>
          <a:lstStyle/>
          <a:p>
            <a:pPr algn="just">
              <a:buFont typeface="Wingdings" pitchFamily="2" charset="2"/>
              <a:buChar char="Ø"/>
            </a:pPr>
            <a:r>
              <a:rPr lang="en-GB" dirty="0"/>
              <a:t> William </a:t>
            </a:r>
            <a:r>
              <a:rPr lang="en-GB" dirty="0" err="1"/>
              <a:t>Frankena</a:t>
            </a:r>
            <a:r>
              <a:rPr lang="en-GB" dirty="0"/>
              <a:t> (1939: 465): ‘the charge of committing the naturalistic fallacy can be made, if at all, only as a conclusion from the discussion and not as an instrument of deciding it.’ That is: appeal to (4) in the OQA seems warranted only if we </a:t>
            </a:r>
            <a:r>
              <a:rPr lang="en-GB" i="1" dirty="0"/>
              <a:t>already</a:t>
            </a:r>
            <a:r>
              <a:rPr lang="en-GB" dirty="0"/>
              <a:t> have reason to reject </a:t>
            </a:r>
            <a:r>
              <a:rPr lang="en-GB" i="1" dirty="0"/>
              <a:t>analytic naturalist realism</a:t>
            </a:r>
            <a:r>
              <a:rPr lang="en-GB" dirty="0"/>
              <a:t>.</a:t>
            </a:r>
          </a:p>
          <a:p>
            <a:pPr algn="just">
              <a:buFont typeface="Wingdings" pitchFamily="2" charset="2"/>
              <a:buChar char="Ø"/>
            </a:pPr>
            <a:r>
              <a:rPr lang="en-GB" dirty="0"/>
              <a:t> Related to Moore’s questionable assumption that any correct conceptual analysis must be </a:t>
            </a:r>
            <a:r>
              <a:rPr lang="en-GB" i="1" dirty="0"/>
              <a:t>obvious</a:t>
            </a:r>
            <a:r>
              <a:rPr lang="en-GB" dirty="0"/>
              <a:t>.</a:t>
            </a:r>
          </a:p>
          <a:p>
            <a:pPr algn="just">
              <a:buFont typeface="Wingdings" pitchFamily="2" charset="2"/>
              <a:buChar char="Ø"/>
            </a:pPr>
            <a:r>
              <a:rPr lang="en-GB" dirty="0"/>
              <a:t> Alasdair MacIntyre (1998: 242): ‘</a:t>
            </a:r>
            <a:r>
              <a:rPr lang="en-GB" dirty="0">
                <a:effectLst/>
              </a:rPr>
              <a:t>More unwarranted and unwarrantable assertions are perhaps made in </a:t>
            </a:r>
            <a:r>
              <a:rPr lang="en-GB" i="1" dirty="0">
                <a:effectLst/>
              </a:rPr>
              <a:t>Principia </a:t>
            </a:r>
            <a:r>
              <a:rPr lang="en-GB" i="1" dirty="0" err="1">
                <a:effectLst/>
              </a:rPr>
              <a:t>Ethica</a:t>
            </a:r>
            <a:r>
              <a:rPr lang="en-GB" dirty="0">
                <a:effectLst/>
              </a:rPr>
              <a:t> than in any other single book of moral philosophy, but they are made with such well-mannered, although slightly browbeating certitude, that it seems almost gross to disagree.’</a:t>
            </a:r>
          </a:p>
          <a:p>
            <a:pPr algn="just">
              <a:buFont typeface="Wingdings" pitchFamily="2" charset="2"/>
              <a:buChar char="Ø"/>
            </a:pPr>
            <a:endParaRPr lang="en-GB" dirty="0"/>
          </a:p>
        </p:txBody>
      </p:sp>
    </p:spTree>
    <p:extLst>
      <p:ext uri="{BB962C8B-B14F-4D97-AF65-F5344CB8AC3E}">
        <p14:creationId xmlns:p14="http://schemas.microsoft.com/office/powerpoint/2010/main" val="1243157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7A89B-7DB6-342F-12A4-504897A60322}"/>
              </a:ext>
            </a:extLst>
          </p:cNvPr>
          <p:cNvSpPr>
            <a:spLocks noGrp="1"/>
          </p:cNvSpPr>
          <p:nvPr>
            <p:ph type="title"/>
          </p:nvPr>
        </p:nvSpPr>
        <p:spPr/>
        <p:txBody>
          <a:bodyPr/>
          <a:lstStyle/>
          <a:p>
            <a:r>
              <a:rPr lang="en-GB" dirty="0"/>
              <a:t>8. Predicative vs. attributive adjectives (Peter Geach)</a:t>
            </a:r>
          </a:p>
        </p:txBody>
      </p:sp>
      <p:sp>
        <p:nvSpPr>
          <p:cNvPr id="3" name="Content Placeholder 2">
            <a:extLst>
              <a:ext uri="{FF2B5EF4-FFF2-40B4-BE49-F238E27FC236}">
                <a16:creationId xmlns:a16="http://schemas.microsoft.com/office/drawing/2014/main" id="{35EFC933-B8FF-180D-F718-40635A1DBC98}"/>
              </a:ext>
            </a:extLst>
          </p:cNvPr>
          <p:cNvSpPr>
            <a:spLocks noGrp="1"/>
          </p:cNvSpPr>
          <p:nvPr>
            <p:ph idx="1"/>
          </p:nvPr>
        </p:nvSpPr>
        <p:spPr>
          <a:xfrm>
            <a:off x="1024128" y="2286000"/>
            <a:ext cx="9720073" cy="4480560"/>
          </a:xfrm>
        </p:spPr>
        <p:txBody>
          <a:bodyPr>
            <a:normAutofit lnSpcReduction="10000"/>
          </a:bodyPr>
          <a:lstStyle/>
          <a:p>
            <a:pPr algn="just">
              <a:buFont typeface="Wingdings" pitchFamily="2" charset="2"/>
              <a:buChar char="Ø"/>
            </a:pPr>
            <a:r>
              <a:rPr lang="en-GB" dirty="0"/>
              <a:t> An adjective </a:t>
            </a:r>
            <a:r>
              <a:rPr lang="en-GB" i="1" dirty="0"/>
              <a:t>F </a:t>
            </a:r>
            <a:r>
              <a:rPr lang="en-GB" dirty="0"/>
              <a:t>is </a:t>
            </a:r>
            <a:r>
              <a:rPr lang="en-GB" i="1" dirty="0"/>
              <a:t>predicative</a:t>
            </a:r>
            <a:r>
              <a:rPr lang="en-GB" dirty="0"/>
              <a:t> iff the following is a valid pattern of inference:</a:t>
            </a:r>
          </a:p>
          <a:p>
            <a:pPr marL="817200" indent="-457200" algn="just">
              <a:buAutoNum type="arabicPeriod"/>
            </a:pPr>
            <a:r>
              <a:rPr lang="en-GB" i="1" dirty="0"/>
              <a:t>X</a:t>
            </a:r>
            <a:r>
              <a:rPr lang="en-GB" dirty="0"/>
              <a:t> is an </a:t>
            </a:r>
            <a:r>
              <a:rPr lang="en-GB" i="1" dirty="0"/>
              <a:t>F</a:t>
            </a:r>
            <a:r>
              <a:rPr lang="en-GB" dirty="0"/>
              <a:t> </a:t>
            </a:r>
            <a:r>
              <a:rPr lang="en-GB" i="1" dirty="0"/>
              <a:t>G</a:t>
            </a:r>
            <a:r>
              <a:rPr lang="en-GB" dirty="0"/>
              <a:t>;</a:t>
            </a:r>
          </a:p>
          <a:p>
            <a:pPr marL="817200" indent="-457200" algn="just">
              <a:buAutoNum type="arabicPeriod"/>
            </a:pPr>
            <a:r>
              <a:rPr lang="en-GB" i="1" dirty="0"/>
              <a:t>X</a:t>
            </a:r>
            <a:r>
              <a:rPr lang="en-GB" dirty="0"/>
              <a:t> is an </a:t>
            </a:r>
            <a:r>
              <a:rPr lang="en-GB" i="1" dirty="0"/>
              <a:t>H</a:t>
            </a:r>
            <a:r>
              <a:rPr lang="en-GB" dirty="0"/>
              <a:t>; therefore</a:t>
            </a:r>
          </a:p>
          <a:p>
            <a:pPr marL="817200" indent="-457200" algn="just">
              <a:buAutoNum type="arabicPeriod"/>
            </a:pPr>
            <a:r>
              <a:rPr lang="en-GB" i="1" dirty="0"/>
              <a:t>X</a:t>
            </a:r>
            <a:r>
              <a:rPr lang="en-GB" dirty="0"/>
              <a:t> is an </a:t>
            </a:r>
            <a:r>
              <a:rPr lang="en-GB" i="1" dirty="0"/>
              <a:t>F H</a:t>
            </a:r>
            <a:r>
              <a:rPr lang="en-GB" dirty="0"/>
              <a:t>.</a:t>
            </a:r>
            <a:endParaRPr lang="en-GB" i="1" dirty="0"/>
          </a:p>
          <a:p>
            <a:pPr marL="360000" indent="0" algn="just">
              <a:buNone/>
            </a:pPr>
            <a:r>
              <a:rPr lang="en-GB" dirty="0"/>
              <a:t>Otherwise</a:t>
            </a:r>
            <a:r>
              <a:rPr lang="en-GB" i="1" dirty="0"/>
              <a:t>, F</a:t>
            </a:r>
            <a:r>
              <a:rPr lang="en-GB" dirty="0"/>
              <a:t> is </a:t>
            </a:r>
            <a:r>
              <a:rPr lang="en-GB" i="1" dirty="0"/>
              <a:t>attributive</a:t>
            </a:r>
            <a:r>
              <a:rPr lang="en-GB" dirty="0"/>
              <a:t>.</a:t>
            </a:r>
          </a:p>
          <a:p>
            <a:pPr marL="360000" indent="-342900" algn="just">
              <a:buFont typeface="Wingdings" pitchFamily="2" charset="2"/>
              <a:buChar char="Ø"/>
            </a:pPr>
            <a:r>
              <a:rPr lang="en-GB" i="1" dirty="0"/>
              <a:t>Brown</a:t>
            </a:r>
            <a:r>
              <a:rPr lang="en-GB" dirty="0"/>
              <a:t> is an example of a predicative adjective; </a:t>
            </a:r>
            <a:r>
              <a:rPr lang="en-GB" i="1" dirty="0"/>
              <a:t>large</a:t>
            </a:r>
            <a:r>
              <a:rPr lang="en-GB" dirty="0"/>
              <a:t> is an example of an attributive adjective.</a:t>
            </a:r>
          </a:p>
          <a:p>
            <a:pPr marL="360000" indent="-342900" algn="just">
              <a:buFont typeface="Wingdings" pitchFamily="2" charset="2"/>
              <a:buChar char="Ø"/>
            </a:pPr>
            <a:r>
              <a:rPr lang="en-GB" dirty="0"/>
              <a:t>Peter Geach (1967: 65): </a:t>
            </a:r>
            <a:r>
              <a:rPr lang="en-GB" i="1" dirty="0"/>
              <a:t>good</a:t>
            </a:r>
            <a:r>
              <a:rPr lang="en-GB" dirty="0"/>
              <a:t> and </a:t>
            </a:r>
            <a:r>
              <a:rPr lang="en-GB" i="1" dirty="0"/>
              <a:t>bad</a:t>
            </a:r>
            <a:r>
              <a:rPr lang="en-GB" dirty="0"/>
              <a:t> are always attributive, never predicative; ‘there is no such thing as being just good or bad, there is only being a good or bad so-and-so’. Further developed in Thomson (1996).</a:t>
            </a:r>
          </a:p>
          <a:p>
            <a:pPr marL="360000" indent="-342900" algn="just">
              <a:buFont typeface="Wingdings" pitchFamily="2" charset="2"/>
              <a:buChar char="Ø"/>
            </a:pPr>
            <a:r>
              <a:rPr lang="en-GB" dirty="0"/>
              <a:t>Not obvious: can we not talk sensibly of a ‘good state of affairs’?</a:t>
            </a:r>
          </a:p>
        </p:txBody>
      </p:sp>
    </p:spTree>
    <p:extLst>
      <p:ext uri="{BB962C8B-B14F-4D97-AF65-F5344CB8AC3E}">
        <p14:creationId xmlns:p14="http://schemas.microsoft.com/office/powerpoint/2010/main" val="13823208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25943D-28D5-0064-643D-DAB6E56C9FD8}"/>
              </a:ext>
            </a:extLst>
          </p:cNvPr>
          <p:cNvSpPr>
            <a:spLocks noGrp="1"/>
          </p:cNvSpPr>
          <p:nvPr>
            <p:ph type="title"/>
          </p:nvPr>
        </p:nvSpPr>
        <p:spPr/>
        <p:txBody>
          <a:bodyPr/>
          <a:lstStyle/>
          <a:p>
            <a:r>
              <a:rPr lang="en-GB" dirty="0"/>
              <a:t>9. Neo-Aristotelianism (Foot, </a:t>
            </a:r>
            <a:r>
              <a:rPr lang="en-GB" dirty="0" err="1"/>
              <a:t>macintyre</a:t>
            </a:r>
            <a:r>
              <a:rPr lang="en-GB" dirty="0"/>
              <a:t>, et al)</a:t>
            </a:r>
          </a:p>
        </p:txBody>
      </p:sp>
      <p:sp>
        <p:nvSpPr>
          <p:cNvPr id="3" name="Content Placeholder 2">
            <a:extLst>
              <a:ext uri="{FF2B5EF4-FFF2-40B4-BE49-F238E27FC236}">
                <a16:creationId xmlns:a16="http://schemas.microsoft.com/office/drawing/2014/main" id="{54849A7B-52CC-98E9-F92F-028C65B53A51}"/>
              </a:ext>
            </a:extLst>
          </p:cNvPr>
          <p:cNvSpPr>
            <a:spLocks noGrp="1"/>
          </p:cNvSpPr>
          <p:nvPr>
            <p:ph idx="1"/>
          </p:nvPr>
        </p:nvSpPr>
        <p:spPr/>
        <p:txBody>
          <a:bodyPr/>
          <a:lstStyle/>
          <a:p>
            <a:pPr algn="just">
              <a:buFont typeface="Wingdings" pitchFamily="2" charset="2"/>
              <a:buChar char="Ø"/>
            </a:pPr>
            <a:r>
              <a:rPr lang="en-GB" dirty="0"/>
              <a:t> Peter Geach (1967: 70): ‘There is, I admit, much more difficulty in passing from ‘man’ to ‘good/bad man’, or from ‘human act’ to ‘good/bad human act’, if these phrases are to be taken […] in senses determined simply by those of ‘man’ and ‘human act’.’</a:t>
            </a:r>
          </a:p>
          <a:p>
            <a:pPr algn="just">
              <a:buFont typeface="Wingdings" pitchFamily="2" charset="2"/>
              <a:buChar char="Ø"/>
            </a:pPr>
            <a:r>
              <a:rPr lang="en-GB" dirty="0"/>
              <a:t> Neo-Aristotelians have taken up this challenge by:</a:t>
            </a:r>
          </a:p>
          <a:p>
            <a:pPr marL="817200" indent="-457200" algn="just">
              <a:buAutoNum type="arabicPeriod"/>
            </a:pPr>
            <a:r>
              <a:rPr lang="en-GB" dirty="0"/>
              <a:t>Attempting to ground moral goodness in </a:t>
            </a:r>
            <a:r>
              <a:rPr lang="en-GB" i="1" dirty="0"/>
              <a:t>biology</a:t>
            </a:r>
            <a:r>
              <a:rPr lang="en-GB" dirty="0"/>
              <a:t> (e.g. Foot 2001) =&gt; evolutionary concerns;</a:t>
            </a:r>
          </a:p>
          <a:p>
            <a:pPr marL="817200" indent="-457200" algn="just">
              <a:buAutoNum type="arabicPeriod"/>
            </a:pPr>
            <a:r>
              <a:rPr lang="en-GB" dirty="0"/>
              <a:t>Attempting to ground moral goodness in </a:t>
            </a:r>
            <a:r>
              <a:rPr lang="en-GB" i="1" dirty="0"/>
              <a:t>social practices</a:t>
            </a:r>
            <a:r>
              <a:rPr lang="en-GB" dirty="0"/>
              <a:t> (e.g. MacIntyre 2007; cf. MacIntyre 1999) =&gt; the problems of </a:t>
            </a:r>
            <a:r>
              <a:rPr lang="en-GB" i="1" dirty="0"/>
              <a:t>evil practices</a:t>
            </a:r>
            <a:r>
              <a:rPr lang="en-GB" dirty="0"/>
              <a:t> and of </a:t>
            </a:r>
            <a:r>
              <a:rPr lang="en-GB" i="1" dirty="0"/>
              <a:t>power</a:t>
            </a:r>
            <a:r>
              <a:rPr lang="en-GB" dirty="0"/>
              <a:t> (Lacey 1994).</a:t>
            </a:r>
          </a:p>
        </p:txBody>
      </p:sp>
    </p:spTree>
    <p:extLst>
      <p:ext uri="{BB962C8B-B14F-4D97-AF65-F5344CB8AC3E}">
        <p14:creationId xmlns:p14="http://schemas.microsoft.com/office/powerpoint/2010/main" val="19021187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D0F6B-5E82-35CB-2A0D-82C55FADD3E4}"/>
              </a:ext>
            </a:extLst>
          </p:cNvPr>
          <p:cNvSpPr>
            <a:spLocks noGrp="1"/>
          </p:cNvSpPr>
          <p:nvPr>
            <p:ph type="title"/>
          </p:nvPr>
        </p:nvSpPr>
        <p:spPr/>
        <p:txBody>
          <a:bodyPr/>
          <a:lstStyle/>
          <a:p>
            <a:r>
              <a:rPr lang="en-GB" dirty="0"/>
              <a:t>10. Cornell realism (brink, sturgeon, et al)</a:t>
            </a:r>
          </a:p>
        </p:txBody>
      </p:sp>
      <p:sp>
        <p:nvSpPr>
          <p:cNvPr id="3" name="Content Placeholder 2">
            <a:extLst>
              <a:ext uri="{FF2B5EF4-FFF2-40B4-BE49-F238E27FC236}">
                <a16:creationId xmlns:a16="http://schemas.microsoft.com/office/drawing/2014/main" id="{C1738EA4-4F78-5293-D196-80B42FFFF7AF}"/>
              </a:ext>
            </a:extLst>
          </p:cNvPr>
          <p:cNvSpPr>
            <a:spLocks noGrp="1"/>
          </p:cNvSpPr>
          <p:nvPr>
            <p:ph idx="1"/>
          </p:nvPr>
        </p:nvSpPr>
        <p:spPr/>
        <p:txBody>
          <a:bodyPr/>
          <a:lstStyle/>
          <a:p>
            <a:pPr algn="just">
              <a:buFont typeface="Wingdings" pitchFamily="2" charset="2"/>
              <a:buChar char="Ø"/>
            </a:pPr>
            <a:r>
              <a:rPr lang="en-GB" dirty="0"/>
              <a:t> The </a:t>
            </a:r>
            <a:r>
              <a:rPr lang="en-GB" i="1" dirty="0"/>
              <a:t>Cornell Realists</a:t>
            </a:r>
            <a:r>
              <a:rPr lang="en-GB" dirty="0"/>
              <a:t> (e.g. Railton 1986; Brink 1989; Sturgeon 2006) endorse a </a:t>
            </a:r>
            <a:r>
              <a:rPr lang="en-GB" i="1" dirty="0"/>
              <a:t>synthetic naturalist realism </a:t>
            </a:r>
            <a:r>
              <a:rPr lang="en-GB" dirty="0"/>
              <a:t>on which e.g. ‘good’ and ‘bad’ are </a:t>
            </a:r>
            <a:r>
              <a:rPr lang="en-GB" i="1" dirty="0"/>
              <a:t>predicative</a:t>
            </a:r>
            <a:r>
              <a:rPr lang="en-GB" dirty="0"/>
              <a:t> but cannot be </a:t>
            </a:r>
            <a:r>
              <a:rPr lang="en-GB" i="1" dirty="0"/>
              <a:t>defined</a:t>
            </a:r>
            <a:r>
              <a:rPr lang="en-GB" dirty="0"/>
              <a:t>. Instead e.g. ‘good’ and ‘bad’ refer to whichever natural property it is that </a:t>
            </a:r>
            <a:r>
              <a:rPr lang="en-GB" i="1" dirty="0"/>
              <a:t>causally regulate</a:t>
            </a:r>
            <a:r>
              <a:rPr lang="en-GB" dirty="0"/>
              <a:t>s their use, this being the standard semantics for </a:t>
            </a:r>
            <a:r>
              <a:rPr lang="en-GB" i="1" dirty="0"/>
              <a:t>natural kind terms</a:t>
            </a:r>
            <a:r>
              <a:rPr lang="en-GB" dirty="0"/>
              <a:t> (</a:t>
            </a:r>
            <a:r>
              <a:rPr lang="en-GB" dirty="0" err="1"/>
              <a:t>Kripke</a:t>
            </a:r>
            <a:r>
              <a:rPr lang="en-GB" dirty="0"/>
              <a:t> 1972; Putnam 1975).</a:t>
            </a:r>
          </a:p>
          <a:p>
            <a:pPr algn="just">
              <a:buFont typeface="Wingdings" pitchFamily="2" charset="2"/>
              <a:buChar char="Ø"/>
            </a:pPr>
            <a:r>
              <a:rPr lang="en-GB" dirty="0"/>
              <a:t> The natural property to which e.g. ‘good’ or ‘bad’ refers is a </a:t>
            </a:r>
            <a:r>
              <a:rPr lang="en-GB" i="1" dirty="0"/>
              <a:t>homeostatic cluster property</a:t>
            </a:r>
            <a:r>
              <a:rPr lang="en-GB" dirty="0"/>
              <a:t>: </a:t>
            </a:r>
            <a:r>
              <a:rPr lang="en-GB" i="1" dirty="0"/>
              <a:t>multiply realizable</a:t>
            </a:r>
            <a:r>
              <a:rPr lang="en-GB" dirty="0"/>
              <a:t>, and individuated by its </a:t>
            </a:r>
            <a:r>
              <a:rPr lang="en-GB" i="1" dirty="0"/>
              <a:t>causal profile </a:t>
            </a:r>
            <a:r>
              <a:rPr lang="en-GB" dirty="0"/>
              <a:t>– like </a:t>
            </a:r>
            <a:r>
              <a:rPr lang="en-GB" i="1" dirty="0"/>
              <a:t>health</a:t>
            </a:r>
            <a:r>
              <a:rPr lang="en-GB" dirty="0"/>
              <a:t>. The occurrence of moral properties plays a role in </a:t>
            </a:r>
            <a:r>
              <a:rPr lang="en-GB" i="1" dirty="0"/>
              <a:t>explanation</a:t>
            </a:r>
            <a:r>
              <a:rPr lang="en-GB" dirty="0"/>
              <a:t>: e.g. the goodness or badness of a person can help explain their actions; the oppressiveness of a social structure can help explain why people rise up against it. </a:t>
            </a:r>
          </a:p>
        </p:txBody>
      </p:sp>
    </p:spTree>
    <p:extLst>
      <p:ext uri="{BB962C8B-B14F-4D97-AF65-F5344CB8AC3E}">
        <p14:creationId xmlns:p14="http://schemas.microsoft.com/office/powerpoint/2010/main" val="472854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A23EC-859A-885B-DE49-F0667989FFF4}"/>
              </a:ext>
            </a:extLst>
          </p:cNvPr>
          <p:cNvSpPr>
            <a:spLocks noGrp="1"/>
          </p:cNvSpPr>
          <p:nvPr>
            <p:ph type="title"/>
          </p:nvPr>
        </p:nvSpPr>
        <p:spPr/>
        <p:txBody>
          <a:bodyPr/>
          <a:lstStyle/>
          <a:p>
            <a:r>
              <a:rPr lang="en-GB" dirty="0"/>
              <a:t>1. What is metaethics?</a:t>
            </a:r>
          </a:p>
        </p:txBody>
      </p:sp>
      <p:sp>
        <p:nvSpPr>
          <p:cNvPr id="3" name="Content Placeholder 2">
            <a:extLst>
              <a:ext uri="{FF2B5EF4-FFF2-40B4-BE49-F238E27FC236}">
                <a16:creationId xmlns:a16="http://schemas.microsoft.com/office/drawing/2014/main" id="{AE956CCA-04EB-6252-D4D7-7A35C82B0CEB}"/>
              </a:ext>
            </a:extLst>
          </p:cNvPr>
          <p:cNvSpPr>
            <a:spLocks noGrp="1"/>
          </p:cNvSpPr>
          <p:nvPr>
            <p:ph idx="1"/>
          </p:nvPr>
        </p:nvSpPr>
        <p:spPr>
          <a:xfrm>
            <a:off x="1024128" y="2084832"/>
            <a:ext cx="9720073" cy="4647438"/>
          </a:xfrm>
        </p:spPr>
        <p:txBody>
          <a:bodyPr>
            <a:normAutofit lnSpcReduction="10000"/>
          </a:bodyPr>
          <a:lstStyle/>
          <a:p>
            <a:pPr algn="just">
              <a:buFont typeface="Wingdings" pitchFamily="2" charset="2"/>
              <a:buChar char="Ø"/>
            </a:pPr>
            <a:r>
              <a:rPr lang="en-GB" dirty="0"/>
              <a:t> Normative ethics asks </a:t>
            </a:r>
            <a:r>
              <a:rPr lang="en-GB" i="1" dirty="0"/>
              <a:t>first-order questions;</a:t>
            </a:r>
            <a:r>
              <a:rPr lang="en-GB" dirty="0"/>
              <a:t> metaethics asks </a:t>
            </a:r>
            <a:r>
              <a:rPr lang="en-GB" i="1" dirty="0"/>
              <a:t>second-order questions</a:t>
            </a:r>
            <a:r>
              <a:rPr lang="en-GB" dirty="0"/>
              <a:t>.</a:t>
            </a:r>
          </a:p>
          <a:p>
            <a:pPr algn="just">
              <a:buFont typeface="Wingdings" pitchFamily="2" charset="2"/>
              <a:buChar char="Ø"/>
            </a:pPr>
            <a:r>
              <a:rPr lang="en-GB" dirty="0"/>
              <a:t> Second-order questions include:</a:t>
            </a:r>
          </a:p>
          <a:p>
            <a:pPr marL="360000" algn="just">
              <a:buFont typeface="Arial" panose="020B0604020202020204" pitchFamily="34" charset="0"/>
              <a:buChar char="•"/>
            </a:pPr>
            <a:r>
              <a:rPr lang="en-GB" dirty="0"/>
              <a:t> Semantics: are moral judgments </a:t>
            </a:r>
            <a:r>
              <a:rPr lang="en-GB" i="1" dirty="0"/>
              <a:t>truth-apt</a:t>
            </a:r>
            <a:r>
              <a:rPr lang="en-GB" dirty="0"/>
              <a:t>? If not to state facts, what is the </a:t>
            </a:r>
            <a:r>
              <a:rPr lang="en-GB" i="1" dirty="0"/>
              <a:t>semantic function </a:t>
            </a:r>
            <a:r>
              <a:rPr lang="en-GB" dirty="0"/>
              <a:t>of moral discourse?</a:t>
            </a:r>
          </a:p>
          <a:p>
            <a:pPr marL="360000" algn="just">
              <a:buFont typeface="Arial" panose="020B0604020202020204" pitchFamily="34" charset="0"/>
              <a:buChar char="•"/>
            </a:pPr>
            <a:r>
              <a:rPr lang="en-GB" dirty="0"/>
              <a:t> Metaphysics: are there moral </a:t>
            </a:r>
            <a:r>
              <a:rPr lang="en-GB" i="1" dirty="0"/>
              <a:t>facts </a:t>
            </a:r>
            <a:r>
              <a:rPr lang="en-GB" dirty="0"/>
              <a:t>(or </a:t>
            </a:r>
            <a:r>
              <a:rPr lang="en-GB" i="1" dirty="0"/>
              <a:t>properties</a:t>
            </a:r>
            <a:r>
              <a:rPr lang="en-GB" dirty="0"/>
              <a:t>)? If so, are they identical or reducible to natural facts (or properties), or are they </a:t>
            </a:r>
            <a:r>
              <a:rPr lang="en-GB" i="1" dirty="0"/>
              <a:t>sui generis</a:t>
            </a:r>
            <a:r>
              <a:rPr lang="en-GB" dirty="0"/>
              <a:t> and irreducible? </a:t>
            </a:r>
          </a:p>
          <a:p>
            <a:pPr marL="360000" algn="just">
              <a:buFont typeface="Arial" panose="020B0604020202020204" pitchFamily="34" charset="0"/>
              <a:buChar char="•"/>
            </a:pPr>
            <a:r>
              <a:rPr lang="en-GB" dirty="0"/>
              <a:t> Epistemology: is there moral </a:t>
            </a:r>
            <a:r>
              <a:rPr lang="en-GB" i="1" dirty="0"/>
              <a:t>knowledge</a:t>
            </a:r>
            <a:r>
              <a:rPr lang="en-GB" dirty="0"/>
              <a:t>? How can we know whether our moral judgments are true or false?</a:t>
            </a:r>
          </a:p>
          <a:p>
            <a:pPr marL="360000" algn="just">
              <a:buFont typeface="Arial" panose="020B0604020202020204" pitchFamily="34" charset="0"/>
              <a:buChar char="•"/>
            </a:pPr>
            <a:r>
              <a:rPr lang="en-GB" dirty="0"/>
              <a:t> Phenomenology: when we make moral judgments, what does it </a:t>
            </a:r>
            <a:r>
              <a:rPr lang="en-GB" i="1" dirty="0"/>
              <a:t>seem </a:t>
            </a:r>
            <a:r>
              <a:rPr lang="en-GB" dirty="0"/>
              <a:t>to us that we are doing? Are we representing how things are ‘out there’ in the world?</a:t>
            </a:r>
          </a:p>
          <a:p>
            <a:pPr marL="360000" algn="just">
              <a:buFont typeface="Arial" panose="020B0604020202020204" pitchFamily="34" charset="0"/>
              <a:buChar char="•"/>
            </a:pPr>
            <a:r>
              <a:rPr lang="en-GB" dirty="0"/>
              <a:t> Moral psychology: what kind of connection is there between making a moral judgment and being </a:t>
            </a:r>
            <a:r>
              <a:rPr lang="en-GB" i="1" dirty="0"/>
              <a:t>motivated</a:t>
            </a:r>
            <a:r>
              <a:rPr lang="en-GB" dirty="0"/>
              <a:t> to act as that judgment prescribes?</a:t>
            </a:r>
          </a:p>
        </p:txBody>
      </p:sp>
    </p:spTree>
    <p:extLst>
      <p:ext uri="{BB962C8B-B14F-4D97-AF65-F5344CB8AC3E}">
        <p14:creationId xmlns:p14="http://schemas.microsoft.com/office/powerpoint/2010/main" val="8391954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AE3A9-172E-DAD8-1713-8689F0AEDA84}"/>
              </a:ext>
            </a:extLst>
          </p:cNvPr>
          <p:cNvSpPr>
            <a:spLocks noGrp="1"/>
          </p:cNvSpPr>
          <p:nvPr>
            <p:ph type="title"/>
          </p:nvPr>
        </p:nvSpPr>
        <p:spPr/>
        <p:txBody>
          <a:bodyPr/>
          <a:lstStyle/>
          <a:p>
            <a:r>
              <a:rPr lang="en-GB" dirty="0"/>
              <a:t>11. Moral twin earth (Horgan &amp; Timmons)</a:t>
            </a:r>
          </a:p>
        </p:txBody>
      </p:sp>
      <p:sp>
        <p:nvSpPr>
          <p:cNvPr id="3" name="Content Placeholder 2">
            <a:extLst>
              <a:ext uri="{FF2B5EF4-FFF2-40B4-BE49-F238E27FC236}">
                <a16:creationId xmlns:a16="http://schemas.microsoft.com/office/drawing/2014/main" id="{ED4B87D9-6CBF-409A-0EA7-A54E20CB3522}"/>
              </a:ext>
            </a:extLst>
          </p:cNvPr>
          <p:cNvSpPr>
            <a:spLocks noGrp="1"/>
          </p:cNvSpPr>
          <p:nvPr>
            <p:ph idx="1"/>
          </p:nvPr>
        </p:nvSpPr>
        <p:spPr/>
        <p:txBody>
          <a:bodyPr>
            <a:normAutofit/>
          </a:bodyPr>
          <a:lstStyle/>
          <a:p>
            <a:pPr algn="just">
              <a:buFont typeface="Wingdings" pitchFamily="2" charset="2"/>
              <a:buChar char="Ø"/>
            </a:pPr>
            <a:r>
              <a:rPr lang="en-GB" dirty="0"/>
              <a:t> The </a:t>
            </a:r>
            <a:r>
              <a:rPr lang="en-GB" i="1" dirty="0"/>
              <a:t>Moral Twin Earth </a:t>
            </a:r>
            <a:r>
              <a:rPr lang="en-GB" dirty="0"/>
              <a:t>Argument (Horgan and Timmons 2013):</a:t>
            </a:r>
          </a:p>
          <a:p>
            <a:pPr marL="817200" indent="-457200" algn="just">
              <a:buAutoNum type="arabicPeriod"/>
            </a:pPr>
            <a:r>
              <a:rPr lang="en-GB" dirty="0"/>
              <a:t>On Earth, the use of ‘wrong’ is causally regulated by natural property </a:t>
            </a:r>
            <a:r>
              <a:rPr lang="en-GB" i="1" dirty="0"/>
              <a:t>N</a:t>
            </a:r>
            <a:r>
              <a:rPr lang="en-GB" dirty="0"/>
              <a:t>. On Moral Twin Earth, the use of ‘wrong’ is causally regulated by natural property </a:t>
            </a:r>
            <a:r>
              <a:rPr lang="en-GB" i="1" dirty="0"/>
              <a:t>N</a:t>
            </a:r>
            <a:r>
              <a:rPr lang="en-GB" dirty="0"/>
              <a:t>*. Moral Twin Earth is maximally similar to Earth, given this divergence.</a:t>
            </a:r>
          </a:p>
          <a:p>
            <a:pPr marL="817200" indent="-457200" algn="just">
              <a:buAutoNum type="arabicPeriod"/>
            </a:pPr>
            <a:r>
              <a:rPr lang="en-GB" dirty="0"/>
              <a:t>On Earth, we claim that lying in circumstances </a:t>
            </a:r>
            <a:r>
              <a:rPr lang="en-GB" i="1" dirty="0"/>
              <a:t>C</a:t>
            </a:r>
            <a:r>
              <a:rPr lang="en-GB" dirty="0"/>
              <a:t> is not wrong. On Moral Twin Earth, they claim that lying in circumstances </a:t>
            </a:r>
            <a:r>
              <a:rPr lang="en-GB" i="1" dirty="0"/>
              <a:t>C</a:t>
            </a:r>
            <a:r>
              <a:rPr lang="en-GB" dirty="0"/>
              <a:t> is wrong. Given (1), this is not a genuine moral disagreement.</a:t>
            </a:r>
          </a:p>
          <a:p>
            <a:pPr marL="817200" indent="-457200" algn="just">
              <a:buAutoNum type="arabicPeriod"/>
            </a:pPr>
            <a:r>
              <a:rPr lang="en-GB" dirty="0"/>
              <a:t>But intuitively, this </a:t>
            </a:r>
            <a:r>
              <a:rPr lang="en-GB" i="1" dirty="0"/>
              <a:t>is</a:t>
            </a:r>
            <a:r>
              <a:rPr lang="en-GB" dirty="0"/>
              <a:t> a genuine moral disagreement. So Cornell Realism fails.</a:t>
            </a:r>
          </a:p>
          <a:p>
            <a:pPr marL="360000" indent="-342900" algn="just">
              <a:buFont typeface="Wingdings" pitchFamily="2" charset="2"/>
              <a:buChar char="Ø"/>
            </a:pPr>
            <a:r>
              <a:rPr lang="en-GB" dirty="0"/>
              <a:t>Neil Levy (2011): Once we ask </a:t>
            </a:r>
            <a:r>
              <a:rPr lang="en-GB" i="1" dirty="0"/>
              <a:t>why</a:t>
            </a:r>
            <a:r>
              <a:rPr lang="en-GB" dirty="0"/>
              <a:t> on Moral Twin Earth they claim that lying in circumstances </a:t>
            </a:r>
            <a:r>
              <a:rPr lang="en-GB" i="1" dirty="0"/>
              <a:t>C</a:t>
            </a:r>
            <a:r>
              <a:rPr lang="en-GB" dirty="0"/>
              <a:t> is wrong, we’ll cease to think this is a genuine moral disagreement.</a:t>
            </a:r>
          </a:p>
          <a:p>
            <a:pPr marL="817200" indent="-457200" algn="just">
              <a:buAutoNum type="arabicPeriod"/>
            </a:pPr>
            <a:endParaRPr lang="en-GB" dirty="0"/>
          </a:p>
          <a:p>
            <a:pPr marL="817200" indent="-457200" algn="just">
              <a:buAutoNum type="arabicPeriod"/>
            </a:pPr>
            <a:endParaRPr lang="en-GB" dirty="0"/>
          </a:p>
        </p:txBody>
      </p:sp>
    </p:spTree>
    <p:extLst>
      <p:ext uri="{BB962C8B-B14F-4D97-AF65-F5344CB8AC3E}">
        <p14:creationId xmlns:p14="http://schemas.microsoft.com/office/powerpoint/2010/main" val="2116412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2084832"/>
            <a:ext cx="9720073" cy="4589100"/>
          </a:xfrm>
        </p:spPr>
        <p:txBody>
          <a:bodyPr>
            <a:normAutofit/>
          </a:bodyPr>
          <a:lstStyle/>
          <a:p>
            <a:pPr algn="just"/>
            <a:r>
              <a:rPr lang="en-GB" dirty="0"/>
              <a:t>Brink, David O. (1989). </a:t>
            </a:r>
            <a:r>
              <a:rPr lang="en-GB" i="1" dirty="0"/>
              <a:t>Moral Realism and the Foundations of Ethics</a:t>
            </a:r>
            <a:r>
              <a:rPr lang="en-GB" dirty="0"/>
              <a:t>. Cambridge: Cambridge University Press.</a:t>
            </a:r>
          </a:p>
          <a:p>
            <a:pPr algn="just"/>
            <a:r>
              <a:rPr lang="en-GB" dirty="0"/>
              <a:t>Finlay, Stephen (2007). ‘Four Faces of Moral Realism.’ </a:t>
            </a:r>
            <a:r>
              <a:rPr lang="en-GB" i="1" dirty="0"/>
              <a:t>Philosophy Compass</a:t>
            </a:r>
            <a:r>
              <a:rPr lang="en-GB" dirty="0"/>
              <a:t> 2(6): 820-849.</a:t>
            </a:r>
          </a:p>
          <a:p>
            <a:pPr algn="just"/>
            <a:r>
              <a:rPr lang="en-GB" dirty="0"/>
              <a:t>Foot, Philippa (2001). </a:t>
            </a:r>
            <a:r>
              <a:rPr lang="en-GB" i="1" dirty="0"/>
              <a:t>Natural Goodness</a:t>
            </a:r>
            <a:r>
              <a:rPr lang="en-GB" dirty="0"/>
              <a:t>. Oxford: Oxford University Press.</a:t>
            </a:r>
          </a:p>
          <a:p>
            <a:pPr algn="just"/>
            <a:r>
              <a:rPr lang="en-GB" dirty="0" err="1"/>
              <a:t>Frankena</a:t>
            </a:r>
            <a:r>
              <a:rPr lang="en-GB" dirty="0"/>
              <a:t>, William (1939). ‘The Naturalistic Fallacy.’ </a:t>
            </a:r>
            <a:r>
              <a:rPr lang="en-GB" i="1" dirty="0"/>
              <a:t>Mind</a:t>
            </a:r>
            <a:r>
              <a:rPr lang="en-GB" dirty="0"/>
              <a:t> 48(192): 464-477.</a:t>
            </a:r>
          </a:p>
          <a:p>
            <a:pPr algn="just"/>
            <a:r>
              <a:rPr lang="en-GB" dirty="0"/>
              <a:t>Geach, Peter (1967 [1956]). ‘Good and Evil.’ In Philippa Foot ed., </a:t>
            </a:r>
            <a:r>
              <a:rPr lang="en-GB" i="1" dirty="0"/>
              <a:t>Theories of Ethics</a:t>
            </a:r>
            <a:r>
              <a:rPr lang="en-GB" dirty="0"/>
              <a:t>, 64-73. Oxford: Oxford University Press. </a:t>
            </a:r>
          </a:p>
          <a:p>
            <a:pPr algn="just"/>
            <a:r>
              <a:rPr lang="en-GB" dirty="0"/>
              <a:t>Horgan, Terrence and Mark Timmons (2013). ‘Twin Earth, Moral.’ In Hugh LaFollette ed., </a:t>
            </a:r>
            <a:r>
              <a:rPr lang="en-GB" i="1" dirty="0"/>
              <a:t>The International Encyclopedia of Ethics</a:t>
            </a:r>
            <a:r>
              <a:rPr lang="en-GB" dirty="0"/>
              <a:t>, 5242-5249. Oxford: Blackwell.</a:t>
            </a:r>
          </a:p>
          <a:p>
            <a:pPr algn="just"/>
            <a:r>
              <a:rPr lang="en-GB" dirty="0" err="1"/>
              <a:t>Kripke</a:t>
            </a:r>
            <a:r>
              <a:rPr lang="en-GB" dirty="0"/>
              <a:t>, Saul (1972). </a:t>
            </a:r>
            <a:r>
              <a:rPr lang="en-GB" i="1" dirty="0"/>
              <a:t>Naming and Necessity</a:t>
            </a:r>
            <a:r>
              <a:rPr lang="en-GB" dirty="0"/>
              <a:t>. Oxford: Blackwell.</a:t>
            </a:r>
          </a:p>
        </p:txBody>
      </p:sp>
    </p:spTree>
    <p:extLst>
      <p:ext uri="{BB962C8B-B14F-4D97-AF65-F5344CB8AC3E}">
        <p14:creationId xmlns:p14="http://schemas.microsoft.com/office/powerpoint/2010/main" val="144358143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lnSpcReduction="10000"/>
          </a:bodyPr>
          <a:lstStyle/>
          <a:p>
            <a:pPr algn="just"/>
            <a:r>
              <a:rPr lang="en-GB" dirty="0"/>
              <a:t>Lacey, Nicola (1994). ‘MacIntyre, Feminism, and the Concept of Practice.’ In Susan </a:t>
            </a:r>
            <a:r>
              <a:rPr lang="en-GB" dirty="0" err="1"/>
              <a:t>Mendus</a:t>
            </a:r>
            <a:r>
              <a:rPr lang="en-GB" dirty="0"/>
              <a:t> and John Horton eds., </a:t>
            </a:r>
            <a:r>
              <a:rPr lang="en-GB" i="1" dirty="0"/>
              <a:t>After MacIntyre: Critical Perspectives on the Work of Alasdair MacIntyre</a:t>
            </a:r>
            <a:r>
              <a:rPr lang="en-GB" dirty="0"/>
              <a:t>, 265-282. Cambridge: Polity Press.</a:t>
            </a:r>
          </a:p>
          <a:p>
            <a:pPr algn="just"/>
            <a:r>
              <a:rPr lang="en-GB" dirty="0"/>
              <a:t>Levy, Neil (2011). ‘Moore on Twin Earth.’ </a:t>
            </a:r>
            <a:r>
              <a:rPr lang="en-GB" i="1" dirty="0" err="1"/>
              <a:t>Erkenntnis</a:t>
            </a:r>
            <a:r>
              <a:rPr lang="en-GB" i="1" dirty="0"/>
              <a:t> </a:t>
            </a:r>
            <a:r>
              <a:rPr lang="en-GB" dirty="0"/>
              <a:t>75: 137-146.</a:t>
            </a:r>
          </a:p>
          <a:p>
            <a:pPr algn="just"/>
            <a:r>
              <a:rPr lang="en-GB" dirty="0"/>
              <a:t>Lutz, Matthew (2024). ‘Moral Naturalism.’ </a:t>
            </a:r>
            <a:r>
              <a:rPr lang="en-GB" i="1" dirty="0"/>
              <a:t>Stanford Encyclopedia of Philosophy</a:t>
            </a:r>
            <a:r>
              <a:rPr lang="en-GB" dirty="0"/>
              <a:t>. </a:t>
            </a:r>
          </a:p>
          <a:p>
            <a:pPr algn="just"/>
            <a:r>
              <a:rPr lang="en-GB" dirty="0"/>
              <a:t>MacIntyre, Alasdair (1998). </a:t>
            </a:r>
            <a:r>
              <a:rPr lang="en-GB" i="1" dirty="0"/>
              <a:t>A Short History of Ethics</a:t>
            </a:r>
            <a:r>
              <a:rPr lang="en-GB" dirty="0"/>
              <a:t> (2</a:t>
            </a:r>
            <a:r>
              <a:rPr lang="en-GB" baseline="30000" dirty="0"/>
              <a:t>nd</a:t>
            </a:r>
            <a:r>
              <a:rPr lang="en-GB" dirty="0"/>
              <a:t> ed.). London: Routledge.</a:t>
            </a:r>
          </a:p>
          <a:p>
            <a:pPr algn="just"/>
            <a:r>
              <a:rPr lang="en-GB" dirty="0"/>
              <a:t>MacIntyre, Alasdair (1999). </a:t>
            </a:r>
            <a:r>
              <a:rPr lang="en-GB" i="1" dirty="0"/>
              <a:t>Dependent Rational Animals: Why Human Beings Need the Virtues</a:t>
            </a:r>
            <a:r>
              <a:rPr lang="en-GB" dirty="0"/>
              <a:t>. London: Duckworth.</a:t>
            </a:r>
          </a:p>
          <a:p>
            <a:pPr algn="just"/>
            <a:r>
              <a:rPr lang="en-GB" dirty="0"/>
              <a:t>MacIntyre, Alasdair (2007). </a:t>
            </a:r>
            <a:r>
              <a:rPr lang="en-GB" i="1" dirty="0"/>
              <a:t>After Virtue</a:t>
            </a:r>
            <a:r>
              <a:rPr lang="en-GB" dirty="0"/>
              <a:t> (3</a:t>
            </a:r>
            <a:r>
              <a:rPr lang="en-GB" baseline="30000" dirty="0"/>
              <a:t>rd</a:t>
            </a:r>
            <a:r>
              <a:rPr lang="en-GB" dirty="0"/>
              <a:t> ed.). London: Bloomsbury.</a:t>
            </a:r>
          </a:p>
          <a:p>
            <a:pPr algn="just"/>
            <a:r>
              <a:rPr lang="en-GB" dirty="0"/>
              <a:t>Moore, G.E. (1922). </a:t>
            </a:r>
            <a:r>
              <a:rPr lang="en-GB" i="1" dirty="0"/>
              <a:t>Principia </a:t>
            </a:r>
            <a:r>
              <a:rPr lang="en-GB" i="1" dirty="0" err="1"/>
              <a:t>Ethica</a:t>
            </a:r>
            <a:r>
              <a:rPr lang="en-GB" dirty="0"/>
              <a:t> (2</a:t>
            </a:r>
            <a:r>
              <a:rPr lang="en-GB" baseline="30000" dirty="0"/>
              <a:t>nd</a:t>
            </a:r>
            <a:r>
              <a:rPr lang="en-GB" dirty="0"/>
              <a:t> ed.). Cambridge: Cambridge University Press.</a:t>
            </a:r>
          </a:p>
          <a:p>
            <a:pPr algn="just"/>
            <a:endParaRPr lang="en-GB" dirty="0"/>
          </a:p>
        </p:txBody>
      </p:sp>
    </p:spTree>
    <p:extLst>
      <p:ext uri="{BB962C8B-B14F-4D97-AF65-F5344CB8AC3E}">
        <p14:creationId xmlns:p14="http://schemas.microsoft.com/office/powerpoint/2010/main" val="12485440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51E0E7-EFB5-EA83-C498-FD3FB6CDDE68}"/>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A74AC612-AA18-7FFB-D33A-5D908E1169E8}"/>
              </a:ext>
            </a:extLst>
          </p:cNvPr>
          <p:cNvSpPr>
            <a:spLocks noGrp="1"/>
          </p:cNvSpPr>
          <p:nvPr>
            <p:ph idx="1"/>
          </p:nvPr>
        </p:nvSpPr>
        <p:spPr>
          <a:xfrm>
            <a:off x="1024128" y="2286000"/>
            <a:ext cx="9720073" cy="4469130"/>
          </a:xfrm>
        </p:spPr>
        <p:txBody>
          <a:bodyPr>
            <a:normAutofit lnSpcReduction="10000"/>
          </a:bodyPr>
          <a:lstStyle/>
          <a:p>
            <a:pPr algn="just"/>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pPr algn="just"/>
            <a:r>
              <a:rPr lang="en-GB" dirty="0"/>
              <a:t>Putnam, Hilary (1975). ‘The Meaning of ‘Meaning’.’ </a:t>
            </a:r>
            <a:r>
              <a:rPr lang="en-GB" i="1" dirty="0"/>
              <a:t>Minnesota Studies in the Philosophy of Science</a:t>
            </a:r>
            <a:r>
              <a:rPr lang="en-GB" dirty="0"/>
              <a:t> 7: 131-193.</a:t>
            </a:r>
          </a:p>
          <a:p>
            <a:pPr algn="just"/>
            <a:r>
              <a:rPr lang="en-GB" dirty="0"/>
              <a:t>Railton, Peter (1986). ‘Moral Realism.’ </a:t>
            </a:r>
            <a:r>
              <a:rPr lang="en-GB" i="1" dirty="0"/>
              <a:t>The Philosophical Review</a:t>
            </a:r>
            <a:r>
              <a:rPr lang="en-GB" dirty="0"/>
              <a:t> 95(2): 163-207.</a:t>
            </a:r>
          </a:p>
          <a:p>
            <a:pPr algn="just"/>
            <a:r>
              <a:rPr lang="en-GB" dirty="0"/>
              <a:t>Smith, Michael (1994). </a:t>
            </a:r>
            <a:r>
              <a:rPr lang="en-GB" i="1" dirty="0"/>
              <a:t>The Moral Problem</a:t>
            </a:r>
            <a:r>
              <a:rPr lang="en-GB" dirty="0"/>
              <a:t>. Oxford: Blackwell.</a:t>
            </a:r>
          </a:p>
          <a:p>
            <a:pPr algn="just"/>
            <a:r>
              <a:rPr lang="en-GB" dirty="0"/>
              <a:t>Sturgeon, Nicholas (2006). ‘Moral Explanations Defended.’ In James Dreier ed., </a:t>
            </a:r>
            <a:r>
              <a:rPr lang="en-GB" i="1" dirty="0"/>
              <a:t>Contemporary Debates in Moral Theory</a:t>
            </a:r>
            <a:r>
              <a:rPr lang="en-GB" dirty="0"/>
              <a:t>, 241-262. Oxford: Blackwell.</a:t>
            </a:r>
          </a:p>
          <a:p>
            <a:pPr algn="just"/>
            <a:r>
              <a:rPr lang="en-GB" dirty="0"/>
              <a:t>Thomson, Judith Jarvis (1996). ‘Moral Objectivity.’ In Gilbert Harman and Judith Jarvis Thomson, </a:t>
            </a:r>
            <a:r>
              <a:rPr lang="en-GB" i="1" dirty="0"/>
              <a:t>Moral Relativism and Moral Objectivity</a:t>
            </a:r>
            <a:r>
              <a:rPr lang="en-GB" dirty="0"/>
              <a:t>. Oxford: Blackwell.</a:t>
            </a:r>
          </a:p>
          <a:p>
            <a:pPr algn="just"/>
            <a:r>
              <a:rPr lang="en-GB" dirty="0"/>
              <a:t>Williams, Bernard (2011 [1985]). </a:t>
            </a:r>
            <a:r>
              <a:rPr lang="en-GB" i="1" dirty="0"/>
              <a:t>Ethics and the Limits of Philosophy</a:t>
            </a:r>
            <a:r>
              <a:rPr lang="en-GB" dirty="0"/>
              <a:t>. London: Routledge.</a:t>
            </a:r>
          </a:p>
          <a:p>
            <a:pPr algn="just"/>
            <a:endParaRPr lang="en-GB" dirty="0"/>
          </a:p>
        </p:txBody>
      </p:sp>
    </p:spTree>
    <p:extLst>
      <p:ext uri="{BB962C8B-B14F-4D97-AF65-F5344CB8AC3E}">
        <p14:creationId xmlns:p14="http://schemas.microsoft.com/office/powerpoint/2010/main" val="6147399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4785-9701-E9D2-8890-E0E37432E14D}"/>
              </a:ext>
            </a:extLst>
          </p:cNvPr>
          <p:cNvSpPr>
            <a:spLocks noGrp="1"/>
          </p:cNvSpPr>
          <p:nvPr>
            <p:ph type="ctrTitle"/>
          </p:nvPr>
        </p:nvSpPr>
        <p:spPr/>
        <p:txBody>
          <a:bodyPr/>
          <a:lstStyle/>
          <a:p>
            <a:r>
              <a:rPr lang="en-GB" dirty="0"/>
              <a:t>Lecture 3: Non-Naturalist Realism</a:t>
            </a:r>
          </a:p>
        </p:txBody>
      </p:sp>
      <p:sp>
        <p:nvSpPr>
          <p:cNvPr id="3" name="Subtitle 2">
            <a:extLst>
              <a:ext uri="{FF2B5EF4-FFF2-40B4-BE49-F238E27FC236}">
                <a16:creationId xmlns:a16="http://schemas.microsoft.com/office/drawing/2014/main" id="{304DB7D5-E8E8-E67B-60CC-15588C2FF7B1}"/>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39663012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33708869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0F81F-99E4-1BFD-A673-A58DFD10F345}"/>
              </a:ext>
            </a:extLst>
          </p:cNvPr>
          <p:cNvSpPr>
            <a:spLocks noGrp="1"/>
          </p:cNvSpPr>
          <p:nvPr>
            <p:ph type="title"/>
          </p:nvPr>
        </p:nvSpPr>
        <p:spPr/>
        <p:txBody>
          <a:bodyPr/>
          <a:lstStyle/>
          <a:p>
            <a:r>
              <a:rPr lang="en-GB" dirty="0"/>
              <a:t>2. What is Non-Naturalist Moral </a:t>
            </a:r>
            <a:r>
              <a:rPr lang="en-GB" dirty="0" err="1"/>
              <a:t>REalism</a:t>
            </a:r>
            <a:r>
              <a:rPr lang="en-GB" dirty="0"/>
              <a:t>?</a:t>
            </a:r>
          </a:p>
        </p:txBody>
      </p:sp>
      <p:sp>
        <p:nvSpPr>
          <p:cNvPr id="3" name="Content Placeholder 2">
            <a:extLst>
              <a:ext uri="{FF2B5EF4-FFF2-40B4-BE49-F238E27FC236}">
                <a16:creationId xmlns:a16="http://schemas.microsoft.com/office/drawing/2014/main" id="{6B8A99D8-09DF-8D5B-B6BE-8853BF49509B}"/>
              </a:ext>
            </a:extLst>
          </p:cNvPr>
          <p:cNvSpPr>
            <a:spLocks noGrp="1"/>
          </p:cNvSpPr>
          <p:nvPr>
            <p:ph idx="1"/>
          </p:nvPr>
        </p:nvSpPr>
        <p:spPr/>
        <p:txBody>
          <a:bodyPr/>
          <a:lstStyle/>
          <a:p>
            <a:pPr algn="just">
              <a:buFont typeface="Wingdings" pitchFamily="2" charset="2"/>
              <a:buChar char="Ø"/>
            </a:pPr>
            <a:r>
              <a:rPr lang="en-GB" dirty="0"/>
              <a:t> A property is </a:t>
            </a:r>
            <a:r>
              <a:rPr lang="en-GB" i="1" dirty="0"/>
              <a:t>natural</a:t>
            </a:r>
            <a:r>
              <a:rPr lang="en-GB" dirty="0"/>
              <a:t> iff it can be studied by the sciences. Or alternatively: a property is </a:t>
            </a:r>
            <a:r>
              <a:rPr lang="en-GB" i="1" dirty="0"/>
              <a:t>natural </a:t>
            </a:r>
            <a:r>
              <a:rPr lang="en-GB" dirty="0"/>
              <a:t>iff it has causal powers.</a:t>
            </a:r>
          </a:p>
          <a:p>
            <a:pPr algn="just">
              <a:buFont typeface="Wingdings" pitchFamily="2" charset="2"/>
              <a:buChar char="Ø"/>
            </a:pPr>
            <a:r>
              <a:rPr lang="en-GB" dirty="0"/>
              <a:t> So </a:t>
            </a:r>
            <a:r>
              <a:rPr lang="en-GB" i="1" dirty="0"/>
              <a:t>non-naturalist moral realism</a:t>
            </a:r>
            <a:r>
              <a:rPr lang="en-GB" dirty="0"/>
              <a:t> holds that:</a:t>
            </a:r>
          </a:p>
          <a:p>
            <a:pPr marL="817200" indent="-457200" algn="just">
              <a:buAutoNum type="arabicPeriod"/>
            </a:pPr>
            <a:r>
              <a:rPr lang="en-GB" dirty="0"/>
              <a:t>(Unconstructed) moral facts exist;</a:t>
            </a:r>
          </a:p>
          <a:p>
            <a:pPr marL="817200" indent="-457200" algn="just">
              <a:buAutoNum type="arabicPeriod"/>
            </a:pPr>
            <a:r>
              <a:rPr lang="en-GB" dirty="0"/>
              <a:t>These moral facts concern </a:t>
            </a:r>
            <a:r>
              <a:rPr lang="en-GB" i="1" dirty="0"/>
              <a:t>non-natural</a:t>
            </a:r>
            <a:r>
              <a:rPr lang="en-GB" dirty="0"/>
              <a:t> properties. That is to say: these moral facts concern properties that cannot be studied by the sciences. Or alternatively: these moral facts concern properties that do not have causal powers.</a:t>
            </a:r>
            <a:endParaRPr lang="en-GB" i="1" dirty="0"/>
          </a:p>
          <a:p>
            <a:pPr marL="817200" indent="-457200" algn="just">
              <a:buAutoNum type="arabicPeriod"/>
            </a:pPr>
            <a:endParaRPr lang="en-GB" dirty="0"/>
          </a:p>
        </p:txBody>
      </p:sp>
    </p:spTree>
    <p:extLst>
      <p:ext uri="{BB962C8B-B14F-4D97-AF65-F5344CB8AC3E}">
        <p14:creationId xmlns:p14="http://schemas.microsoft.com/office/powerpoint/2010/main" val="2844231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9B77FA-4288-4658-3D08-76023CD49EE6}"/>
              </a:ext>
            </a:extLst>
          </p:cNvPr>
          <p:cNvSpPr>
            <a:spLocks noGrp="1"/>
          </p:cNvSpPr>
          <p:nvPr>
            <p:ph type="title"/>
          </p:nvPr>
        </p:nvSpPr>
        <p:spPr/>
        <p:txBody>
          <a:bodyPr/>
          <a:lstStyle/>
          <a:p>
            <a:r>
              <a:rPr lang="en-GB" dirty="0"/>
              <a:t>3. Intuitionism</a:t>
            </a:r>
          </a:p>
        </p:txBody>
      </p:sp>
      <p:sp>
        <p:nvSpPr>
          <p:cNvPr id="3" name="Content Placeholder 2">
            <a:extLst>
              <a:ext uri="{FF2B5EF4-FFF2-40B4-BE49-F238E27FC236}">
                <a16:creationId xmlns:a16="http://schemas.microsoft.com/office/drawing/2014/main" id="{A21859F2-3B27-6082-10DF-247CD6C1D46D}"/>
              </a:ext>
            </a:extLst>
          </p:cNvPr>
          <p:cNvSpPr>
            <a:spLocks noGrp="1"/>
          </p:cNvSpPr>
          <p:nvPr>
            <p:ph idx="1"/>
          </p:nvPr>
        </p:nvSpPr>
        <p:spPr/>
        <p:txBody>
          <a:bodyPr>
            <a:normAutofit lnSpcReduction="10000"/>
          </a:bodyPr>
          <a:lstStyle/>
          <a:p>
            <a:pPr algn="just">
              <a:buFont typeface="Wingdings" pitchFamily="2" charset="2"/>
              <a:buChar char="Ø"/>
            </a:pPr>
            <a:r>
              <a:rPr lang="en-GB" dirty="0"/>
              <a:t> Moore (1903: Ch.1) uses the Open Question Argument to conclude that </a:t>
            </a:r>
            <a:r>
              <a:rPr lang="en-GB" i="1" dirty="0"/>
              <a:t>goodness</a:t>
            </a:r>
            <a:r>
              <a:rPr lang="en-GB" dirty="0"/>
              <a:t> is an undefinable, </a:t>
            </a:r>
            <a:r>
              <a:rPr lang="en-GB" i="1" dirty="0"/>
              <a:t>sui generis</a:t>
            </a:r>
            <a:r>
              <a:rPr lang="en-GB" dirty="0"/>
              <a:t>, non-natural property. If so, how can we </a:t>
            </a:r>
            <a:r>
              <a:rPr lang="en-GB" i="1" dirty="0"/>
              <a:t>know</a:t>
            </a:r>
            <a:r>
              <a:rPr lang="en-GB" dirty="0"/>
              <a:t> whether something is good? Moore’s answer: certain claims about goodness are simply </a:t>
            </a:r>
            <a:r>
              <a:rPr lang="en-GB" i="1" dirty="0"/>
              <a:t>self-evident</a:t>
            </a:r>
            <a:r>
              <a:rPr lang="en-GB" dirty="0"/>
              <a:t>. This is </a:t>
            </a:r>
            <a:r>
              <a:rPr lang="en-GB" i="1" dirty="0"/>
              <a:t>intuitionism</a:t>
            </a:r>
            <a:r>
              <a:rPr lang="en-GB" dirty="0"/>
              <a:t>.</a:t>
            </a:r>
          </a:p>
          <a:p>
            <a:pPr algn="just">
              <a:buFont typeface="Wingdings" pitchFamily="2" charset="2"/>
              <a:buChar char="Ø"/>
            </a:pPr>
            <a:r>
              <a:rPr lang="en-GB" dirty="0"/>
              <a:t> Prichard (1912) and Ross (1930) are likewise </a:t>
            </a:r>
            <a:r>
              <a:rPr lang="en-GB" i="1" dirty="0"/>
              <a:t>intuitionists</a:t>
            </a:r>
            <a:r>
              <a:rPr lang="en-GB" dirty="0"/>
              <a:t>, but unlike Moore are </a:t>
            </a:r>
            <a:r>
              <a:rPr lang="en-GB" i="1" dirty="0"/>
              <a:t>deontologists </a:t>
            </a:r>
            <a:r>
              <a:rPr lang="en-GB" dirty="0"/>
              <a:t>for whom </a:t>
            </a:r>
            <a:r>
              <a:rPr lang="en-GB" i="1" dirty="0"/>
              <a:t>rightness</a:t>
            </a:r>
            <a:r>
              <a:rPr lang="en-GB" dirty="0"/>
              <a:t> rather than </a:t>
            </a:r>
            <a:r>
              <a:rPr lang="en-GB" i="1" dirty="0"/>
              <a:t>goodness</a:t>
            </a:r>
            <a:r>
              <a:rPr lang="en-GB" dirty="0"/>
              <a:t> is the fundamental moral category. They hold that certain claims about what we have </a:t>
            </a:r>
            <a:r>
              <a:rPr lang="en-GB" i="1" dirty="0"/>
              <a:t>duties</a:t>
            </a:r>
            <a:r>
              <a:rPr lang="en-GB" dirty="0"/>
              <a:t> to do are simply self-evident.</a:t>
            </a:r>
          </a:p>
          <a:p>
            <a:pPr algn="just">
              <a:buFont typeface="Wingdings" pitchFamily="2" charset="2"/>
              <a:buChar char="Ø"/>
            </a:pPr>
            <a:r>
              <a:rPr lang="en-GB" dirty="0"/>
              <a:t> ‘…all intuitionist writers suffer from one difficulty: they are, on their own view, telling us only what we all know already. That they sometimes disagree about what it is that we all know already only makes them less boring at the cost of making them even less convincing.’ (MacIntyre 1998: 246)</a:t>
            </a:r>
          </a:p>
        </p:txBody>
      </p:sp>
    </p:spTree>
    <p:extLst>
      <p:ext uri="{BB962C8B-B14F-4D97-AF65-F5344CB8AC3E}">
        <p14:creationId xmlns:p14="http://schemas.microsoft.com/office/powerpoint/2010/main" val="31688621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DD4DC-4D6D-A30C-97D0-505F90165E26}"/>
              </a:ext>
            </a:extLst>
          </p:cNvPr>
          <p:cNvSpPr>
            <a:spLocks noGrp="1"/>
          </p:cNvSpPr>
          <p:nvPr>
            <p:ph type="title"/>
          </p:nvPr>
        </p:nvSpPr>
        <p:spPr/>
        <p:txBody>
          <a:bodyPr/>
          <a:lstStyle/>
          <a:p>
            <a:r>
              <a:rPr lang="en-GB" dirty="0"/>
              <a:t>4. A note about justification</a:t>
            </a:r>
          </a:p>
        </p:txBody>
      </p:sp>
      <p:sp>
        <p:nvSpPr>
          <p:cNvPr id="3" name="Content Placeholder 2">
            <a:extLst>
              <a:ext uri="{FF2B5EF4-FFF2-40B4-BE49-F238E27FC236}">
                <a16:creationId xmlns:a16="http://schemas.microsoft.com/office/drawing/2014/main" id="{70C95E7A-B271-18F7-86A8-71B115A7CB70}"/>
              </a:ext>
            </a:extLst>
          </p:cNvPr>
          <p:cNvSpPr>
            <a:spLocks noGrp="1"/>
          </p:cNvSpPr>
          <p:nvPr>
            <p:ph idx="1"/>
          </p:nvPr>
        </p:nvSpPr>
        <p:spPr>
          <a:xfrm>
            <a:off x="1024128" y="2285999"/>
            <a:ext cx="9720073" cy="4331369"/>
          </a:xfrm>
        </p:spPr>
        <p:txBody>
          <a:bodyPr>
            <a:normAutofit lnSpcReduction="10000"/>
          </a:bodyPr>
          <a:lstStyle/>
          <a:p>
            <a:pPr algn="just">
              <a:buFont typeface="Wingdings" pitchFamily="2" charset="2"/>
              <a:buChar char="Ø"/>
            </a:pPr>
            <a:r>
              <a:rPr lang="en-GB" dirty="0"/>
              <a:t> Suppose I ask you why you believe that </a:t>
            </a:r>
            <a:r>
              <a:rPr lang="en-GB" i="1" dirty="0"/>
              <a:t>p</a:t>
            </a:r>
            <a:r>
              <a:rPr lang="en-GB" dirty="0"/>
              <a:t>. You reply that you believe </a:t>
            </a:r>
            <a:r>
              <a:rPr lang="en-GB" i="1" dirty="0"/>
              <a:t>p</a:t>
            </a:r>
            <a:r>
              <a:rPr lang="en-GB" dirty="0"/>
              <a:t> because </a:t>
            </a:r>
            <a:r>
              <a:rPr lang="en-GB" i="1" dirty="0"/>
              <a:t>q</a:t>
            </a:r>
            <a:r>
              <a:rPr lang="en-GB" dirty="0"/>
              <a:t>. Then I ask you why you believe that </a:t>
            </a:r>
            <a:r>
              <a:rPr lang="en-GB" i="1" dirty="0"/>
              <a:t>q</a:t>
            </a:r>
            <a:r>
              <a:rPr lang="en-GB" dirty="0"/>
              <a:t>. You reply that you believe </a:t>
            </a:r>
            <a:r>
              <a:rPr lang="en-GB" i="1" dirty="0"/>
              <a:t>q</a:t>
            </a:r>
            <a:r>
              <a:rPr lang="en-GB" dirty="0"/>
              <a:t> because </a:t>
            </a:r>
            <a:r>
              <a:rPr lang="en-GB" i="1" dirty="0"/>
              <a:t>r</a:t>
            </a:r>
            <a:r>
              <a:rPr lang="en-GB" dirty="0"/>
              <a:t>. Then I ask you why you believe that </a:t>
            </a:r>
            <a:r>
              <a:rPr lang="en-GB" i="1" dirty="0"/>
              <a:t>r</a:t>
            </a:r>
            <a:r>
              <a:rPr lang="en-GB" dirty="0"/>
              <a:t>…</a:t>
            </a:r>
          </a:p>
          <a:p>
            <a:pPr algn="just">
              <a:buFont typeface="Wingdings" pitchFamily="2" charset="2"/>
              <a:buChar char="Ø"/>
            </a:pPr>
            <a:r>
              <a:rPr lang="en-GB" dirty="0"/>
              <a:t> Three options (see Brink 1989: Ch.5):</a:t>
            </a:r>
          </a:p>
          <a:p>
            <a:pPr marL="817200" indent="-457200" algn="just">
              <a:buAutoNum type="arabicPeriod"/>
            </a:pPr>
            <a:r>
              <a:rPr lang="en-GB" dirty="0"/>
              <a:t>Scepticism: a vicious infinite regress; your belief that </a:t>
            </a:r>
            <a:r>
              <a:rPr lang="en-GB" i="1" dirty="0"/>
              <a:t>p</a:t>
            </a:r>
            <a:r>
              <a:rPr lang="en-GB" dirty="0"/>
              <a:t> is unjustified.</a:t>
            </a:r>
          </a:p>
          <a:p>
            <a:pPr marL="817200" indent="-457200" algn="just">
              <a:buAutoNum type="arabicPeriod"/>
            </a:pPr>
            <a:r>
              <a:rPr lang="en-GB" dirty="0"/>
              <a:t>Foundationalism: the chain ends at a </a:t>
            </a:r>
            <a:r>
              <a:rPr lang="en-GB" i="1" dirty="0"/>
              <a:t>self</a:t>
            </a:r>
            <a:r>
              <a:rPr lang="en-GB" dirty="0"/>
              <a:t>-justifying belief; your belief that </a:t>
            </a:r>
            <a:r>
              <a:rPr lang="en-GB" i="1" dirty="0"/>
              <a:t>p</a:t>
            </a:r>
            <a:r>
              <a:rPr lang="en-GB" dirty="0"/>
              <a:t> is justified as being inferred from this foundation.</a:t>
            </a:r>
          </a:p>
          <a:p>
            <a:pPr marL="817200" indent="-457200" algn="just">
              <a:buAutoNum type="arabicPeriod"/>
            </a:pPr>
            <a:r>
              <a:rPr lang="en-GB" dirty="0" err="1"/>
              <a:t>Coherentism</a:t>
            </a:r>
            <a:r>
              <a:rPr lang="en-GB" dirty="0"/>
              <a:t>: the chain loops back on itself; your belief that </a:t>
            </a:r>
            <a:r>
              <a:rPr lang="en-GB" i="1" dirty="0"/>
              <a:t>p</a:t>
            </a:r>
            <a:r>
              <a:rPr lang="en-GB" dirty="0"/>
              <a:t> is justified as part of a coherent set of beliefs.</a:t>
            </a:r>
          </a:p>
          <a:p>
            <a:pPr algn="just">
              <a:buFont typeface="Wingdings" pitchFamily="2" charset="2"/>
              <a:buChar char="Ø"/>
            </a:pPr>
            <a:r>
              <a:rPr lang="en-GB" dirty="0"/>
              <a:t> Intuitionism is arguably the best representative of </a:t>
            </a:r>
            <a:r>
              <a:rPr lang="en-GB" i="1" dirty="0"/>
              <a:t>moral foundationalism; </a:t>
            </a:r>
            <a:r>
              <a:rPr lang="en-GB" dirty="0"/>
              <a:t>Rawls’s method of </a:t>
            </a:r>
            <a:r>
              <a:rPr lang="en-GB" i="1" dirty="0"/>
              <a:t>reflective equilibrium</a:t>
            </a:r>
            <a:r>
              <a:rPr lang="en-GB" dirty="0"/>
              <a:t> is arguably the best representative of </a:t>
            </a:r>
            <a:r>
              <a:rPr lang="en-GB" i="1" dirty="0"/>
              <a:t>moral </a:t>
            </a:r>
            <a:r>
              <a:rPr lang="en-GB" i="1" dirty="0" err="1"/>
              <a:t>coherentism</a:t>
            </a:r>
            <a:r>
              <a:rPr lang="en-GB" dirty="0"/>
              <a:t> (Jamieson 1993).</a:t>
            </a:r>
          </a:p>
        </p:txBody>
      </p:sp>
    </p:spTree>
    <p:extLst>
      <p:ext uri="{BB962C8B-B14F-4D97-AF65-F5344CB8AC3E}">
        <p14:creationId xmlns:p14="http://schemas.microsoft.com/office/powerpoint/2010/main" val="2407471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02631-83C0-C14A-9247-EC083F55B790}"/>
              </a:ext>
            </a:extLst>
          </p:cNvPr>
          <p:cNvSpPr>
            <a:spLocks noGrp="1"/>
          </p:cNvSpPr>
          <p:nvPr>
            <p:ph type="title"/>
          </p:nvPr>
        </p:nvSpPr>
        <p:spPr/>
        <p:txBody>
          <a:bodyPr/>
          <a:lstStyle/>
          <a:p>
            <a:r>
              <a:rPr lang="en-GB" dirty="0"/>
              <a:t>5. Moore and the Bloomsbury group</a:t>
            </a:r>
          </a:p>
        </p:txBody>
      </p:sp>
      <p:sp>
        <p:nvSpPr>
          <p:cNvPr id="3" name="Content Placeholder 2">
            <a:extLst>
              <a:ext uri="{FF2B5EF4-FFF2-40B4-BE49-F238E27FC236}">
                <a16:creationId xmlns:a16="http://schemas.microsoft.com/office/drawing/2014/main" id="{88A96E64-1838-597A-4583-9AE1F85A7437}"/>
              </a:ext>
            </a:extLst>
          </p:cNvPr>
          <p:cNvSpPr>
            <a:spLocks noGrp="1"/>
          </p:cNvSpPr>
          <p:nvPr>
            <p:ph idx="1"/>
          </p:nvPr>
        </p:nvSpPr>
        <p:spPr/>
        <p:txBody>
          <a:bodyPr>
            <a:normAutofit lnSpcReduction="10000"/>
          </a:bodyPr>
          <a:lstStyle/>
          <a:p>
            <a:pPr algn="just">
              <a:buFont typeface="Wingdings" pitchFamily="2" charset="2"/>
              <a:buChar char="Ø"/>
            </a:pPr>
            <a:r>
              <a:rPr lang="en-GB" dirty="0"/>
              <a:t> What things </a:t>
            </a:r>
            <a:r>
              <a:rPr lang="en-GB" i="1" dirty="0"/>
              <a:t>does</a:t>
            </a:r>
            <a:r>
              <a:rPr lang="en-GB" dirty="0"/>
              <a:t> Moore think are self-evidently good? Above all: ‘personal affections and aesthetic enjoyments’ (1903: Ch.6). That is: the achievement of friendship and the contemplation of the beautiful in nature or in art.</a:t>
            </a:r>
          </a:p>
          <a:p>
            <a:pPr algn="just">
              <a:buFont typeface="Wingdings" pitchFamily="2" charset="2"/>
              <a:buChar char="Ø"/>
            </a:pPr>
            <a:r>
              <a:rPr lang="en-GB" dirty="0"/>
              <a:t> John Maynard Keynes: reading </a:t>
            </a:r>
            <a:r>
              <a:rPr lang="en-GB" i="1" dirty="0"/>
              <a:t>Principia </a:t>
            </a:r>
            <a:r>
              <a:rPr lang="en-GB" i="1" dirty="0" err="1"/>
              <a:t>Ethica</a:t>
            </a:r>
            <a:r>
              <a:rPr lang="en-GB" dirty="0"/>
              <a:t> ‘was exciting, exhilarating, the beginning of a renaissance, the opening of a new heaven on a new earth’; Lytton Strachey: </a:t>
            </a:r>
            <a:r>
              <a:rPr lang="en-GB" i="1" dirty="0"/>
              <a:t>Principia </a:t>
            </a:r>
            <a:r>
              <a:rPr lang="en-GB" i="1" dirty="0" err="1"/>
              <a:t>Ethica</a:t>
            </a:r>
            <a:r>
              <a:rPr lang="en-GB" dirty="0"/>
              <a:t> ‘shattered all writers on ethics from Aristotle and Christ to Herbert Spencer and Mr. Bradley’; Leonard Woolf: </a:t>
            </a:r>
            <a:r>
              <a:rPr lang="en-GB" i="1" dirty="0"/>
              <a:t>Principia </a:t>
            </a:r>
            <a:r>
              <a:rPr lang="en-GB" i="1" dirty="0" err="1"/>
              <a:t>Ethica</a:t>
            </a:r>
            <a:r>
              <a:rPr lang="en-GB" dirty="0"/>
              <a:t> unleashed ‘the fresh air and pure light of common sense’ (quoted in MacIntyre 2007: 16-18).</a:t>
            </a:r>
          </a:p>
          <a:p>
            <a:pPr algn="just">
              <a:buFont typeface="Wingdings" pitchFamily="2" charset="2"/>
              <a:buChar char="Ø"/>
            </a:pPr>
            <a:r>
              <a:rPr lang="en-GB" dirty="0"/>
              <a:t> ‘</a:t>
            </a:r>
            <a:r>
              <a:rPr lang="en-GB" dirty="0">
                <a:effectLst/>
              </a:rPr>
              <a:t>The values which Moore exalts belong to the realm of private rather than public life; and, supremely important as they are, they exclude all the values connected with […] work. Moore’s values are those of a protected leisure, though it is in what he excludes rather than it what he does value that the parochial and </a:t>
            </a:r>
            <a:r>
              <a:rPr lang="en-GB" dirty="0" err="1">
                <a:effectLst/>
              </a:rPr>
              <a:t>classbound</a:t>
            </a:r>
            <a:r>
              <a:rPr lang="en-GB" dirty="0">
                <a:effectLst/>
              </a:rPr>
              <a:t> character of his attitudes appears.’ (MacIntyre 1998: 248)</a:t>
            </a:r>
          </a:p>
          <a:p>
            <a:pPr algn="just">
              <a:buFont typeface="Wingdings" pitchFamily="2" charset="2"/>
              <a:buChar char="Ø"/>
            </a:pPr>
            <a:endParaRPr lang="en-GB" dirty="0"/>
          </a:p>
        </p:txBody>
      </p:sp>
    </p:spTree>
    <p:extLst>
      <p:ext uri="{BB962C8B-B14F-4D97-AF65-F5344CB8AC3E}">
        <p14:creationId xmlns:p14="http://schemas.microsoft.com/office/powerpoint/2010/main" val="261096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66D35-F783-6117-B614-B6D68C219487}"/>
              </a:ext>
            </a:extLst>
          </p:cNvPr>
          <p:cNvSpPr>
            <a:spLocks noGrp="1"/>
          </p:cNvSpPr>
          <p:nvPr>
            <p:ph type="title"/>
          </p:nvPr>
        </p:nvSpPr>
        <p:spPr/>
        <p:txBody>
          <a:bodyPr/>
          <a:lstStyle/>
          <a:p>
            <a:r>
              <a:rPr lang="en-GB" dirty="0"/>
              <a:t>2. The moral problem (Michael Smith)</a:t>
            </a:r>
          </a:p>
        </p:txBody>
      </p:sp>
      <p:sp>
        <p:nvSpPr>
          <p:cNvPr id="3" name="Content Placeholder 2">
            <a:extLst>
              <a:ext uri="{FF2B5EF4-FFF2-40B4-BE49-F238E27FC236}">
                <a16:creationId xmlns:a16="http://schemas.microsoft.com/office/drawing/2014/main" id="{308653B2-3F36-6C5E-2A3F-67B3FD0AC84B}"/>
              </a:ext>
            </a:extLst>
          </p:cNvPr>
          <p:cNvSpPr>
            <a:spLocks noGrp="1"/>
          </p:cNvSpPr>
          <p:nvPr>
            <p:ph idx="1"/>
          </p:nvPr>
        </p:nvSpPr>
        <p:spPr/>
        <p:txBody>
          <a:bodyPr/>
          <a:lstStyle/>
          <a:p>
            <a:pPr algn="just">
              <a:buFont typeface="Wingdings" pitchFamily="2" charset="2"/>
              <a:buChar char="Ø"/>
            </a:pPr>
            <a:r>
              <a:rPr lang="en-GB" dirty="0"/>
              <a:t> Three plausible propositions:</a:t>
            </a:r>
          </a:p>
          <a:p>
            <a:pPr marL="725760" indent="-457200" algn="just">
              <a:buFont typeface="+mj-lt"/>
              <a:buAutoNum type="arabicPeriod"/>
            </a:pPr>
            <a:r>
              <a:rPr lang="en-GB" i="1" dirty="0"/>
              <a:t>Cognitivism</a:t>
            </a:r>
            <a:r>
              <a:rPr lang="en-GB" dirty="0"/>
              <a:t>: moral judgments of the form ‘it is right that I </a:t>
            </a:r>
            <a:r>
              <a:rPr lang="en-GB" dirty="0">
                <a:latin typeface="Symbol" pitchFamily="2" charset="2"/>
              </a:rPr>
              <a:t>f’ </a:t>
            </a:r>
            <a:r>
              <a:rPr lang="en-GB" dirty="0"/>
              <a:t>express </a:t>
            </a:r>
            <a:r>
              <a:rPr lang="en-GB" i="1" dirty="0"/>
              <a:t>beliefs </a:t>
            </a:r>
            <a:r>
              <a:rPr lang="en-GB" dirty="0"/>
              <a:t>(and hence are </a:t>
            </a:r>
            <a:r>
              <a:rPr lang="en-GB" i="1" dirty="0"/>
              <a:t>truth-apt</a:t>
            </a:r>
            <a:r>
              <a:rPr lang="en-GB" dirty="0"/>
              <a:t>).</a:t>
            </a:r>
            <a:endParaRPr lang="en-GB" i="1" dirty="0"/>
          </a:p>
          <a:p>
            <a:pPr marL="725760" indent="-457200" algn="just">
              <a:buFont typeface="+mj-lt"/>
              <a:buAutoNum type="arabicPeriod"/>
            </a:pPr>
            <a:r>
              <a:rPr lang="en-GB" i="1" dirty="0"/>
              <a:t>Motivational </a:t>
            </a:r>
            <a:r>
              <a:rPr lang="en-GB" i="1" dirty="0" err="1"/>
              <a:t>internalism</a:t>
            </a:r>
            <a:r>
              <a:rPr lang="en-GB" dirty="0"/>
              <a:t>: if someone judges that it is right that she </a:t>
            </a:r>
            <a:r>
              <a:rPr lang="en-GB" dirty="0">
                <a:latin typeface="Symbol" pitchFamily="2" charset="2"/>
              </a:rPr>
              <a:t>f</a:t>
            </a:r>
            <a:r>
              <a:rPr lang="en-GB" dirty="0"/>
              <a:t>s then, </a:t>
            </a:r>
            <a:r>
              <a:rPr lang="en-GB" i="1" dirty="0"/>
              <a:t>ceteris paribus</a:t>
            </a:r>
            <a:r>
              <a:rPr lang="en-GB" dirty="0"/>
              <a:t>, she is motivated to </a:t>
            </a:r>
            <a:r>
              <a:rPr lang="en-GB" dirty="0">
                <a:latin typeface="Symbol" pitchFamily="2" charset="2"/>
              </a:rPr>
              <a:t>f</a:t>
            </a:r>
            <a:r>
              <a:rPr lang="en-GB" dirty="0"/>
              <a:t>.</a:t>
            </a:r>
          </a:p>
          <a:p>
            <a:pPr marL="725760" indent="-457200" algn="just">
              <a:buFont typeface="+mj-lt"/>
              <a:buAutoNum type="arabicPeriod"/>
            </a:pPr>
            <a:r>
              <a:rPr lang="en-GB" i="1" dirty="0" err="1"/>
              <a:t>Humean</a:t>
            </a:r>
            <a:r>
              <a:rPr lang="en-GB" i="1" dirty="0"/>
              <a:t> psychology</a:t>
            </a:r>
            <a:r>
              <a:rPr lang="en-GB" dirty="0"/>
              <a:t> (cf. </a:t>
            </a:r>
            <a:r>
              <a:rPr lang="en-GB" dirty="0" err="1"/>
              <a:t>Millgram</a:t>
            </a:r>
            <a:r>
              <a:rPr lang="en-GB" dirty="0"/>
              <a:t> 1995): beliefs on their own cannot motivate; only belief-desire pairs can motivate.</a:t>
            </a:r>
          </a:p>
          <a:p>
            <a:pPr marL="90000" indent="-342900" algn="just">
              <a:buFont typeface="Wingdings" pitchFamily="2" charset="2"/>
              <a:buChar char="Ø"/>
            </a:pPr>
            <a:r>
              <a:rPr lang="en-GB" dirty="0"/>
              <a:t>The Moral Problem (Smith 1994): these three plausible propositions are mutually inconsistent.</a:t>
            </a:r>
          </a:p>
        </p:txBody>
      </p:sp>
    </p:spTree>
    <p:extLst>
      <p:ext uri="{BB962C8B-B14F-4D97-AF65-F5344CB8AC3E}">
        <p14:creationId xmlns:p14="http://schemas.microsoft.com/office/powerpoint/2010/main" val="31487140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AF0908-E294-8E53-E43B-06E2D1B5E652}"/>
              </a:ext>
            </a:extLst>
          </p:cNvPr>
          <p:cNvSpPr>
            <a:spLocks noGrp="1"/>
          </p:cNvSpPr>
          <p:nvPr>
            <p:ph type="title"/>
          </p:nvPr>
        </p:nvSpPr>
        <p:spPr/>
        <p:txBody>
          <a:bodyPr/>
          <a:lstStyle/>
          <a:p>
            <a:r>
              <a:rPr lang="en-GB" dirty="0"/>
              <a:t>6. </a:t>
            </a:r>
            <a:r>
              <a:rPr lang="en-GB" dirty="0" err="1"/>
              <a:t>enoch’s</a:t>
            </a:r>
            <a:r>
              <a:rPr lang="en-GB" dirty="0"/>
              <a:t> argument from deliberative indispensability</a:t>
            </a:r>
          </a:p>
        </p:txBody>
      </p:sp>
      <p:sp>
        <p:nvSpPr>
          <p:cNvPr id="3" name="Content Placeholder 2">
            <a:extLst>
              <a:ext uri="{FF2B5EF4-FFF2-40B4-BE49-F238E27FC236}">
                <a16:creationId xmlns:a16="http://schemas.microsoft.com/office/drawing/2014/main" id="{D2DEE33D-7FC8-191C-58D8-FB82DF077269}"/>
              </a:ext>
            </a:extLst>
          </p:cNvPr>
          <p:cNvSpPr>
            <a:spLocks noGrp="1"/>
          </p:cNvSpPr>
          <p:nvPr>
            <p:ph idx="1"/>
          </p:nvPr>
        </p:nvSpPr>
        <p:spPr/>
        <p:txBody>
          <a:bodyPr/>
          <a:lstStyle/>
          <a:p>
            <a:pPr algn="just">
              <a:buFont typeface="Wingdings" pitchFamily="2" charset="2"/>
              <a:buChar char="Ø"/>
            </a:pPr>
            <a:r>
              <a:rPr lang="en-GB" dirty="0"/>
              <a:t> Enoch (2011: Ch.3) rejects the Explanatory Requirement: that we are not justified in believing in the existence of a kind of fact unless that kind of fact is </a:t>
            </a:r>
            <a:r>
              <a:rPr lang="en-GB" i="1" dirty="0"/>
              <a:t>explanatorily indispensable</a:t>
            </a:r>
            <a:r>
              <a:rPr lang="en-GB" dirty="0"/>
              <a:t>. He argues that we are instead justified in believing in the existence of moral facts because moral facts are </a:t>
            </a:r>
            <a:r>
              <a:rPr lang="en-GB" i="1" dirty="0"/>
              <a:t>deliberatively indispensable. </a:t>
            </a:r>
          </a:p>
          <a:p>
            <a:pPr algn="just">
              <a:buFont typeface="Wingdings" pitchFamily="2" charset="2"/>
              <a:buChar char="Ø"/>
            </a:pPr>
            <a:r>
              <a:rPr lang="en-GB" i="1" dirty="0"/>
              <a:t> </a:t>
            </a:r>
            <a:r>
              <a:rPr lang="en-GB" dirty="0"/>
              <a:t>Just as we are </a:t>
            </a:r>
            <a:r>
              <a:rPr lang="en-GB" i="1" dirty="0"/>
              <a:t>essentially explaining</a:t>
            </a:r>
            <a:r>
              <a:rPr lang="en-GB" dirty="0"/>
              <a:t> creatures, so we are </a:t>
            </a:r>
            <a:r>
              <a:rPr lang="en-GB" i="1" dirty="0"/>
              <a:t>essentially deliberating</a:t>
            </a:r>
            <a:r>
              <a:rPr lang="en-GB" dirty="0"/>
              <a:t> creatures – this is not a project we can simply abandon, or at least not </a:t>
            </a:r>
            <a:r>
              <a:rPr lang="en-GB" i="1" dirty="0"/>
              <a:t>rationally</a:t>
            </a:r>
            <a:r>
              <a:rPr lang="en-GB" dirty="0"/>
              <a:t> abandon. As such, deliberation is </a:t>
            </a:r>
            <a:r>
              <a:rPr lang="en-GB" i="1" dirty="0"/>
              <a:t>intrinsically indispensable</a:t>
            </a:r>
            <a:r>
              <a:rPr lang="en-GB" dirty="0"/>
              <a:t>.</a:t>
            </a:r>
          </a:p>
          <a:p>
            <a:pPr algn="just">
              <a:buFont typeface="Wingdings" pitchFamily="2" charset="2"/>
              <a:buChar char="Ø"/>
            </a:pPr>
            <a:r>
              <a:rPr lang="en-GB" dirty="0"/>
              <a:t> When deliberating about what to do, we are not merely </a:t>
            </a:r>
            <a:r>
              <a:rPr lang="en-GB" i="1" dirty="0"/>
              <a:t>picking</a:t>
            </a:r>
            <a:r>
              <a:rPr lang="en-GB" dirty="0"/>
              <a:t> between options. Rather, we take ourselves to be trying to discover the </a:t>
            </a:r>
            <a:r>
              <a:rPr lang="en-GB" i="1" dirty="0"/>
              <a:t>right answer</a:t>
            </a:r>
            <a:r>
              <a:rPr lang="en-GB" dirty="0"/>
              <a:t>. And given this project, moral facts are </a:t>
            </a:r>
            <a:r>
              <a:rPr lang="en-GB" i="1" dirty="0"/>
              <a:t>instrumentally indispensable</a:t>
            </a:r>
            <a:r>
              <a:rPr lang="en-GB" dirty="0"/>
              <a:t>.</a:t>
            </a:r>
          </a:p>
        </p:txBody>
      </p:sp>
    </p:spTree>
    <p:extLst>
      <p:ext uri="{BB962C8B-B14F-4D97-AF65-F5344CB8AC3E}">
        <p14:creationId xmlns:p14="http://schemas.microsoft.com/office/powerpoint/2010/main" val="108455192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29291B-BFFA-3EF0-2B30-C7DF1366F83F}"/>
              </a:ext>
            </a:extLst>
          </p:cNvPr>
          <p:cNvSpPr>
            <a:spLocks noGrp="1"/>
          </p:cNvSpPr>
          <p:nvPr>
            <p:ph type="title"/>
          </p:nvPr>
        </p:nvSpPr>
        <p:spPr/>
        <p:txBody>
          <a:bodyPr/>
          <a:lstStyle/>
          <a:p>
            <a:r>
              <a:rPr lang="en-GB" dirty="0"/>
              <a:t>7. The normativity of moral judgments</a:t>
            </a:r>
          </a:p>
        </p:txBody>
      </p:sp>
      <p:sp>
        <p:nvSpPr>
          <p:cNvPr id="3" name="Content Placeholder 2">
            <a:extLst>
              <a:ext uri="{FF2B5EF4-FFF2-40B4-BE49-F238E27FC236}">
                <a16:creationId xmlns:a16="http://schemas.microsoft.com/office/drawing/2014/main" id="{0F17B4D6-E0C9-167B-706B-D1902E4331F2}"/>
              </a:ext>
            </a:extLst>
          </p:cNvPr>
          <p:cNvSpPr>
            <a:spLocks noGrp="1"/>
          </p:cNvSpPr>
          <p:nvPr>
            <p:ph idx="1"/>
          </p:nvPr>
        </p:nvSpPr>
        <p:spPr/>
        <p:txBody>
          <a:bodyPr/>
          <a:lstStyle/>
          <a:p>
            <a:pPr algn="just">
              <a:buFont typeface="Wingdings" pitchFamily="2" charset="2"/>
              <a:buChar char="Ø"/>
            </a:pPr>
            <a:r>
              <a:rPr lang="en-GB" dirty="0"/>
              <a:t> Why can the indispensable moral facts not be </a:t>
            </a:r>
            <a:r>
              <a:rPr lang="en-GB" i="1" dirty="0"/>
              <a:t>natural</a:t>
            </a:r>
            <a:r>
              <a:rPr lang="en-GB" dirty="0"/>
              <a:t>? Enoch’s answer: moral facts are </a:t>
            </a:r>
            <a:r>
              <a:rPr lang="en-GB" i="1" dirty="0"/>
              <a:t>irreducibly normative</a:t>
            </a:r>
            <a:r>
              <a:rPr lang="en-GB" dirty="0"/>
              <a:t>; this makes them </a:t>
            </a:r>
            <a:r>
              <a:rPr lang="en-GB" i="1" dirty="0"/>
              <a:t>too different</a:t>
            </a:r>
            <a:r>
              <a:rPr lang="en-GB" dirty="0"/>
              <a:t> from natural facts (similarly Scanlon 2014).</a:t>
            </a:r>
          </a:p>
          <a:p>
            <a:pPr algn="just">
              <a:buFont typeface="Wingdings" pitchFamily="2" charset="2"/>
              <a:buChar char="Ø"/>
            </a:pPr>
            <a:r>
              <a:rPr lang="en-GB" dirty="0"/>
              <a:t> Wittgenstein (1965: 11): ‘I see clearly, as it were in a flash of light, not only that no description I can think of would do to describe what I mean by absolute value, but that I would reject every significant description that anybody could possibly suggest, </a:t>
            </a:r>
            <a:r>
              <a:rPr lang="en-GB" i="1" dirty="0"/>
              <a:t>ab initio</a:t>
            </a:r>
            <a:r>
              <a:rPr lang="en-GB" dirty="0"/>
              <a:t>, on the grounds of its significance.’</a:t>
            </a:r>
          </a:p>
        </p:txBody>
      </p:sp>
    </p:spTree>
    <p:extLst>
      <p:ext uri="{BB962C8B-B14F-4D97-AF65-F5344CB8AC3E}">
        <p14:creationId xmlns:p14="http://schemas.microsoft.com/office/powerpoint/2010/main" val="3560949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17E67-34B0-2779-F292-E0B0D29B5B1B}"/>
              </a:ext>
            </a:extLst>
          </p:cNvPr>
          <p:cNvSpPr>
            <a:spLocks noGrp="1"/>
          </p:cNvSpPr>
          <p:nvPr>
            <p:ph type="title"/>
          </p:nvPr>
        </p:nvSpPr>
        <p:spPr/>
        <p:txBody>
          <a:bodyPr/>
          <a:lstStyle/>
          <a:p>
            <a:r>
              <a:rPr lang="en-GB" dirty="0"/>
              <a:t>8. Enoch’s Response to the epistemological challenge: Preliminaries</a:t>
            </a:r>
          </a:p>
        </p:txBody>
      </p:sp>
      <p:sp>
        <p:nvSpPr>
          <p:cNvPr id="3" name="Content Placeholder 2">
            <a:extLst>
              <a:ext uri="{FF2B5EF4-FFF2-40B4-BE49-F238E27FC236}">
                <a16:creationId xmlns:a16="http://schemas.microsoft.com/office/drawing/2014/main" id="{3956AD1C-64F3-6F69-801D-0CC4B874F8A5}"/>
              </a:ext>
            </a:extLst>
          </p:cNvPr>
          <p:cNvSpPr>
            <a:spLocks noGrp="1"/>
          </p:cNvSpPr>
          <p:nvPr>
            <p:ph idx="1"/>
          </p:nvPr>
        </p:nvSpPr>
        <p:spPr/>
        <p:txBody>
          <a:bodyPr>
            <a:normAutofit lnSpcReduction="10000"/>
          </a:bodyPr>
          <a:lstStyle/>
          <a:p>
            <a:pPr>
              <a:buFont typeface="Wingdings" pitchFamily="2" charset="2"/>
              <a:buChar char="Ø"/>
            </a:pPr>
            <a:r>
              <a:rPr lang="en-GB" dirty="0"/>
              <a:t> Enoch’s construal of the epistemological challenge (2011: Ch.7): how to explain the </a:t>
            </a:r>
            <a:r>
              <a:rPr lang="en-GB" i="1" dirty="0"/>
              <a:t>correlation </a:t>
            </a:r>
            <a:r>
              <a:rPr lang="en-GB" dirty="0"/>
              <a:t>between non-natural moral facts and our true judgments concerning those non-natural moral facts?</a:t>
            </a:r>
          </a:p>
          <a:p>
            <a:pPr>
              <a:buFont typeface="Wingdings" pitchFamily="2" charset="2"/>
              <a:buChar char="Ø"/>
            </a:pPr>
            <a:r>
              <a:rPr lang="en-GB" dirty="0"/>
              <a:t> Three initial points:</a:t>
            </a:r>
          </a:p>
          <a:p>
            <a:pPr marL="817200" indent="-457200">
              <a:buAutoNum type="arabicPeriod"/>
            </a:pPr>
            <a:r>
              <a:rPr lang="en-GB" dirty="0"/>
              <a:t>The correlation to be explained is not </a:t>
            </a:r>
            <a:r>
              <a:rPr lang="en-GB" i="1" dirty="0"/>
              <a:t>that</a:t>
            </a:r>
            <a:r>
              <a:rPr lang="en-GB" dirty="0"/>
              <a:t> strong.</a:t>
            </a:r>
          </a:p>
          <a:p>
            <a:pPr marL="817200" indent="-457200" algn="just">
              <a:buFont typeface="Tw Cen MT" panose="020B0602020104020603" pitchFamily="34" charset="0"/>
              <a:buAutoNum type="arabicPeriod"/>
            </a:pPr>
            <a:r>
              <a:rPr lang="en-GB" dirty="0">
                <a:effectLst/>
              </a:rPr>
              <a:t>‘Given a starting point of normative beliefs that are not too far-off, presumably some reasoning mechanisms (and perhaps some other mechanisms as well) can get us increasingly closer to the truth by eliminating inconsistencies, increasing overall coherence, eliminating arbitrary distinctions, drawing analogies […] etc.’ (2011: 166)</a:t>
            </a:r>
          </a:p>
          <a:p>
            <a:pPr marL="817200" indent="-457200" algn="just">
              <a:buFont typeface="Tw Cen MT" panose="020B0602020104020603" pitchFamily="34" charset="0"/>
              <a:buAutoNum type="arabicPeriod"/>
            </a:pPr>
            <a:r>
              <a:rPr lang="en-GB" i="1" dirty="0">
                <a:effectLst/>
              </a:rPr>
              <a:t>Overall</a:t>
            </a:r>
            <a:r>
              <a:rPr lang="en-GB" dirty="0">
                <a:effectLst/>
              </a:rPr>
              <a:t> plausibility points are what matters.</a:t>
            </a:r>
            <a:endParaRPr lang="en-GB" i="1" dirty="0">
              <a:effectLst/>
            </a:endParaRPr>
          </a:p>
          <a:p>
            <a:pPr marL="817200" indent="-457200" algn="just">
              <a:buFont typeface="Tw Cen MT" panose="020B0602020104020603" pitchFamily="34" charset="0"/>
              <a:buAutoNum type="arabicPeriod"/>
            </a:pPr>
            <a:endParaRPr lang="en-GB" dirty="0">
              <a:effectLst/>
            </a:endParaRPr>
          </a:p>
          <a:p>
            <a:pPr marL="817200" indent="-457200" algn="just">
              <a:buFont typeface="Tw Cen MT" panose="020B0602020104020603" pitchFamily="34" charset="0"/>
              <a:buAutoNum type="arabicPeriod"/>
            </a:pPr>
            <a:endParaRPr lang="en-GB" dirty="0">
              <a:effectLst/>
            </a:endParaRPr>
          </a:p>
          <a:p>
            <a:pPr marL="817200" indent="-457200">
              <a:buAutoNum type="arabicPeriod"/>
            </a:pPr>
            <a:endParaRPr lang="en-GB" dirty="0"/>
          </a:p>
        </p:txBody>
      </p:sp>
    </p:spTree>
    <p:extLst>
      <p:ext uri="{BB962C8B-B14F-4D97-AF65-F5344CB8AC3E}">
        <p14:creationId xmlns:p14="http://schemas.microsoft.com/office/powerpoint/2010/main" val="195365639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F8FD3-AA22-84BF-74F8-1CD6390D420A}"/>
              </a:ext>
            </a:extLst>
          </p:cNvPr>
          <p:cNvSpPr>
            <a:spLocks noGrp="1"/>
          </p:cNvSpPr>
          <p:nvPr>
            <p:ph type="title"/>
          </p:nvPr>
        </p:nvSpPr>
        <p:spPr/>
        <p:txBody>
          <a:bodyPr/>
          <a:lstStyle/>
          <a:p>
            <a:r>
              <a:rPr lang="en-GB" dirty="0"/>
              <a:t>9. Enoch’s Response to the Epistemological Challenge</a:t>
            </a:r>
          </a:p>
        </p:txBody>
      </p:sp>
      <p:sp>
        <p:nvSpPr>
          <p:cNvPr id="3" name="Content Placeholder 2">
            <a:extLst>
              <a:ext uri="{FF2B5EF4-FFF2-40B4-BE49-F238E27FC236}">
                <a16:creationId xmlns:a16="http://schemas.microsoft.com/office/drawing/2014/main" id="{8F980877-F202-4A44-FAF8-292DA055E22B}"/>
              </a:ext>
            </a:extLst>
          </p:cNvPr>
          <p:cNvSpPr>
            <a:spLocks noGrp="1"/>
          </p:cNvSpPr>
          <p:nvPr>
            <p:ph idx="1"/>
          </p:nvPr>
        </p:nvSpPr>
        <p:spPr/>
        <p:txBody>
          <a:bodyPr>
            <a:normAutofit lnSpcReduction="10000"/>
          </a:bodyPr>
          <a:lstStyle/>
          <a:p>
            <a:pPr algn="just">
              <a:buFont typeface="Wingdings" pitchFamily="2" charset="2"/>
              <a:buChar char="Ø"/>
            </a:pPr>
            <a:r>
              <a:rPr lang="en-GB" dirty="0"/>
              <a:t> ‘</a:t>
            </a:r>
            <a:r>
              <a:rPr lang="en-GB" dirty="0">
                <a:effectLst/>
              </a:rPr>
              <a:t>Assume that survival or reproductive success (or whatever else evolution “aims” at) is at least somewhat good. Not, of course, that it is always good, or that its positive value is never outweighed by other considerations, or even that it is of ultimate or of intrinsic value, or anything of the sort. […] Selective forces have shaped our normative judgments and beliefs, with the “aim” of survival or reproductive success in mind (so to speak). But given that these are by and large good aims - aims that normative truths recommend - our normative beliefs have developed to be at least somewhat in line with the normative truths.’ (2011: 168)</a:t>
            </a:r>
          </a:p>
          <a:p>
            <a:pPr algn="just">
              <a:buFont typeface="Wingdings" pitchFamily="2" charset="2"/>
              <a:buChar char="Ø"/>
            </a:pPr>
            <a:r>
              <a:rPr lang="en-GB" dirty="0"/>
              <a:t> Moreover: ‘</a:t>
            </a:r>
            <a:r>
              <a:rPr lang="en-GB" dirty="0">
                <a:effectLst/>
              </a:rPr>
              <a:t>survival (or whatever) is good; so behaving in ways that promote it is (pro-tanto) good; but one efficient way of pushing us in the direction of acting in those ways is by pushing us to believe that it is good to act in those ways. And in fact, as we have just seen, it </a:t>
            </a:r>
            <a:r>
              <a:rPr lang="en-GB" i="1" dirty="0">
                <a:effectLst/>
              </a:rPr>
              <a:t>is</a:t>
            </a:r>
            <a:r>
              <a:rPr lang="en-GB" dirty="0">
                <a:effectLst/>
              </a:rPr>
              <a:t> good so to act. So the normative beliefs this mechanism pushes us to have will tend to be true.’ (2011: 169)</a:t>
            </a:r>
          </a:p>
          <a:p>
            <a:pPr algn="just">
              <a:buFont typeface="Wingdings" pitchFamily="2" charset="2"/>
              <a:buChar char="Ø"/>
            </a:pPr>
            <a:endParaRPr lang="en-GB" dirty="0">
              <a:effectLst/>
            </a:endParaRPr>
          </a:p>
          <a:p>
            <a:pPr algn="just">
              <a:buFont typeface="Wingdings" pitchFamily="2" charset="2"/>
              <a:buChar char="Ø"/>
            </a:pPr>
            <a:endParaRPr lang="en-GB" dirty="0">
              <a:effectLst/>
            </a:endParaRPr>
          </a:p>
          <a:p>
            <a:pPr>
              <a:buFont typeface="Wingdings" pitchFamily="2" charset="2"/>
              <a:buChar char="Ø"/>
            </a:pPr>
            <a:endParaRPr lang="en-GB" dirty="0"/>
          </a:p>
        </p:txBody>
      </p:sp>
    </p:spTree>
    <p:extLst>
      <p:ext uri="{BB962C8B-B14F-4D97-AF65-F5344CB8AC3E}">
        <p14:creationId xmlns:p14="http://schemas.microsoft.com/office/powerpoint/2010/main" val="15634002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C0A83-AC54-D644-FA36-83ED2D650AAD}"/>
              </a:ext>
            </a:extLst>
          </p:cNvPr>
          <p:cNvSpPr>
            <a:spLocks noGrp="1"/>
          </p:cNvSpPr>
          <p:nvPr>
            <p:ph type="title"/>
          </p:nvPr>
        </p:nvSpPr>
        <p:spPr/>
        <p:txBody>
          <a:bodyPr/>
          <a:lstStyle/>
          <a:p>
            <a:r>
              <a:rPr lang="en-GB" dirty="0"/>
              <a:t>10. The Challenge of semantic access</a:t>
            </a:r>
          </a:p>
        </p:txBody>
      </p:sp>
      <p:sp>
        <p:nvSpPr>
          <p:cNvPr id="3" name="Content Placeholder 2">
            <a:extLst>
              <a:ext uri="{FF2B5EF4-FFF2-40B4-BE49-F238E27FC236}">
                <a16:creationId xmlns:a16="http://schemas.microsoft.com/office/drawing/2014/main" id="{690F4C42-A034-5FAF-A59A-DFD37225882F}"/>
              </a:ext>
            </a:extLst>
          </p:cNvPr>
          <p:cNvSpPr>
            <a:spLocks noGrp="1"/>
          </p:cNvSpPr>
          <p:nvPr>
            <p:ph idx="1"/>
          </p:nvPr>
        </p:nvSpPr>
        <p:spPr/>
        <p:txBody>
          <a:bodyPr/>
          <a:lstStyle/>
          <a:p>
            <a:pPr algn="just">
              <a:buFont typeface="Wingdings" pitchFamily="2" charset="2"/>
              <a:buChar char="Ø"/>
            </a:pPr>
            <a:r>
              <a:rPr lang="en-GB" dirty="0"/>
              <a:t> An ‘even more fundamental’ challenge for non-naturalist moral realism (Ridge 2025): how do we even so much as </a:t>
            </a:r>
            <a:r>
              <a:rPr lang="en-GB" i="1" dirty="0"/>
              <a:t>refer</a:t>
            </a:r>
            <a:r>
              <a:rPr lang="en-GB" dirty="0"/>
              <a:t> to non-natural moral properties that cannot be studied by the sciences and lack causal powers?</a:t>
            </a:r>
          </a:p>
          <a:p>
            <a:pPr algn="just">
              <a:buFont typeface="Wingdings" pitchFamily="2" charset="2"/>
              <a:buChar char="Ø"/>
            </a:pPr>
            <a:r>
              <a:rPr lang="en-GB" dirty="0"/>
              <a:t> This isn’t a worry for e.g. Cornell Realists, who hold that moral properties are natural properties that </a:t>
            </a:r>
            <a:r>
              <a:rPr lang="en-GB" i="1" dirty="0"/>
              <a:t>causally regulate</a:t>
            </a:r>
            <a:r>
              <a:rPr lang="en-GB" dirty="0"/>
              <a:t> our use of moral terms.</a:t>
            </a:r>
          </a:p>
        </p:txBody>
      </p:sp>
    </p:spTree>
    <p:extLst>
      <p:ext uri="{BB962C8B-B14F-4D97-AF65-F5344CB8AC3E}">
        <p14:creationId xmlns:p14="http://schemas.microsoft.com/office/powerpoint/2010/main" val="8898587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4594F-8CF4-1CAA-CC63-05F9239DAC82}"/>
              </a:ext>
            </a:extLst>
          </p:cNvPr>
          <p:cNvSpPr>
            <a:spLocks noGrp="1"/>
          </p:cNvSpPr>
          <p:nvPr>
            <p:ph type="title"/>
          </p:nvPr>
        </p:nvSpPr>
        <p:spPr/>
        <p:txBody>
          <a:bodyPr/>
          <a:lstStyle/>
          <a:p>
            <a:r>
              <a:rPr lang="en-GB" dirty="0"/>
              <a:t>11. Taking morality seriously?</a:t>
            </a:r>
          </a:p>
        </p:txBody>
      </p:sp>
      <p:sp>
        <p:nvSpPr>
          <p:cNvPr id="3" name="Content Placeholder 2">
            <a:extLst>
              <a:ext uri="{FF2B5EF4-FFF2-40B4-BE49-F238E27FC236}">
                <a16:creationId xmlns:a16="http://schemas.microsoft.com/office/drawing/2014/main" id="{79AB58E2-4C75-0801-C1CB-558E2E8DC0D9}"/>
              </a:ext>
            </a:extLst>
          </p:cNvPr>
          <p:cNvSpPr>
            <a:spLocks noGrp="1"/>
          </p:cNvSpPr>
          <p:nvPr>
            <p:ph idx="1"/>
          </p:nvPr>
        </p:nvSpPr>
        <p:spPr/>
        <p:txBody>
          <a:bodyPr/>
          <a:lstStyle/>
          <a:p>
            <a:pPr algn="just">
              <a:buFont typeface="Wingdings" pitchFamily="2" charset="2"/>
              <a:buChar char="Ø"/>
            </a:pPr>
            <a:r>
              <a:rPr lang="en-GB" dirty="0"/>
              <a:t> Enoch claims that only non-naturalist moral realism (‘Robust Realism’) </a:t>
            </a:r>
            <a:r>
              <a:rPr lang="en-GB" i="1" dirty="0"/>
              <a:t>takes morality seriously</a:t>
            </a:r>
            <a:r>
              <a:rPr lang="en-GB" dirty="0"/>
              <a:t>. By this he means in effect that only non-naturalist moral realism responds adequately to the </a:t>
            </a:r>
            <a:r>
              <a:rPr lang="en-GB" i="1" dirty="0"/>
              <a:t>challenge of internal accommodation</a:t>
            </a:r>
            <a:r>
              <a:rPr lang="en-GB" dirty="0"/>
              <a:t> (Finlay 2007). In particular, in his view only non-naturalist moral realism does justice to the </a:t>
            </a:r>
            <a:r>
              <a:rPr lang="en-GB" i="1" dirty="0"/>
              <a:t>normativity</a:t>
            </a:r>
            <a:r>
              <a:rPr lang="en-GB" dirty="0"/>
              <a:t> of moral judgments (likewise Scanlon 2014).</a:t>
            </a:r>
          </a:p>
          <a:p>
            <a:pPr algn="just">
              <a:buFont typeface="Wingdings" pitchFamily="2" charset="2"/>
              <a:buChar char="Ø"/>
            </a:pPr>
            <a:r>
              <a:rPr lang="en-GB" dirty="0"/>
              <a:t> Yet: can a view count as </a:t>
            </a:r>
            <a:r>
              <a:rPr lang="en-GB" i="1" dirty="0"/>
              <a:t>taking morality seriously</a:t>
            </a:r>
            <a:r>
              <a:rPr lang="en-GB" dirty="0"/>
              <a:t> unless it also responds adequately to </a:t>
            </a:r>
            <a:r>
              <a:rPr lang="en-GB" i="1" dirty="0"/>
              <a:t>the challenge of external accommodation</a:t>
            </a:r>
            <a:r>
              <a:rPr lang="en-GB" dirty="0"/>
              <a:t> (Finlay 2007)? More on non-naturalist realism’s difficulties in responding to this challenge next time.</a:t>
            </a:r>
            <a:endParaRPr lang="en-GB" i="1" dirty="0"/>
          </a:p>
        </p:txBody>
      </p:sp>
    </p:spTree>
    <p:extLst>
      <p:ext uri="{BB962C8B-B14F-4D97-AF65-F5344CB8AC3E}">
        <p14:creationId xmlns:p14="http://schemas.microsoft.com/office/powerpoint/2010/main" val="6353721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988820"/>
            <a:ext cx="9720073" cy="4869180"/>
          </a:xfrm>
        </p:spPr>
        <p:txBody>
          <a:bodyPr>
            <a:normAutofit/>
          </a:bodyPr>
          <a:lstStyle/>
          <a:p>
            <a:pPr algn="just"/>
            <a:r>
              <a:rPr lang="en-GB" dirty="0"/>
              <a:t>Brink, David O. (1989). </a:t>
            </a:r>
            <a:r>
              <a:rPr lang="en-GB" i="1" dirty="0"/>
              <a:t>Moral Realism and the Foundations of Ethics</a:t>
            </a:r>
            <a:r>
              <a:rPr lang="en-GB" dirty="0"/>
              <a:t>. Cambridge: Cambridge University Press.</a:t>
            </a:r>
          </a:p>
          <a:p>
            <a:pPr algn="just"/>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pPr algn="just"/>
            <a:r>
              <a:rPr lang="en-GB" dirty="0"/>
              <a:t>Finlay, Stephen (2007). ‘Four Faces of Moral Realism.’ </a:t>
            </a:r>
            <a:r>
              <a:rPr lang="en-GB" i="1" dirty="0"/>
              <a:t>Philosophy Compass</a:t>
            </a:r>
            <a:r>
              <a:rPr lang="en-GB" dirty="0"/>
              <a:t> 2(6): 820-849.</a:t>
            </a:r>
          </a:p>
          <a:p>
            <a:pPr algn="just"/>
            <a:r>
              <a:rPr lang="en-GB" dirty="0"/>
              <a:t>Jamieson, Dale (1993). ‘Method and Moral Theory.’ In Peter Singer ed., </a:t>
            </a:r>
            <a:r>
              <a:rPr lang="en-GB" i="1" dirty="0"/>
              <a:t>A Companion to Ethics</a:t>
            </a:r>
            <a:r>
              <a:rPr lang="en-GB" dirty="0"/>
              <a:t>, 476-487. Oxford: Blackwell.</a:t>
            </a:r>
          </a:p>
          <a:p>
            <a:pPr algn="just"/>
            <a:r>
              <a:rPr lang="en-GB" dirty="0"/>
              <a:t>Lutz, Matthew (2024). ‘Moral Naturalism.’ </a:t>
            </a:r>
            <a:r>
              <a:rPr lang="en-GB" i="1" dirty="0"/>
              <a:t>Stanford Encyclopedia of Philosophy</a:t>
            </a:r>
            <a:r>
              <a:rPr lang="en-GB" dirty="0"/>
              <a:t>. </a:t>
            </a:r>
          </a:p>
          <a:p>
            <a:pPr algn="just"/>
            <a:r>
              <a:rPr lang="en-GB" dirty="0"/>
              <a:t>MacIntyre, Alasdair (1998). </a:t>
            </a:r>
            <a:r>
              <a:rPr lang="en-GB" i="1" dirty="0"/>
              <a:t>A Short History of Ethics</a:t>
            </a:r>
            <a:r>
              <a:rPr lang="en-GB" dirty="0"/>
              <a:t> (2</a:t>
            </a:r>
            <a:r>
              <a:rPr lang="en-GB" baseline="30000" dirty="0"/>
              <a:t>nd</a:t>
            </a:r>
            <a:r>
              <a:rPr lang="en-GB" dirty="0"/>
              <a:t> ed.). London: Routledge.</a:t>
            </a:r>
          </a:p>
          <a:p>
            <a:pPr algn="just"/>
            <a:r>
              <a:rPr lang="en-GB" dirty="0"/>
              <a:t>MacIntyre, Alasdair (2007). </a:t>
            </a:r>
            <a:r>
              <a:rPr lang="en-GB" i="1" dirty="0"/>
              <a:t>After Virtue</a:t>
            </a:r>
            <a:r>
              <a:rPr lang="en-GB" dirty="0"/>
              <a:t> (3</a:t>
            </a:r>
            <a:r>
              <a:rPr lang="en-GB" baseline="30000" dirty="0"/>
              <a:t>rd</a:t>
            </a:r>
            <a:r>
              <a:rPr lang="en-GB" dirty="0"/>
              <a:t> ed.). London: Bloomsbury.</a:t>
            </a:r>
          </a:p>
        </p:txBody>
      </p:sp>
    </p:spTree>
    <p:extLst>
      <p:ext uri="{BB962C8B-B14F-4D97-AF65-F5344CB8AC3E}">
        <p14:creationId xmlns:p14="http://schemas.microsoft.com/office/powerpoint/2010/main" val="330851468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a:bodyPr>
          <a:lstStyle/>
          <a:p>
            <a:pPr algn="just"/>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pPr algn="just"/>
            <a:r>
              <a:rPr lang="en-GB" dirty="0"/>
              <a:t>Moore, G.E. (1922). </a:t>
            </a:r>
            <a:r>
              <a:rPr lang="en-GB" i="1" dirty="0"/>
              <a:t>Principia </a:t>
            </a:r>
            <a:r>
              <a:rPr lang="en-GB" i="1" dirty="0" err="1"/>
              <a:t>Ethica</a:t>
            </a:r>
            <a:r>
              <a:rPr lang="en-GB" dirty="0"/>
              <a:t> (2</a:t>
            </a:r>
            <a:r>
              <a:rPr lang="en-GB" baseline="30000" dirty="0"/>
              <a:t>nd</a:t>
            </a:r>
            <a:r>
              <a:rPr lang="en-GB" dirty="0"/>
              <a:t> ed.). Cambridge: Cambridge University Press.</a:t>
            </a:r>
          </a:p>
          <a:p>
            <a:pPr algn="just"/>
            <a:r>
              <a:rPr lang="en-GB" dirty="0"/>
              <a:t>Prichard, H.A. (1912). ‘Does Moral Philosophy Rest on a Mistake?’ </a:t>
            </a:r>
            <a:r>
              <a:rPr lang="en-GB" i="1" dirty="0"/>
              <a:t>Mind </a:t>
            </a:r>
            <a:r>
              <a:rPr lang="en-GB" dirty="0"/>
              <a:t>21(81): 21-37.</a:t>
            </a:r>
          </a:p>
          <a:p>
            <a:pPr algn="just"/>
            <a:r>
              <a:rPr lang="en-GB" dirty="0"/>
              <a:t>Ridge, Michael (2025). ‘Moral Non-Naturalism.’ </a:t>
            </a:r>
            <a:r>
              <a:rPr lang="en-GB" i="1" dirty="0"/>
              <a:t>Stanford Encyclopedia of Philosophy.</a:t>
            </a:r>
          </a:p>
          <a:p>
            <a:pPr algn="just"/>
            <a:r>
              <a:rPr lang="en-GB" dirty="0"/>
              <a:t>Ross, W.D. (1930). </a:t>
            </a:r>
            <a:r>
              <a:rPr lang="en-GB" i="1" dirty="0"/>
              <a:t>The Right and the Good</a:t>
            </a:r>
            <a:r>
              <a:rPr lang="en-GB" dirty="0"/>
              <a:t>. Oxford: Oxford University Press.</a:t>
            </a:r>
          </a:p>
          <a:p>
            <a:pPr algn="just"/>
            <a:r>
              <a:rPr lang="en-GB" dirty="0"/>
              <a:t>Scanlon, T.M. (2014). </a:t>
            </a:r>
            <a:r>
              <a:rPr lang="en-GB" i="1" dirty="0"/>
              <a:t>Being Realistic About Reasons</a:t>
            </a:r>
            <a:r>
              <a:rPr lang="en-GB" dirty="0"/>
              <a:t>. Oxford: Oxford University Press.</a:t>
            </a:r>
          </a:p>
          <a:p>
            <a:pPr algn="just"/>
            <a:r>
              <a:rPr lang="en-GB" dirty="0"/>
              <a:t>Wittgenstein, Ludwig (1965). ‘A Lecture on Ethics.’ </a:t>
            </a:r>
            <a:r>
              <a:rPr lang="en-GB" i="1" dirty="0"/>
              <a:t>Philosophical Review</a:t>
            </a:r>
            <a:r>
              <a:rPr lang="en-GB" dirty="0"/>
              <a:t> 74(1): 3-12.</a:t>
            </a:r>
          </a:p>
          <a:p>
            <a:pPr algn="just"/>
            <a:endParaRPr lang="en-GB" dirty="0"/>
          </a:p>
          <a:p>
            <a:pPr algn="just"/>
            <a:endParaRPr lang="en-GB" dirty="0"/>
          </a:p>
        </p:txBody>
      </p:sp>
    </p:spTree>
    <p:extLst>
      <p:ext uri="{BB962C8B-B14F-4D97-AF65-F5344CB8AC3E}">
        <p14:creationId xmlns:p14="http://schemas.microsoft.com/office/powerpoint/2010/main" val="122062687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4785-9701-E9D2-8890-E0E37432E14D}"/>
              </a:ext>
            </a:extLst>
          </p:cNvPr>
          <p:cNvSpPr>
            <a:spLocks noGrp="1"/>
          </p:cNvSpPr>
          <p:nvPr>
            <p:ph type="ctrTitle"/>
          </p:nvPr>
        </p:nvSpPr>
        <p:spPr/>
        <p:txBody>
          <a:bodyPr/>
          <a:lstStyle/>
          <a:p>
            <a:r>
              <a:rPr lang="en-GB" dirty="0"/>
              <a:t>Lecture 4: Error Theory</a:t>
            </a:r>
          </a:p>
        </p:txBody>
      </p:sp>
      <p:sp>
        <p:nvSpPr>
          <p:cNvPr id="3" name="Subtitle 2">
            <a:extLst>
              <a:ext uri="{FF2B5EF4-FFF2-40B4-BE49-F238E27FC236}">
                <a16:creationId xmlns:a16="http://schemas.microsoft.com/office/drawing/2014/main" id="{304DB7D5-E8E8-E67B-60CC-15588C2FF7B1}"/>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293639676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1252153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080792" cy="1499616"/>
          </a:xfrm>
        </p:spPr>
        <p:txBody>
          <a:bodyPr/>
          <a:lstStyle/>
          <a:p>
            <a:r>
              <a:rPr lang="en-GB" dirty="0"/>
              <a:t>3. A map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44281799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B8D61-39A9-28BB-EFDE-62ED8457B342}"/>
              </a:ext>
            </a:extLst>
          </p:cNvPr>
          <p:cNvSpPr>
            <a:spLocks noGrp="1"/>
          </p:cNvSpPr>
          <p:nvPr>
            <p:ph type="title"/>
          </p:nvPr>
        </p:nvSpPr>
        <p:spPr>
          <a:xfrm>
            <a:off x="1035558" y="585216"/>
            <a:ext cx="9720072" cy="1499616"/>
          </a:xfrm>
        </p:spPr>
        <p:txBody>
          <a:bodyPr/>
          <a:lstStyle/>
          <a:p>
            <a:r>
              <a:rPr lang="en-GB" dirty="0"/>
              <a:t>2. The Normativity objection to naturalist realism (Derek parfit)</a:t>
            </a:r>
          </a:p>
        </p:txBody>
      </p:sp>
      <p:sp>
        <p:nvSpPr>
          <p:cNvPr id="3" name="Content Placeholder 2">
            <a:extLst>
              <a:ext uri="{FF2B5EF4-FFF2-40B4-BE49-F238E27FC236}">
                <a16:creationId xmlns:a16="http://schemas.microsoft.com/office/drawing/2014/main" id="{F6B7D52F-F14A-34AD-3F87-F52E8522A1F1}"/>
              </a:ext>
            </a:extLst>
          </p:cNvPr>
          <p:cNvSpPr>
            <a:spLocks noGrp="1"/>
          </p:cNvSpPr>
          <p:nvPr>
            <p:ph idx="1"/>
          </p:nvPr>
        </p:nvSpPr>
        <p:spPr>
          <a:xfrm>
            <a:off x="1024128" y="2286000"/>
            <a:ext cx="9720073" cy="4423410"/>
          </a:xfrm>
        </p:spPr>
        <p:txBody>
          <a:bodyPr>
            <a:normAutofit/>
          </a:bodyPr>
          <a:lstStyle/>
          <a:p>
            <a:pPr algn="just">
              <a:buFont typeface="Wingdings" pitchFamily="2" charset="2"/>
              <a:buChar char="Ø"/>
            </a:pPr>
            <a:r>
              <a:rPr lang="en-GB" dirty="0"/>
              <a:t> Parfit (2011: 324): ‘I believe that (A) normative facts and natural facts are in two quite different, non-overlapping categories.’</a:t>
            </a:r>
          </a:p>
          <a:p>
            <a:pPr algn="just">
              <a:buFont typeface="Wingdings" pitchFamily="2" charset="2"/>
              <a:buChar char="Ø"/>
            </a:pPr>
            <a:r>
              <a:rPr lang="en-GB" dirty="0"/>
              <a:t> E.g. in </a:t>
            </a:r>
            <a:r>
              <a:rPr lang="en-GB" i="1" dirty="0"/>
              <a:t>Burning Hotel</a:t>
            </a:r>
            <a:r>
              <a:rPr lang="en-GB" dirty="0"/>
              <a:t>, it is clear that: ‘(B) you ought to jump’. Naturalist realists (e.g. Railton 1986) claim that (B) is the same as some fact such as: ‘(C) jumping would do most to fulfil your present fully informed desires, or is what, if you deliberated in certain naturalistically describable ways, you would choose to do.’ (2011: 326)</a:t>
            </a:r>
          </a:p>
          <a:p>
            <a:pPr algn="just">
              <a:buFont typeface="Wingdings" pitchFamily="2" charset="2"/>
              <a:buChar char="Ø"/>
            </a:pPr>
            <a:r>
              <a:rPr lang="en-GB" dirty="0"/>
              <a:t> But this cannot be: ‘Suppose that you are in the top storey of your hotel, and you are terrified of heights. You know that, unless you jump, you will soon be overcome by smoke. You might then believe, and tell yourself, that you have </a:t>
            </a:r>
            <a:r>
              <a:rPr lang="en-GB" i="1" dirty="0"/>
              <a:t>decisive reasons</a:t>
            </a:r>
            <a:r>
              <a:rPr lang="en-GB" dirty="0"/>
              <a:t> to jump, that you </a:t>
            </a:r>
            <a:r>
              <a:rPr lang="en-GB" i="1" dirty="0"/>
              <a:t>should</a:t>
            </a:r>
            <a:r>
              <a:rPr lang="en-GB" dirty="0"/>
              <a:t>, </a:t>
            </a:r>
            <a:r>
              <a:rPr lang="en-GB" i="1" dirty="0"/>
              <a:t>ought to</a:t>
            </a:r>
            <a:r>
              <a:rPr lang="en-GB" dirty="0"/>
              <a:t>, and </a:t>
            </a:r>
            <a:r>
              <a:rPr lang="en-GB" i="1" dirty="0"/>
              <a:t>must</a:t>
            </a:r>
            <a:r>
              <a:rPr lang="en-GB" dirty="0"/>
              <a:t> jump, and that if you don’t jump you would be making a </a:t>
            </a:r>
            <a:r>
              <a:rPr lang="en-GB" i="1" dirty="0"/>
              <a:t>terrible mistake</a:t>
            </a:r>
            <a:r>
              <a:rPr lang="en-GB" dirty="0"/>
              <a:t>. If these normative beliefs were true, these truths could not possibly be the same as, or consist in, some merely natural fact, such as the causal and psychological facts stated by (C).’ (2011: 326-327)</a:t>
            </a:r>
          </a:p>
        </p:txBody>
      </p:sp>
    </p:spTree>
    <p:extLst>
      <p:ext uri="{BB962C8B-B14F-4D97-AF65-F5344CB8AC3E}">
        <p14:creationId xmlns:p14="http://schemas.microsoft.com/office/powerpoint/2010/main" val="13142814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3B6B9-5A53-1309-4C99-23BCFF2F10C4}"/>
              </a:ext>
            </a:extLst>
          </p:cNvPr>
          <p:cNvSpPr>
            <a:spLocks noGrp="1"/>
          </p:cNvSpPr>
          <p:nvPr>
            <p:ph type="title"/>
          </p:nvPr>
        </p:nvSpPr>
        <p:spPr/>
        <p:txBody>
          <a:bodyPr/>
          <a:lstStyle/>
          <a:p>
            <a:r>
              <a:rPr lang="en-GB" dirty="0"/>
              <a:t>3. Introducing error theory (J.L. Mackie)</a:t>
            </a:r>
          </a:p>
        </p:txBody>
      </p:sp>
      <p:sp>
        <p:nvSpPr>
          <p:cNvPr id="3" name="Content Placeholder 2">
            <a:extLst>
              <a:ext uri="{FF2B5EF4-FFF2-40B4-BE49-F238E27FC236}">
                <a16:creationId xmlns:a16="http://schemas.microsoft.com/office/drawing/2014/main" id="{C05C724A-95A2-5504-9603-BD92579E903D}"/>
              </a:ext>
            </a:extLst>
          </p:cNvPr>
          <p:cNvSpPr>
            <a:spLocks noGrp="1"/>
          </p:cNvSpPr>
          <p:nvPr>
            <p:ph idx="1"/>
          </p:nvPr>
        </p:nvSpPr>
        <p:spPr/>
        <p:txBody>
          <a:bodyPr/>
          <a:lstStyle/>
          <a:p>
            <a:pPr algn="just">
              <a:buFont typeface="Wingdings" pitchFamily="2" charset="2"/>
              <a:buChar char="Ø"/>
            </a:pPr>
            <a:r>
              <a:rPr lang="en-GB" dirty="0"/>
              <a:t> In </a:t>
            </a:r>
            <a:r>
              <a:rPr lang="en-GB" i="1" dirty="0"/>
              <a:t>Ethics: Inventing Right and Wrong</a:t>
            </a:r>
            <a:r>
              <a:rPr lang="en-GB" dirty="0"/>
              <a:t> (1977), J.L. Mackie argues that our moral judgments are </a:t>
            </a:r>
            <a:r>
              <a:rPr lang="en-GB" i="1" dirty="0"/>
              <a:t>systematically false</a:t>
            </a:r>
            <a:r>
              <a:rPr lang="en-GB" dirty="0"/>
              <a:t>. This is because the truth-conditions of our moral judgments are what non-naturalist realists say they are: namely, the existence of irreducibly normative, unconstructed, non-natural facts. Yet these truth-conditions do not obtain: there are no irreducibly normative, unconstructed, non-natural facts. This is </a:t>
            </a:r>
            <a:r>
              <a:rPr lang="en-GB" i="1" dirty="0"/>
              <a:t>moral error theory</a:t>
            </a:r>
            <a:r>
              <a:rPr lang="en-GB" dirty="0"/>
              <a:t>; Mackie insists that it</a:t>
            </a:r>
            <a:r>
              <a:rPr lang="en-GB" i="1" dirty="0"/>
              <a:t> </a:t>
            </a:r>
            <a:r>
              <a:rPr lang="en-GB" dirty="0"/>
              <a:t>is strictly a second-order view.</a:t>
            </a:r>
          </a:p>
          <a:p>
            <a:pPr algn="just">
              <a:buFont typeface="Wingdings" pitchFamily="2" charset="2"/>
              <a:buChar char="Ø"/>
            </a:pPr>
            <a:r>
              <a:rPr lang="en-GB" dirty="0"/>
              <a:t> N.B. Some contemporary moral error theorists are </a:t>
            </a:r>
            <a:r>
              <a:rPr lang="en-GB" i="1" dirty="0"/>
              <a:t>normative error theorists</a:t>
            </a:r>
            <a:r>
              <a:rPr lang="en-GB" dirty="0"/>
              <a:t> more broadly (Olson 2014; </a:t>
            </a:r>
            <a:r>
              <a:rPr lang="en-GB" dirty="0" err="1"/>
              <a:t>Streumer</a:t>
            </a:r>
            <a:r>
              <a:rPr lang="en-GB" dirty="0"/>
              <a:t> 2017) – i.e., are also error theorists about </a:t>
            </a:r>
            <a:r>
              <a:rPr lang="en-GB" i="1" dirty="0"/>
              <a:t>epistemic </a:t>
            </a:r>
            <a:r>
              <a:rPr lang="en-GB" dirty="0"/>
              <a:t>normativity, </a:t>
            </a:r>
            <a:r>
              <a:rPr lang="en-GB" i="1" dirty="0"/>
              <a:t>aesthetic</a:t>
            </a:r>
            <a:r>
              <a:rPr lang="en-GB" dirty="0"/>
              <a:t> normativity, </a:t>
            </a:r>
            <a:r>
              <a:rPr lang="en-GB" i="1" dirty="0"/>
              <a:t>prudential </a:t>
            </a:r>
            <a:r>
              <a:rPr lang="en-GB" dirty="0"/>
              <a:t>normativity, etc.</a:t>
            </a:r>
          </a:p>
        </p:txBody>
      </p:sp>
    </p:spTree>
    <p:extLst>
      <p:ext uri="{BB962C8B-B14F-4D97-AF65-F5344CB8AC3E}">
        <p14:creationId xmlns:p14="http://schemas.microsoft.com/office/powerpoint/2010/main" val="8900242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09F85-3238-B4AE-B05E-7758CCCAD91D}"/>
              </a:ext>
            </a:extLst>
          </p:cNvPr>
          <p:cNvSpPr>
            <a:spLocks noGrp="1"/>
          </p:cNvSpPr>
          <p:nvPr>
            <p:ph type="title"/>
          </p:nvPr>
        </p:nvSpPr>
        <p:spPr/>
        <p:txBody>
          <a:bodyPr/>
          <a:lstStyle/>
          <a:p>
            <a:r>
              <a:rPr lang="en-GB" dirty="0"/>
              <a:t>4. Clarifying error theory (Jonas </a:t>
            </a:r>
            <a:r>
              <a:rPr lang="en-GB" dirty="0" err="1"/>
              <a:t>olson</a:t>
            </a:r>
            <a:r>
              <a:rPr lang="en-GB" dirty="0"/>
              <a:t>)</a:t>
            </a:r>
          </a:p>
        </p:txBody>
      </p:sp>
      <p:sp>
        <p:nvSpPr>
          <p:cNvPr id="3" name="Content Placeholder 2">
            <a:extLst>
              <a:ext uri="{FF2B5EF4-FFF2-40B4-BE49-F238E27FC236}">
                <a16:creationId xmlns:a16="http://schemas.microsoft.com/office/drawing/2014/main" id="{43CDA758-5C5B-BECA-02FC-9DB6D5DCFD39}"/>
              </a:ext>
            </a:extLst>
          </p:cNvPr>
          <p:cNvSpPr>
            <a:spLocks noGrp="1"/>
          </p:cNvSpPr>
          <p:nvPr>
            <p:ph idx="1"/>
          </p:nvPr>
        </p:nvSpPr>
        <p:spPr/>
        <p:txBody>
          <a:bodyPr/>
          <a:lstStyle/>
          <a:p>
            <a:pPr algn="just">
              <a:buFont typeface="Wingdings" pitchFamily="2" charset="2"/>
              <a:buChar char="Ø"/>
            </a:pPr>
            <a:r>
              <a:rPr lang="en-GB" dirty="0"/>
              <a:t> If error theory is correct, then torture is not wrong. Does it follow that torture is permissible? If so, error theory would have first-order implications after all – and ‘rather vulgar ones at that’ (Olson 2017: 60).</a:t>
            </a:r>
          </a:p>
          <a:p>
            <a:pPr algn="just">
              <a:buFont typeface="Wingdings" pitchFamily="2" charset="2"/>
              <a:buChar char="Ø"/>
            </a:pPr>
            <a:r>
              <a:rPr lang="en-GB" dirty="0"/>
              <a:t> The way out for the error theorist is to hold that “torture is permissible” follows from “torture is not wrong” only as a matter of </a:t>
            </a:r>
            <a:r>
              <a:rPr lang="en-GB" i="1" dirty="0"/>
              <a:t>conversational implicature</a:t>
            </a:r>
            <a:r>
              <a:rPr lang="en-GB" dirty="0"/>
              <a:t> and not as a matter of </a:t>
            </a:r>
            <a:r>
              <a:rPr lang="en-GB" i="1" dirty="0"/>
              <a:t>semantic entailment</a:t>
            </a:r>
            <a:r>
              <a:rPr lang="en-GB" dirty="0"/>
              <a:t> (Grice 1989). Usually when someone says of some action that it is not wrong, they are speaking from within a system of moral norms on which all actions that are not wrong are permissible. The error theorist can make clear that </a:t>
            </a:r>
            <a:r>
              <a:rPr lang="en-GB" i="1" dirty="0"/>
              <a:t>they</a:t>
            </a:r>
            <a:r>
              <a:rPr lang="en-GB" dirty="0"/>
              <a:t> are not speaking from within such a system of moral norms, and thereby cancel the conversational implicature.</a:t>
            </a:r>
          </a:p>
        </p:txBody>
      </p:sp>
    </p:spTree>
    <p:extLst>
      <p:ext uri="{BB962C8B-B14F-4D97-AF65-F5344CB8AC3E}">
        <p14:creationId xmlns:p14="http://schemas.microsoft.com/office/powerpoint/2010/main" val="8932175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B9FBF0-D4A9-5D06-220E-65486CA225BE}"/>
              </a:ext>
            </a:extLst>
          </p:cNvPr>
          <p:cNvSpPr>
            <a:spLocks noGrp="1"/>
          </p:cNvSpPr>
          <p:nvPr>
            <p:ph type="title"/>
          </p:nvPr>
        </p:nvSpPr>
        <p:spPr/>
        <p:txBody>
          <a:bodyPr/>
          <a:lstStyle/>
          <a:p>
            <a:r>
              <a:rPr lang="en-GB" dirty="0"/>
              <a:t>5. If error theory is true, should we stop making moral judgments?</a:t>
            </a:r>
          </a:p>
        </p:txBody>
      </p:sp>
      <p:sp>
        <p:nvSpPr>
          <p:cNvPr id="3" name="Content Placeholder 2">
            <a:extLst>
              <a:ext uri="{FF2B5EF4-FFF2-40B4-BE49-F238E27FC236}">
                <a16:creationId xmlns:a16="http://schemas.microsoft.com/office/drawing/2014/main" id="{477FA4EF-B513-2FCE-51A3-6C72412B4CE9}"/>
              </a:ext>
            </a:extLst>
          </p:cNvPr>
          <p:cNvSpPr>
            <a:spLocks noGrp="1"/>
          </p:cNvSpPr>
          <p:nvPr>
            <p:ph idx="1"/>
          </p:nvPr>
        </p:nvSpPr>
        <p:spPr/>
        <p:txBody>
          <a:bodyPr/>
          <a:lstStyle/>
          <a:p>
            <a:pPr algn="just">
              <a:buFont typeface="Wingdings" pitchFamily="2" charset="2"/>
              <a:buChar char="Ø"/>
            </a:pPr>
            <a:r>
              <a:rPr lang="en-GB" dirty="0"/>
              <a:t> Error theorists have taken three positions on whether we should stop making moral judgments:</a:t>
            </a:r>
          </a:p>
          <a:p>
            <a:pPr marL="817200" indent="-457200" algn="just">
              <a:buAutoNum type="arabicPeriod"/>
            </a:pPr>
            <a:r>
              <a:rPr lang="en-GB" dirty="0" err="1"/>
              <a:t>Eliminativism</a:t>
            </a:r>
            <a:r>
              <a:rPr lang="en-GB" dirty="0"/>
              <a:t>/Abolitionism: we should stop making moral judgments (e.g. Garner 2007);</a:t>
            </a:r>
          </a:p>
          <a:p>
            <a:pPr marL="817200" indent="-457200" algn="just">
              <a:buAutoNum type="arabicPeriod"/>
            </a:pPr>
            <a:r>
              <a:rPr lang="en-GB" dirty="0"/>
              <a:t>Revolutionary Fictionalism: we should pretend to make moral judgments [in non-critical contexts] (e.g. Joyce 2001);</a:t>
            </a:r>
          </a:p>
          <a:p>
            <a:pPr marL="817200" indent="-457200" algn="just">
              <a:buAutoNum type="arabicPeriod"/>
            </a:pPr>
            <a:r>
              <a:rPr lang="en-GB" dirty="0"/>
              <a:t>Conservationism: we should go on making moral judgments (e.g. Olson 2014).</a:t>
            </a:r>
          </a:p>
          <a:p>
            <a:pPr algn="just">
              <a:buFont typeface="Wingdings" pitchFamily="2" charset="2"/>
              <a:buChar char="Ø"/>
            </a:pPr>
            <a:r>
              <a:rPr lang="en-GB" dirty="0"/>
              <a:t> What is the force of these ‘</a:t>
            </a:r>
            <a:r>
              <a:rPr lang="en-GB" dirty="0" err="1"/>
              <a:t>should’s</a:t>
            </a:r>
            <a:r>
              <a:rPr lang="en-GB" dirty="0"/>
              <a:t>?</a:t>
            </a:r>
          </a:p>
          <a:p>
            <a:pPr marL="817200" indent="-457200" algn="just">
              <a:buAutoNum type="arabicPeriod"/>
            </a:pPr>
            <a:endParaRPr lang="en-GB" dirty="0"/>
          </a:p>
        </p:txBody>
      </p:sp>
    </p:spTree>
    <p:extLst>
      <p:ext uri="{BB962C8B-B14F-4D97-AF65-F5344CB8AC3E}">
        <p14:creationId xmlns:p14="http://schemas.microsoft.com/office/powerpoint/2010/main" val="269791460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56C297-3463-3FE7-AE77-9297A01697A8}"/>
              </a:ext>
            </a:extLst>
          </p:cNvPr>
          <p:cNvSpPr>
            <a:spLocks noGrp="1"/>
          </p:cNvSpPr>
          <p:nvPr>
            <p:ph type="title"/>
          </p:nvPr>
        </p:nvSpPr>
        <p:spPr/>
        <p:txBody>
          <a:bodyPr/>
          <a:lstStyle/>
          <a:p>
            <a:r>
              <a:rPr lang="en-GB" dirty="0"/>
              <a:t>6. Arguing for error theory 1: Disagreement (J.L. Mackie)</a:t>
            </a:r>
          </a:p>
        </p:txBody>
      </p:sp>
      <p:sp>
        <p:nvSpPr>
          <p:cNvPr id="3" name="Content Placeholder 2">
            <a:extLst>
              <a:ext uri="{FF2B5EF4-FFF2-40B4-BE49-F238E27FC236}">
                <a16:creationId xmlns:a16="http://schemas.microsoft.com/office/drawing/2014/main" id="{7FAC82C7-D350-528D-EF13-972D3B2C6632}"/>
              </a:ext>
            </a:extLst>
          </p:cNvPr>
          <p:cNvSpPr>
            <a:spLocks noGrp="1"/>
          </p:cNvSpPr>
          <p:nvPr>
            <p:ph idx="1"/>
          </p:nvPr>
        </p:nvSpPr>
        <p:spPr/>
        <p:txBody>
          <a:bodyPr/>
          <a:lstStyle/>
          <a:p>
            <a:pPr algn="just">
              <a:buFont typeface="Wingdings" pitchFamily="2" charset="2"/>
              <a:buChar char="Ø"/>
            </a:pPr>
            <a:r>
              <a:rPr lang="en-GB" dirty="0"/>
              <a:t> An abductive argument: ‘The argument from relativity has as its premiss the well-known variation in moral codes from one society to another and from one period to another, and also the differences in moral beliefs between different groups and classes within a complex community […] the actual variations in the moral codes are more readily explained by the hypothesis that they reflect ways of life than by the hypothesis that they express perceptions, most of them seriously inadequate and badly distorted, of objective values.’ (1977: 36-37)</a:t>
            </a:r>
          </a:p>
        </p:txBody>
      </p:sp>
    </p:spTree>
    <p:extLst>
      <p:ext uri="{BB962C8B-B14F-4D97-AF65-F5344CB8AC3E}">
        <p14:creationId xmlns:p14="http://schemas.microsoft.com/office/powerpoint/2010/main" val="73033013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B65D8-3DF2-8369-1D67-7A5872ABDEDB}"/>
              </a:ext>
            </a:extLst>
          </p:cNvPr>
          <p:cNvSpPr>
            <a:spLocks noGrp="1"/>
          </p:cNvSpPr>
          <p:nvPr>
            <p:ph type="title"/>
          </p:nvPr>
        </p:nvSpPr>
        <p:spPr/>
        <p:txBody>
          <a:bodyPr/>
          <a:lstStyle/>
          <a:p>
            <a:r>
              <a:rPr lang="en-GB" dirty="0"/>
              <a:t>7. Responding to the argument from disagreement (Derek Parfit)</a:t>
            </a:r>
          </a:p>
        </p:txBody>
      </p:sp>
      <p:sp>
        <p:nvSpPr>
          <p:cNvPr id="3" name="Content Placeholder 2">
            <a:extLst>
              <a:ext uri="{FF2B5EF4-FFF2-40B4-BE49-F238E27FC236}">
                <a16:creationId xmlns:a16="http://schemas.microsoft.com/office/drawing/2014/main" id="{175829DB-0E0B-8798-5E1C-F6A756570847}"/>
              </a:ext>
            </a:extLst>
          </p:cNvPr>
          <p:cNvSpPr>
            <a:spLocks noGrp="1"/>
          </p:cNvSpPr>
          <p:nvPr>
            <p:ph idx="1"/>
          </p:nvPr>
        </p:nvSpPr>
        <p:spPr/>
        <p:txBody>
          <a:bodyPr/>
          <a:lstStyle/>
          <a:p>
            <a:pPr algn="just">
              <a:buFont typeface="Wingdings" pitchFamily="2" charset="2"/>
              <a:buChar char="Ø"/>
            </a:pPr>
            <a:r>
              <a:rPr lang="en-GB" dirty="0"/>
              <a:t> Parfit argues for the </a:t>
            </a:r>
            <a:r>
              <a:rPr lang="en-GB" i="1" dirty="0"/>
              <a:t>Convergence Claim</a:t>
            </a:r>
            <a:r>
              <a:rPr lang="en-GB" dirty="0"/>
              <a:t>: ‘If everyone knew all the relevant non-normative facts, used the same normative concepts, understood and carefully reflected on the relevant arguments, and was not affected by any distorting influence, we and others would have similar normative beliefs.’ (2011: 546) =&gt; ‘Though there have been many moral disagreements, most of these disagreements do not, I believe, count strongly against this prediction. In most cases, some of the ideal conditions are not met.’ (2011: 552)</a:t>
            </a:r>
          </a:p>
        </p:txBody>
      </p:sp>
    </p:spTree>
    <p:extLst>
      <p:ext uri="{BB962C8B-B14F-4D97-AF65-F5344CB8AC3E}">
        <p14:creationId xmlns:p14="http://schemas.microsoft.com/office/powerpoint/2010/main" val="382676772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5A1BAE-5CF6-6F4D-800D-111D82D8020B}"/>
              </a:ext>
            </a:extLst>
          </p:cNvPr>
          <p:cNvSpPr>
            <a:spLocks noGrp="1"/>
          </p:cNvSpPr>
          <p:nvPr>
            <p:ph type="title"/>
          </p:nvPr>
        </p:nvSpPr>
        <p:spPr/>
        <p:txBody>
          <a:bodyPr/>
          <a:lstStyle/>
          <a:p>
            <a:r>
              <a:rPr lang="en-GB" dirty="0"/>
              <a:t>7. Responding to the argument from disagreement cont. (Derek parfit)</a:t>
            </a:r>
          </a:p>
        </p:txBody>
      </p:sp>
      <p:sp>
        <p:nvSpPr>
          <p:cNvPr id="3" name="Content Placeholder 2">
            <a:extLst>
              <a:ext uri="{FF2B5EF4-FFF2-40B4-BE49-F238E27FC236}">
                <a16:creationId xmlns:a16="http://schemas.microsoft.com/office/drawing/2014/main" id="{7C6E4D24-D939-A288-827A-D8DCDEA25DEA}"/>
              </a:ext>
            </a:extLst>
          </p:cNvPr>
          <p:cNvSpPr>
            <a:spLocks noGrp="1"/>
          </p:cNvSpPr>
          <p:nvPr>
            <p:ph idx="1"/>
          </p:nvPr>
        </p:nvSpPr>
        <p:spPr>
          <a:xfrm>
            <a:off x="1024128" y="2286000"/>
            <a:ext cx="9720073" cy="4572000"/>
          </a:xfrm>
        </p:spPr>
        <p:txBody>
          <a:bodyPr>
            <a:normAutofit lnSpcReduction="10000"/>
          </a:bodyPr>
          <a:lstStyle/>
          <a:p>
            <a:pPr>
              <a:buFont typeface="Wingdings" pitchFamily="2" charset="2"/>
              <a:buChar char="Ø"/>
            </a:pPr>
            <a:r>
              <a:rPr lang="en-GB" dirty="0"/>
              <a:t> Explaining away most moral disagreements as:</a:t>
            </a:r>
          </a:p>
          <a:p>
            <a:pPr marL="817200" indent="-457200" algn="just">
              <a:buAutoNum type="arabicPeriod"/>
            </a:pPr>
            <a:r>
              <a:rPr lang="en-GB" dirty="0"/>
              <a:t>Resulting from conflicting non-moral beliefs/not knowing all the relevant non-moral facts (e.g. in debates concerning distributive justice); or</a:t>
            </a:r>
          </a:p>
          <a:p>
            <a:pPr marL="817200" indent="-457200" algn="just">
              <a:buAutoNum type="arabicPeriod"/>
            </a:pPr>
            <a:r>
              <a:rPr lang="en-GB" dirty="0"/>
              <a:t>Resulting from conflicting religious beliefs; or </a:t>
            </a:r>
          </a:p>
          <a:p>
            <a:pPr marL="817200" indent="-457200" algn="just">
              <a:buAutoNum type="arabicPeriod"/>
            </a:pPr>
            <a:r>
              <a:rPr lang="en-GB" dirty="0"/>
              <a:t>Resulting from conflicting interests (e.g. wealth, talent); or</a:t>
            </a:r>
          </a:p>
          <a:p>
            <a:pPr marL="817200" indent="-457200" algn="just">
              <a:buAutoNum type="arabicPeriod"/>
            </a:pPr>
            <a:r>
              <a:rPr lang="en-GB" dirty="0"/>
              <a:t>Resulting from an unwillingness to admit mistakes; or</a:t>
            </a:r>
          </a:p>
          <a:p>
            <a:pPr marL="817200" indent="-457200" algn="just">
              <a:buAutoNum type="arabicPeriod"/>
            </a:pPr>
            <a:r>
              <a:rPr lang="en-GB" dirty="0"/>
              <a:t>Consisting only in different applications of the same fundamental principle; or</a:t>
            </a:r>
          </a:p>
          <a:p>
            <a:pPr marL="817200" indent="-457200" algn="just">
              <a:buAutoNum type="arabicPeriod"/>
            </a:pPr>
            <a:r>
              <a:rPr lang="en-GB" dirty="0"/>
              <a:t>Concerning not </a:t>
            </a:r>
            <a:r>
              <a:rPr lang="en-GB" i="1" dirty="0"/>
              <a:t>which</a:t>
            </a:r>
            <a:r>
              <a:rPr lang="en-GB" dirty="0"/>
              <a:t> acts are wrong but </a:t>
            </a:r>
            <a:r>
              <a:rPr lang="en-GB" i="1" dirty="0"/>
              <a:t>why</a:t>
            </a:r>
            <a:r>
              <a:rPr lang="en-GB" dirty="0"/>
              <a:t> they are wrong; or</a:t>
            </a:r>
          </a:p>
          <a:p>
            <a:pPr marL="817200" indent="-457200" algn="just">
              <a:buAutoNum type="arabicPeriod"/>
            </a:pPr>
            <a:r>
              <a:rPr lang="en-GB" dirty="0"/>
              <a:t>Concerning borderline cases (e.g. moral status of a foetus); or</a:t>
            </a:r>
          </a:p>
          <a:p>
            <a:pPr marL="817200" indent="-457200" algn="just">
              <a:buAutoNum type="arabicPeriod"/>
            </a:pPr>
            <a:r>
              <a:rPr lang="en-GB" dirty="0"/>
              <a:t>Resulting from failure to realise that some normative truths are imprecise (e.g. comparing the goodness of two very different lives).</a:t>
            </a:r>
          </a:p>
          <a:p>
            <a:pPr marL="817200" indent="-457200" algn="just">
              <a:buAutoNum type="arabicPeriod"/>
            </a:pPr>
            <a:endParaRPr lang="en-GB" dirty="0"/>
          </a:p>
          <a:p>
            <a:pPr marL="817200" indent="-457200" algn="just">
              <a:buAutoNum type="arabicPeriod"/>
            </a:pPr>
            <a:endParaRPr lang="en-GB" dirty="0"/>
          </a:p>
          <a:p>
            <a:pPr marL="817200" indent="-457200" algn="just">
              <a:buAutoNum type="arabicPeriod"/>
            </a:pPr>
            <a:endParaRPr lang="en-GB" dirty="0"/>
          </a:p>
          <a:p>
            <a:pPr marL="817200" indent="-457200" algn="just">
              <a:buAutoNum type="arabicPeriod"/>
            </a:pPr>
            <a:endParaRPr lang="en-GB" dirty="0"/>
          </a:p>
        </p:txBody>
      </p:sp>
    </p:spTree>
    <p:extLst>
      <p:ext uri="{BB962C8B-B14F-4D97-AF65-F5344CB8AC3E}">
        <p14:creationId xmlns:p14="http://schemas.microsoft.com/office/powerpoint/2010/main" val="1134880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E29B32-BC87-E22C-73AD-11FB81A0F9D2}"/>
              </a:ext>
            </a:extLst>
          </p:cNvPr>
          <p:cNvSpPr>
            <a:spLocks noGrp="1"/>
          </p:cNvSpPr>
          <p:nvPr>
            <p:ph type="title"/>
          </p:nvPr>
        </p:nvSpPr>
        <p:spPr/>
        <p:txBody>
          <a:bodyPr/>
          <a:lstStyle/>
          <a:p>
            <a:r>
              <a:rPr lang="en-GB" dirty="0"/>
              <a:t>7. Responding to the argument from disagreement cont. (Derek Parfit)</a:t>
            </a:r>
          </a:p>
        </p:txBody>
      </p:sp>
      <p:sp>
        <p:nvSpPr>
          <p:cNvPr id="3" name="Content Placeholder 2">
            <a:extLst>
              <a:ext uri="{FF2B5EF4-FFF2-40B4-BE49-F238E27FC236}">
                <a16:creationId xmlns:a16="http://schemas.microsoft.com/office/drawing/2014/main" id="{FDB58290-C6C2-43E8-6F0A-734F5B8DE651}"/>
              </a:ext>
            </a:extLst>
          </p:cNvPr>
          <p:cNvSpPr>
            <a:spLocks noGrp="1"/>
          </p:cNvSpPr>
          <p:nvPr>
            <p:ph idx="1"/>
          </p:nvPr>
        </p:nvSpPr>
        <p:spPr/>
        <p:txBody>
          <a:bodyPr/>
          <a:lstStyle/>
          <a:p>
            <a:pPr algn="just">
              <a:buFont typeface="Wingdings" pitchFamily="2" charset="2"/>
              <a:buChar char="Ø"/>
            </a:pPr>
            <a:r>
              <a:rPr lang="en-GB" dirty="0"/>
              <a:t> Moreover: ‘The Convergence Claim is not threatened by the fact that, in earlier ages, people held moral beliefs that conflict more strongly with our present beliefs. On the contrary, this fact </a:t>
            </a:r>
            <a:r>
              <a:rPr lang="en-GB" i="1" dirty="0"/>
              <a:t>supports</a:t>
            </a:r>
            <a:r>
              <a:rPr lang="en-GB" dirty="0"/>
              <a:t> this claim. […] When we look at the history of morality, we do not find mere variation, or a jumble of different moralities. We find a series of challenges to established beliefs, which lead to plausible revisions, and greater agreement.’ (2011: 563) =&gt; E.g. The expanding circle of moral concern (Singer 2011).</a:t>
            </a:r>
          </a:p>
          <a:p>
            <a:pPr algn="just">
              <a:buFont typeface="Wingdings" pitchFamily="2" charset="2"/>
              <a:buChar char="Ø"/>
            </a:pPr>
            <a:r>
              <a:rPr lang="en-GB" dirty="0"/>
              <a:t> Furthermore: widespread moral </a:t>
            </a:r>
            <a:r>
              <a:rPr lang="en-GB" i="1" dirty="0"/>
              <a:t>agreement</a:t>
            </a:r>
            <a:r>
              <a:rPr lang="en-GB" dirty="0"/>
              <a:t> also needs explaining. ‘Few people have denied that (A) it is itself bad to suffer. All suffering is, in this sense, bad </a:t>
            </a:r>
            <a:r>
              <a:rPr lang="en-GB" i="1" dirty="0"/>
              <a:t>for the sufferer</a:t>
            </a:r>
            <a:r>
              <a:rPr lang="en-GB" dirty="0"/>
              <a:t>. Of those who believe that events can be </a:t>
            </a:r>
            <a:r>
              <a:rPr lang="en-GB" i="1" dirty="0"/>
              <a:t>impersonally</a:t>
            </a:r>
            <a:r>
              <a:rPr lang="en-GB" dirty="0"/>
              <a:t> bad, or bad, </a:t>
            </a:r>
            <a:r>
              <a:rPr lang="en-GB" i="1" dirty="0"/>
              <a:t>period</a:t>
            </a:r>
            <a:r>
              <a:rPr lang="en-GB" dirty="0"/>
              <a:t>, few have denied that (B) it is bad when people suffer in ways that they do not deserve.’ (2011: 565) Call this the </a:t>
            </a:r>
            <a:r>
              <a:rPr lang="en-GB" i="1" dirty="0"/>
              <a:t>double badness of suffering</a:t>
            </a:r>
            <a:r>
              <a:rPr lang="en-GB" dirty="0"/>
              <a:t>.</a:t>
            </a:r>
          </a:p>
        </p:txBody>
      </p:sp>
    </p:spTree>
    <p:extLst>
      <p:ext uri="{BB962C8B-B14F-4D97-AF65-F5344CB8AC3E}">
        <p14:creationId xmlns:p14="http://schemas.microsoft.com/office/powerpoint/2010/main" val="36979945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8C85F8-7678-2198-C699-95259627B2A7}"/>
              </a:ext>
            </a:extLst>
          </p:cNvPr>
          <p:cNvSpPr>
            <a:spLocks noGrp="1"/>
          </p:cNvSpPr>
          <p:nvPr>
            <p:ph type="title"/>
          </p:nvPr>
        </p:nvSpPr>
        <p:spPr/>
        <p:txBody>
          <a:bodyPr/>
          <a:lstStyle/>
          <a:p>
            <a:r>
              <a:rPr lang="en-GB" dirty="0"/>
              <a:t>8. Arguing for error theory 2: Queerness (J.L. Mackie)</a:t>
            </a:r>
          </a:p>
        </p:txBody>
      </p:sp>
      <p:sp>
        <p:nvSpPr>
          <p:cNvPr id="3" name="Content Placeholder 2">
            <a:extLst>
              <a:ext uri="{FF2B5EF4-FFF2-40B4-BE49-F238E27FC236}">
                <a16:creationId xmlns:a16="http://schemas.microsoft.com/office/drawing/2014/main" id="{B3BAF20F-7882-7BC0-4C96-86A6AA478EE7}"/>
              </a:ext>
            </a:extLst>
          </p:cNvPr>
          <p:cNvSpPr>
            <a:spLocks noGrp="1"/>
          </p:cNvSpPr>
          <p:nvPr>
            <p:ph idx="1"/>
          </p:nvPr>
        </p:nvSpPr>
        <p:spPr>
          <a:xfrm>
            <a:off x="1024128" y="2285999"/>
            <a:ext cx="9720073" cy="4340431"/>
          </a:xfrm>
        </p:spPr>
        <p:txBody>
          <a:bodyPr>
            <a:normAutofit lnSpcReduction="10000"/>
          </a:bodyPr>
          <a:lstStyle/>
          <a:p>
            <a:pPr algn="just">
              <a:buFont typeface="Wingdings" pitchFamily="2" charset="2"/>
              <a:buChar char="Ø"/>
            </a:pPr>
            <a:r>
              <a:rPr lang="en-GB" dirty="0"/>
              <a:t> Irreducibly normative, unconstructed, non-natural facts would be both </a:t>
            </a:r>
            <a:r>
              <a:rPr lang="en-GB" i="1" dirty="0"/>
              <a:t>metaphysically and epistemologically queer</a:t>
            </a:r>
            <a:r>
              <a:rPr lang="en-GB" dirty="0"/>
              <a:t>:</a:t>
            </a:r>
            <a:r>
              <a:rPr lang="en-GB" i="1" dirty="0"/>
              <a:t> </a:t>
            </a:r>
            <a:r>
              <a:rPr lang="en-GB" dirty="0"/>
              <a:t>‘If there were objective values, then they would be entities or qualities or relations of a very strange sort, utterly different from anything else in the universe. Correspondingly, if we were aware of them, it would have to be by some special faculty of moral perception or intuition, utterly different from our ordinary ways of knowing everything else.’ (Mackie 1977: 38) This is sufficient to establish a </a:t>
            </a:r>
            <a:r>
              <a:rPr lang="en-GB" i="1" dirty="0"/>
              <a:t>presumption</a:t>
            </a:r>
            <a:r>
              <a:rPr lang="en-GB" dirty="0"/>
              <a:t> against the existence of such facts.</a:t>
            </a:r>
          </a:p>
          <a:p>
            <a:pPr algn="just">
              <a:buFont typeface="Wingdings" pitchFamily="2" charset="2"/>
              <a:buChar char="Ø"/>
            </a:pPr>
            <a:r>
              <a:rPr lang="en-GB" dirty="0"/>
              <a:t> Moreover: we can ‘explain why we tend to think and speak as if there are moral facts, although there are none’ by ‘appeal to </a:t>
            </a:r>
            <a:r>
              <a:rPr lang="en-GB" dirty="0" err="1"/>
              <a:t>projectivist</a:t>
            </a:r>
            <a:r>
              <a:rPr lang="en-GB" dirty="0"/>
              <a:t> accounts of moral judgment and belief, according to which we mistake affective attitudes (such as approval and disapproval) for perceptions of mind-independent moral properties and facts, and to debunking explanations, according to which moral judgment and belief originate and evolve because of their social and evolutionary advantageousness’ – i.e. as ‘products of processes that do not track moral truth.’ (Olson 2017: 62)</a:t>
            </a:r>
          </a:p>
        </p:txBody>
      </p:sp>
    </p:spTree>
    <p:extLst>
      <p:ext uri="{BB962C8B-B14F-4D97-AF65-F5344CB8AC3E}">
        <p14:creationId xmlns:p14="http://schemas.microsoft.com/office/powerpoint/2010/main" val="12090924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2EDA6-C4F1-CEFE-8015-5EBBF81A549C}"/>
              </a:ext>
            </a:extLst>
          </p:cNvPr>
          <p:cNvSpPr>
            <a:spLocks noGrp="1"/>
          </p:cNvSpPr>
          <p:nvPr>
            <p:ph type="title"/>
          </p:nvPr>
        </p:nvSpPr>
        <p:spPr/>
        <p:txBody>
          <a:bodyPr/>
          <a:lstStyle/>
          <a:p>
            <a:r>
              <a:rPr lang="en-GB" dirty="0"/>
              <a:t>9. Searching for companions in guilt (David </a:t>
            </a:r>
            <a:r>
              <a:rPr lang="en-GB" dirty="0" err="1"/>
              <a:t>enoch</a:t>
            </a:r>
            <a:r>
              <a:rPr lang="en-GB" dirty="0"/>
              <a:t>)</a:t>
            </a:r>
          </a:p>
        </p:txBody>
      </p:sp>
      <p:sp>
        <p:nvSpPr>
          <p:cNvPr id="3" name="Content Placeholder 2">
            <a:extLst>
              <a:ext uri="{FF2B5EF4-FFF2-40B4-BE49-F238E27FC236}">
                <a16:creationId xmlns:a16="http://schemas.microsoft.com/office/drawing/2014/main" id="{62725CD8-C1FC-FCB5-B59D-8CD9E900140C}"/>
              </a:ext>
            </a:extLst>
          </p:cNvPr>
          <p:cNvSpPr>
            <a:spLocks noGrp="1"/>
          </p:cNvSpPr>
          <p:nvPr>
            <p:ph idx="1"/>
          </p:nvPr>
        </p:nvSpPr>
        <p:spPr/>
        <p:txBody>
          <a:bodyPr/>
          <a:lstStyle/>
          <a:p>
            <a:pPr algn="just">
              <a:buFont typeface="Wingdings" pitchFamily="2" charset="2"/>
              <a:buChar char="Ø"/>
            </a:pPr>
            <a:r>
              <a:rPr lang="en-GB" dirty="0"/>
              <a:t> The non-naturalist realist’s best strategy ‘is not to evade this issue, but to look for companions in guilt’ (Mackie 1977: 39). And indeed, lots of things seem queer in the sense of being utterly unlike everything else in the universe: dark matter and dark energy, for example (Enoch 2011: 135).</a:t>
            </a:r>
          </a:p>
          <a:p>
            <a:pPr algn="just">
              <a:buFont typeface="Wingdings" pitchFamily="2" charset="2"/>
              <a:buChar char="Ø"/>
            </a:pPr>
            <a:r>
              <a:rPr lang="en-GB" dirty="0"/>
              <a:t> But perhaps this is too quick: ‘inquiry and reflection can help us realize that such entities are actually parts of the best explanations of some of our observations, and at that point, they no longer seem </a:t>
            </a:r>
            <a:r>
              <a:rPr lang="en-GB" i="1" dirty="0"/>
              <a:t>ontologically </a:t>
            </a:r>
            <a:r>
              <a:rPr lang="en-GB" dirty="0"/>
              <a:t>mysterious. By contrast, moral facts do not in this way fit into the natural order of things, and they are not part of the best explanations of our observations and beliefs.’ (Olson 2017: 62)</a:t>
            </a:r>
          </a:p>
          <a:p>
            <a:pPr algn="just">
              <a:buFont typeface="Wingdings" pitchFamily="2" charset="2"/>
              <a:buChar char="Ø"/>
            </a:pPr>
            <a:r>
              <a:rPr lang="en-GB" dirty="0"/>
              <a:t> Yet: the non-naturalist realist holds that irreducibly normative, unconstructed, non-moral facts are indispensable for </a:t>
            </a:r>
            <a:r>
              <a:rPr lang="en-GB" i="1" dirty="0"/>
              <a:t>deliberation</a:t>
            </a:r>
            <a:r>
              <a:rPr lang="en-GB" dirty="0"/>
              <a:t>, not </a:t>
            </a:r>
            <a:r>
              <a:rPr lang="en-GB" i="1" dirty="0"/>
              <a:t>explanation</a:t>
            </a:r>
            <a:r>
              <a:rPr lang="en-GB" dirty="0"/>
              <a:t> (Enoch 2011: Ch.3).</a:t>
            </a:r>
          </a:p>
          <a:p>
            <a:pPr algn="just">
              <a:buFont typeface="Wingdings" pitchFamily="2" charset="2"/>
              <a:buChar char="Ø"/>
            </a:pPr>
            <a:endParaRPr lang="en-GB" dirty="0"/>
          </a:p>
        </p:txBody>
      </p:sp>
    </p:spTree>
    <p:extLst>
      <p:ext uri="{BB962C8B-B14F-4D97-AF65-F5344CB8AC3E}">
        <p14:creationId xmlns:p14="http://schemas.microsoft.com/office/powerpoint/2010/main" val="2838815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D06494-D1AE-67D6-52AC-AF67B7809F7D}"/>
              </a:ext>
            </a:extLst>
          </p:cNvPr>
          <p:cNvSpPr>
            <a:spLocks noGrp="1"/>
          </p:cNvSpPr>
          <p:nvPr>
            <p:ph type="title"/>
          </p:nvPr>
        </p:nvSpPr>
        <p:spPr/>
        <p:txBody>
          <a:bodyPr/>
          <a:lstStyle/>
          <a:p>
            <a:r>
              <a:rPr lang="en-GB" dirty="0"/>
              <a:t>4. A Note on Method (David Enoch)</a:t>
            </a:r>
          </a:p>
        </p:txBody>
      </p:sp>
      <p:sp>
        <p:nvSpPr>
          <p:cNvPr id="3" name="Content Placeholder 2">
            <a:extLst>
              <a:ext uri="{FF2B5EF4-FFF2-40B4-BE49-F238E27FC236}">
                <a16:creationId xmlns:a16="http://schemas.microsoft.com/office/drawing/2014/main" id="{EEFE60D6-B756-D969-D803-8F2E4D2E92B7}"/>
              </a:ext>
            </a:extLst>
          </p:cNvPr>
          <p:cNvSpPr>
            <a:spLocks noGrp="1"/>
          </p:cNvSpPr>
          <p:nvPr>
            <p:ph idx="1"/>
          </p:nvPr>
        </p:nvSpPr>
        <p:spPr/>
        <p:txBody>
          <a:bodyPr/>
          <a:lstStyle/>
          <a:p>
            <a:pPr algn="just">
              <a:buFont typeface="Wingdings" pitchFamily="2" charset="2"/>
              <a:buChar char="Ø"/>
            </a:pPr>
            <a:r>
              <a:rPr lang="en-GB" dirty="0"/>
              <a:t> ‘It would be great’ if one metaethical view ‘had </a:t>
            </a:r>
            <a:r>
              <a:rPr lang="en-GB" i="1" dirty="0"/>
              <a:t>everything </a:t>
            </a:r>
            <a:r>
              <a:rPr lang="en-GB" dirty="0"/>
              <a:t>going for it, if, in other words, whenever you compared it to any alternative view in any respect, this view always seemed the more attractive one.’ </a:t>
            </a:r>
          </a:p>
          <a:p>
            <a:pPr algn="just">
              <a:buFont typeface="Wingdings" pitchFamily="2" charset="2"/>
              <a:buChar char="Ø"/>
            </a:pPr>
            <a:r>
              <a:rPr lang="en-GB" dirty="0"/>
              <a:t>But this seems ‘unlikely to be the case: after all, highly intelligent, good philosophers can be found on all sides […] and had there been a view that scored higher than any alternative on </a:t>
            </a:r>
            <a:r>
              <a:rPr lang="en-GB" i="1" dirty="0"/>
              <a:t>each and every</a:t>
            </a:r>
            <a:r>
              <a:rPr lang="en-GB" dirty="0"/>
              <a:t> relevant issue, chances are the philosophical debate in this area would have been much less lively.’</a:t>
            </a:r>
          </a:p>
          <a:p>
            <a:pPr algn="just">
              <a:buFont typeface="Wingdings" pitchFamily="2" charset="2"/>
              <a:buChar char="Ø"/>
            </a:pPr>
            <a:r>
              <a:rPr lang="en-GB" dirty="0"/>
              <a:t> So: ‘What we should look for […] is the philosophical theory that is best as a theory overall - and this is consistent, of course, with its losing some plausibility points on this or that issue, as long as it makes up for this loss with the plausibility points it honestly earns on other issues.’ (Enoch 2011: 14).</a:t>
            </a:r>
          </a:p>
        </p:txBody>
      </p:sp>
    </p:spTree>
    <p:extLst>
      <p:ext uri="{BB962C8B-B14F-4D97-AF65-F5344CB8AC3E}">
        <p14:creationId xmlns:p14="http://schemas.microsoft.com/office/powerpoint/2010/main" val="408905934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6950E-16ED-BD7E-8B4D-5A9801C5F11E}"/>
              </a:ext>
            </a:extLst>
          </p:cNvPr>
          <p:cNvSpPr>
            <a:spLocks noGrp="1"/>
          </p:cNvSpPr>
          <p:nvPr>
            <p:ph type="title"/>
          </p:nvPr>
        </p:nvSpPr>
        <p:spPr/>
        <p:txBody>
          <a:bodyPr/>
          <a:lstStyle/>
          <a:p>
            <a:r>
              <a:rPr lang="en-GB" dirty="0"/>
              <a:t>10. Domains of inquiry (T.M. Scanlon)</a:t>
            </a:r>
          </a:p>
        </p:txBody>
      </p:sp>
      <p:sp>
        <p:nvSpPr>
          <p:cNvPr id="3" name="Content Placeholder 2">
            <a:extLst>
              <a:ext uri="{FF2B5EF4-FFF2-40B4-BE49-F238E27FC236}">
                <a16:creationId xmlns:a16="http://schemas.microsoft.com/office/drawing/2014/main" id="{B06DAC97-7EDD-E579-DDBD-7FB50424BF68}"/>
              </a:ext>
            </a:extLst>
          </p:cNvPr>
          <p:cNvSpPr>
            <a:spLocks noGrp="1"/>
          </p:cNvSpPr>
          <p:nvPr>
            <p:ph idx="1"/>
          </p:nvPr>
        </p:nvSpPr>
        <p:spPr>
          <a:xfrm>
            <a:off x="1024128" y="2285999"/>
            <a:ext cx="9720073" cy="4197927"/>
          </a:xfrm>
        </p:spPr>
        <p:txBody>
          <a:bodyPr>
            <a:normAutofit lnSpcReduction="10000"/>
          </a:bodyPr>
          <a:lstStyle/>
          <a:p>
            <a:pPr algn="just">
              <a:buFont typeface="Wingdings" pitchFamily="2" charset="2"/>
              <a:buChar char="Ø"/>
            </a:pPr>
            <a:r>
              <a:rPr lang="en-GB" dirty="0"/>
              <a:t> The ‘universe’ Mackie has in mind is the </a:t>
            </a:r>
            <a:r>
              <a:rPr lang="en-GB" i="1" dirty="0"/>
              <a:t>natural world</a:t>
            </a:r>
            <a:r>
              <a:rPr lang="en-GB" dirty="0"/>
              <a:t>. ‘</a:t>
            </a:r>
            <a:r>
              <a:rPr lang="en-GB" dirty="0">
                <a:effectLst/>
              </a:rPr>
              <a:t>Accepting science as the way of understanding the natural world entails rejecting claims about this world that are incompatible with science, such as claims about witches and spirits. But accepting a scientific view of the natural world does not mean accepting the view that the only meaningful statements with determinate truth values are statements about the natural world, or that things in the natural world are the only things we should be ontologically committed to’ (2014: 18)</a:t>
            </a:r>
          </a:p>
          <a:p>
            <a:pPr algn="just">
              <a:buFont typeface="Wingdings" pitchFamily="2" charset="2"/>
              <a:buChar char="Ø"/>
            </a:pPr>
            <a:r>
              <a:rPr lang="en-GB" dirty="0"/>
              <a:t> ‘</a:t>
            </a:r>
            <a:r>
              <a:rPr lang="en-GB" dirty="0">
                <a:effectLst/>
              </a:rPr>
              <a:t>I believe that the way of thinking about these matters that makes most sense is a view that does not privilege science but takes as basic </a:t>
            </a:r>
            <a:r>
              <a:rPr lang="en-GB" i="1" dirty="0">
                <a:effectLst/>
              </a:rPr>
              <a:t>a range of domains</a:t>
            </a:r>
            <a:r>
              <a:rPr lang="en-GB" dirty="0">
                <a:effectLst/>
              </a:rPr>
              <a:t>, including mathematics, science, and moral and practical reasoning. It holds that statements within all of these domains are capable of truth and falsity, and that the truth values of statements about one domain, insofar as they do not conflict with statements of some other domain, are properly settled by the standards of the domain that they are about.’ (2014: 19; my emphasis)</a:t>
            </a:r>
          </a:p>
          <a:p>
            <a:pPr algn="just">
              <a:buFont typeface="Wingdings" pitchFamily="2" charset="2"/>
              <a:buChar char="Ø"/>
            </a:pPr>
            <a:endParaRPr lang="en-GB" dirty="0">
              <a:effectLst/>
            </a:endParaRPr>
          </a:p>
          <a:p>
            <a:pPr algn="just">
              <a:buFont typeface="Wingdings" pitchFamily="2" charset="2"/>
              <a:buChar char="Ø"/>
            </a:pPr>
            <a:endParaRPr lang="en-GB" i="1" dirty="0"/>
          </a:p>
        </p:txBody>
      </p:sp>
    </p:spTree>
    <p:extLst>
      <p:ext uri="{BB962C8B-B14F-4D97-AF65-F5344CB8AC3E}">
        <p14:creationId xmlns:p14="http://schemas.microsoft.com/office/powerpoint/2010/main" val="154349418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988820"/>
            <a:ext cx="9720073" cy="4869180"/>
          </a:xfrm>
        </p:spPr>
        <p:txBody>
          <a:bodyPr>
            <a:normAutofit/>
          </a:bodyPr>
          <a:lstStyle/>
          <a:p>
            <a:pPr algn="just"/>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pPr algn="just"/>
            <a:r>
              <a:rPr lang="en-GB" dirty="0"/>
              <a:t>Garner, Richard (2007). ‘Abolishing Morality.’ </a:t>
            </a:r>
            <a:r>
              <a:rPr lang="en-GB" i="1" dirty="0"/>
              <a:t>Ethical Theory and Moral Practice </a:t>
            </a:r>
            <a:r>
              <a:rPr lang="en-GB" dirty="0"/>
              <a:t>10(5): 499-513.</a:t>
            </a:r>
          </a:p>
          <a:p>
            <a:pPr algn="just"/>
            <a:r>
              <a:rPr lang="en-GB" dirty="0"/>
              <a:t>Grice, Paul (1989). </a:t>
            </a:r>
            <a:r>
              <a:rPr lang="en-GB" i="1" dirty="0"/>
              <a:t>Studies in the Way of Words</a:t>
            </a:r>
            <a:r>
              <a:rPr lang="en-GB" dirty="0"/>
              <a:t>, Ch.2 ‘Logic and </a:t>
            </a:r>
            <a:r>
              <a:rPr lang="en-GB" dirty="0" err="1"/>
              <a:t>Coversation</a:t>
            </a:r>
            <a:r>
              <a:rPr lang="en-GB" dirty="0"/>
              <a:t>’. London: Harvard University Press.</a:t>
            </a:r>
          </a:p>
          <a:p>
            <a:pPr algn="just"/>
            <a:r>
              <a:rPr lang="en-GB" dirty="0"/>
              <a:t>Joyce, Richard (2001). </a:t>
            </a:r>
            <a:r>
              <a:rPr lang="en-GB" i="1" dirty="0"/>
              <a:t>The Myth of Morality</a:t>
            </a:r>
            <a:r>
              <a:rPr lang="en-GB" dirty="0"/>
              <a:t>. Cambridge: Cambridge University Press.</a:t>
            </a:r>
          </a:p>
          <a:p>
            <a:pPr algn="just"/>
            <a:r>
              <a:rPr lang="en-GB" dirty="0"/>
              <a:t>Joyce, Richard (2022). ‘Moral Anti-Realism.’ </a:t>
            </a:r>
            <a:r>
              <a:rPr lang="en-GB" i="1" dirty="0"/>
              <a:t>Stanford Encyclopedia of Philosophy</a:t>
            </a:r>
            <a:r>
              <a:rPr lang="en-GB" dirty="0"/>
              <a:t>.</a:t>
            </a:r>
          </a:p>
          <a:p>
            <a:pPr algn="just"/>
            <a:r>
              <a:rPr lang="en-GB" dirty="0"/>
              <a:t>Mackie, J.L. (1977). </a:t>
            </a:r>
            <a:r>
              <a:rPr lang="en-GB" i="1" dirty="0"/>
              <a:t>Ethics: Inventing Right and Wrong</a:t>
            </a:r>
            <a:r>
              <a:rPr lang="en-GB" dirty="0"/>
              <a:t>. London: Penguin.</a:t>
            </a:r>
          </a:p>
          <a:p>
            <a:pPr algn="just"/>
            <a:r>
              <a:rPr lang="en-GB" dirty="0"/>
              <a:t>Miller, Alexander (2013). </a:t>
            </a:r>
            <a:r>
              <a:rPr lang="en-GB" i="1" dirty="0"/>
              <a:t>Contemporary Metaethics: An Introduction (2</a:t>
            </a:r>
            <a:r>
              <a:rPr lang="en-GB" i="1" baseline="30000" dirty="0"/>
              <a:t>nd</a:t>
            </a:r>
            <a:r>
              <a:rPr lang="en-GB" i="1" dirty="0"/>
              <a:t> ed.</a:t>
            </a:r>
            <a:r>
              <a:rPr lang="en-GB" dirty="0"/>
              <a:t>). Cambridge: Polity Press.</a:t>
            </a:r>
          </a:p>
        </p:txBody>
      </p:sp>
    </p:spTree>
    <p:extLst>
      <p:ext uri="{BB962C8B-B14F-4D97-AF65-F5344CB8AC3E}">
        <p14:creationId xmlns:p14="http://schemas.microsoft.com/office/powerpoint/2010/main" val="243531856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084832"/>
            <a:ext cx="9720073" cy="4684103"/>
          </a:xfrm>
        </p:spPr>
        <p:txBody>
          <a:bodyPr>
            <a:normAutofit/>
          </a:bodyPr>
          <a:lstStyle/>
          <a:p>
            <a:pPr algn="just"/>
            <a:r>
              <a:rPr lang="en-GB" dirty="0"/>
              <a:t>Olson, Jonas (2014). </a:t>
            </a:r>
            <a:r>
              <a:rPr lang="en-GB" i="1" dirty="0"/>
              <a:t>Moral Error Theory: History, Critique, </a:t>
            </a:r>
            <a:r>
              <a:rPr lang="en-GB" i="1" dirty="0" err="1"/>
              <a:t>Defense</a:t>
            </a:r>
            <a:r>
              <a:rPr lang="en-GB" dirty="0"/>
              <a:t>. Oxford: Oxford University Press.</a:t>
            </a:r>
          </a:p>
          <a:p>
            <a:pPr algn="just"/>
            <a:r>
              <a:rPr lang="en-GB" dirty="0"/>
              <a:t>Olson, Jonas (2017). ‘Error Theory in Metaethics’ in Tristram McPherson and David Plunkett eds., </a:t>
            </a:r>
            <a:r>
              <a:rPr lang="en-GB" i="1" dirty="0"/>
              <a:t>The Routledge Handbook of Metaethics</a:t>
            </a:r>
            <a:r>
              <a:rPr lang="en-GB" dirty="0"/>
              <a:t>, 58-71. London: Routledge.</a:t>
            </a:r>
          </a:p>
          <a:p>
            <a:pPr algn="just"/>
            <a:r>
              <a:rPr lang="en-GB" dirty="0"/>
              <a:t>Parfit, Derek (2011). </a:t>
            </a:r>
            <a:r>
              <a:rPr lang="en-GB" i="1" dirty="0"/>
              <a:t>On What Matters Vol.2</a:t>
            </a:r>
            <a:r>
              <a:rPr lang="en-GB" dirty="0"/>
              <a:t>. Oxford: Oxford University Press.</a:t>
            </a:r>
          </a:p>
          <a:p>
            <a:pPr algn="just"/>
            <a:r>
              <a:rPr lang="en-GB" dirty="0"/>
              <a:t>Railton, Peter (1986). ‘Moral Realism.’ </a:t>
            </a:r>
            <a:r>
              <a:rPr lang="en-GB" i="1" dirty="0"/>
              <a:t>The Philosophical Review</a:t>
            </a:r>
            <a:r>
              <a:rPr lang="en-GB" dirty="0"/>
              <a:t> 95(2): 163-207.</a:t>
            </a:r>
          </a:p>
          <a:p>
            <a:pPr algn="just"/>
            <a:r>
              <a:rPr lang="en-GB" dirty="0"/>
              <a:t>Scanlon, T.M. (2014). </a:t>
            </a:r>
            <a:r>
              <a:rPr lang="en-GB" i="1" dirty="0"/>
              <a:t>Being Realistic About Reasons</a:t>
            </a:r>
            <a:r>
              <a:rPr lang="en-GB" dirty="0"/>
              <a:t>. Oxford: Oxford University Press.</a:t>
            </a:r>
          </a:p>
          <a:p>
            <a:pPr algn="just"/>
            <a:r>
              <a:rPr lang="en-GB" dirty="0"/>
              <a:t>Singer, Peter (2011). </a:t>
            </a:r>
            <a:r>
              <a:rPr lang="en-GB" i="1" dirty="0"/>
              <a:t>The Expanding Circle: Ethics, Evolution and Moral Progress</a:t>
            </a:r>
            <a:r>
              <a:rPr lang="en-GB" dirty="0"/>
              <a:t>. Oxford: Princeton University Press.</a:t>
            </a:r>
          </a:p>
          <a:p>
            <a:pPr algn="just"/>
            <a:r>
              <a:rPr lang="en-GB" dirty="0" err="1"/>
              <a:t>Streumer</a:t>
            </a:r>
            <a:r>
              <a:rPr lang="en-GB" dirty="0"/>
              <a:t>, Bart (2017). </a:t>
            </a:r>
            <a:r>
              <a:rPr lang="en-GB" i="1" dirty="0"/>
              <a:t>Unbelievable Errors</a:t>
            </a:r>
            <a:r>
              <a:rPr lang="en-GB" dirty="0"/>
              <a:t>. Oxford: Oxford University Press.</a:t>
            </a:r>
          </a:p>
          <a:p>
            <a:pPr algn="just"/>
            <a:endParaRPr lang="en-GB" dirty="0"/>
          </a:p>
          <a:p>
            <a:pPr algn="just"/>
            <a:endParaRPr lang="en-GB" dirty="0"/>
          </a:p>
        </p:txBody>
      </p:sp>
    </p:spTree>
    <p:extLst>
      <p:ext uri="{BB962C8B-B14F-4D97-AF65-F5344CB8AC3E}">
        <p14:creationId xmlns:p14="http://schemas.microsoft.com/office/powerpoint/2010/main" val="375477870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0231A-510B-2632-32D8-CD4676380915}"/>
              </a:ext>
            </a:extLst>
          </p:cNvPr>
          <p:cNvSpPr>
            <a:spLocks noGrp="1"/>
          </p:cNvSpPr>
          <p:nvPr>
            <p:ph type="ctrTitle"/>
          </p:nvPr>
        </p:nvSpPr>
        <p:spPr/>
        <p:txBody>
          <a:bodyPr/>
          <a:lstStyle/>
          <a:p>
            <a:r>
              <a:rPr lang="en-GB" dirty="0"/>
              <a:t>Lecture 5: Emotivism</a:t>
            </a:r>
          </a:p>
        </p:txBody>
      </p:sp>
      <p:sp>
        <p:nvSpPr>
          <p:cNvPr id="3" name="Subtitle 2">
            <a:extLst>
              <a:ext uri="{FF2B5EF4-FFF2-40B4-BE49-F238E27FC236}">
                <a16:creationId xmlns:a16="http://schemas.microsoft.com/office/drawing/2014/main" id="{7435DF02-A800-73D9-96B2-FE4C3FB2EE53}"/>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425375749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18197357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4255A-E373-2C47-5E0F-1858DBD9BDC4}"/>
              </a:ext>
            </a:extLst>
          </p:cNvPr>
          <p:cNvSpPr>
            <a:spLocks noGrp="1"/>
          </p:cNvSpPr>
          <p:nvPr>
            <p:ph type="title"/>
          </p:nvPr>
        </p:nvSpPr>
        <p:spPr/>
        <p:txBody>
          <a:bodyPr/>
          <a:lstStyle/>
          <a:p>
            <a:r>
              <a:rPr lang="en-GB" dirty="0"/>
              <a:t>2. Why Be a </a:t>
            </a:r>
            <a:r>
              <a:rPr lang="en-GB" dirty="0" err="1"/>
              <a:t>noncognitivist</a:t>
            </a:r>
            <a:r>
              <a:rPr lang="en-GB" dirty="0"/>
              <a:t>?</a:t>
            </a:r>
          </a:p>
        </p:txBody>
      </p:sp>
      <p:sp>
        <p:nvSpPr>
          <p:cNvPr id="3" name="Content Placeholder 2">
            <a:extLst>
              <a:ext uri="{FF2B5EF4-FFF2-40B4-BE49-F238E27FC236}">
                <a16:creationId xmlns:a16="http://schemas.microsoft.com/office/drawing/2014/main" id="{97B057E3-0A93-F33E-0A38-800639092C48}"/>
              </a:ext>
            </a:extLst>
          </p:cNvPr>
          <p:cNvSpPr>
            <a:spLocks noGrp="1"/>
          </p:cNvSpPr>
          <p:nvPr>
            <p:ph idx="1"/>
          </p:nvPr>
        </p:nvSpPr>
        <p:spPr/>
        <p:txBody>
          <a:bodyPr/>
          <a:lstStyle/>
          <a:p>
            <a:pPr algn="just">
              <a:buFont typeface="Wingdings" pitchFamily="2" charset="2"/>
              <a:buChar char="Ø"/>
            </a:pPr>
            <a:r>
              <a:rPr lang="en-GB" dirty="0"/>
              <a:t> The Moral Problem (Smith 1994; see also Stevenson 2009): the following three propositions are mutually inconsistent.</a:t>
            </a:r>
          </a:p>
          <a:p>
            <a:pPr marL="725760" indent="-457200" algn="just">
              <a:buFont typeface="+mj-lt"/>
              <a:buAutoNum type="arabicPeriod"/>
            </a:pPr>
            <a:r>
              <a:rPr lang="en-GB" i="1" dirty="0"/>
              <a:t>Cognitivism</a:t>
            </a:r>
            <a:r>
              <a:rPr lang="en-GB" dirty="0"/>
              <a:t>: moral judgments of the form ‘it is right that I </a:t>
            </a:r>
            <a:r>
              <a:rPr lang="en-GB" dirty="0">
                <a:latin typeface="Symbol" pitchFamily="2" charset="2"/>
              </a:rPr>
              <a:t>f’ </a:t>
            </a:r>
            <a:r>
              <a:rPr lang="en-GB" dirty="0"/>
              <a:t>express </a:t>
            </a:r>
            <a:r>
              <a:rPr lang="en-GB" i="1" dirty="0"/>
              <a:t>beliefs </a:t>
            </a:r>
            <a:r>
              <a:rPr lang="en-GB" dirty="0"/>
              <a:t>(and hence are </a:t>
            </a:r>
            <a:r>
              <a:rPr lang="en-GB" i="1" dirty="0"/>
              <a:t>truth-apt</a:t>
            </a:r>
            <a:r>
              <a:rPr lang="en-GB" dirty="0"/>
              <a:t>).</a:t>
            </a:r>
            <a:endParaRPr lang="en-GB" i="1" dirty="0"/>
          </a:p>
          <a:p>
            <a:pPr marL="725760" indent="-457200" algn="just">
              <a:buFont typeface="+mj-lt"/>
              <a:buAutoNum type="arabicPeriod"/>
            </a:pPr>
            <a:r>
              <a:rPr lang="en-GB" i="1" dirty="0"/>
              <a:t>Motivational </a:t>
            </a:r>
            <a:r>
              <a:rPr lang="en-GB" i="1" dirty="0" err="1"/>
              <a:t>internalism</a:t>
            </a:r>
            <a:r>
              <a:rPr lang="en-GB" dirty="0"/>
              <a:t>: if someone judges that it is right that she </a:t>
            </a:r>
            <a:r>
              <a:rPr lang="en-GB" dirty="0">
                <a:latin typeface="Symbol" pitchFamily="2" charset="2"/>
              </a:rPr>
              <a:t>f</a:t>
            </a:r>
            <a:r>
              <a:rPr lang="en-GB" dirty="0"/>
              <a:t>s then, </a:t>
            </a:r>
            <a:r>
              <a:rPr lang="en-GB" i="1" dirty="0"/>
              <a:t>ceteris paribus</a:t>
            </a:r>
            <a:r>
              <a:rPr lang="en-GB" dirty="0"/>
              <a:t>, she is motivated to </a:t>
            </a:r>
            <a:r>
              <a:rPr lang="en-GB" dirty="0">
                <a:latin typeface="Symbol" pitchFamily="2" charset="2"/>
              </a:rPr>
              <a:t>f</a:t>
            </a:r>
            <a:r>
              <a:rPr lang="en-GB" dirty="0"/>
              <a:t>.</a:t>
            </a:r>
          </a:p>
          <a:p>
            <a:pPr marL="725760" indent="-457200" algn="just">
              <a:buFont typeface="+mj-lt"/>
              <a:buAutoNum type="arabicPeriod"/>
            </a:pPr>
            <a:r>
              <a:rPr lang="en-GB" i="1" dirty="0" err="1"/>
              <a:t>Humean</a:t>
            </a:r>
            <a:r>
              <a:rPr lang="en-GB" i="1" dirty="0"/>
              <a:t> psychology</a:t>
            </a:r>
            <a:r>
              <a:rPr lang="en-GB" dirty="0"/>
              <a:t>: beliefs on their own cannot motivate; only belief-desire pairs can motivate.</a:t>
            </a:r>
          </a:p>
          <a:p>
            <a:pPr algn="just">
              <a:buFont typeface="Wingdings" pitchFamily="2" charset="2"/>
              <a:buChar char="Ø"/>
            </a:pPr>
            <a:r>
              <a:rPr lang="en-GB" dirty="0"/>
              <a:t> Divide-and-Conquer (e.g. Ayer 1946): each cognitivist position is unsatisfactory for its own reasons. </a:t>
            </a:r>
          </a:p>
          <a:p>
            <a:pPr algn="just">
              <a:buFont typeface="Wingdings" pitchFamily="2" charset="2"/>
              <a:buChar char="Ø"/>
            </a:pPr>
            <a:endParaRPr lang="en-GB" dirty="0"/>
          </a:p>
        </p:txBody>
      </p:sp>
    </p:spTree>
    <p:extLst>
      <p:ext uri="{BB962C8B-B14F-4D97-AF65-F5344CB8AC3E}">
        <p14:creationId xmlns:p14="http://schemas.microsoft.com/office/powerpoint/2010/main" val="206023587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0EB68A-E27F-F1C9-DEE4-A2CEC3D8D3BD}"/>
              </a:ext>
            </a:extLst>
          </p:cNvPr>
          <p:cNvSpPr>
            <a:spLocks noGrp="1"/>
          </p:cNvSpPr>
          <p:nvPr>
            <p:ph type="title"/>
          </p:nvPr>
        </p:nvSpPr>
        <p:spPr/>
        <p:txBody>
          <a:bodyPr/>
          <a:lstStyle/>
          <a:p>
            <a:r>
              <a:rPr lang="en-GB" dirty="0"/>
              <a:t>3. Why consider emotivism today? </a:t>
            </a:r>
          </a:p>
        </p:txBody>
      </p:sp>
      <p:sp>
        <p:nvSpPr>
          <p:cNvPr id="3" name="Content Placeholder 2">
            <a:extLst>
              <a:ext uri="{FF2B5EF4-FFF2-40B4-BE49-F238E27FC236}">
                <a16:creationId xmlns:a16="http://schemas.microsoft.com/office/drawing/2014/main" id="{04A74A9B-82FD-8010-67BB-6CE1000397FB}"/>
              </a:ext>
            </a:extLst>
          </p:cNvPr>
          <p:cNvSpPr>
            <a:spLocks noGrp="1"/>
          </p:cNvSpPr>
          <p:nvPr>
            <p:ph idx="1"/>
          </p:nvPr>
        </p:nvSpPr>
        <p:spPr/>
        <p:txBody>
          <a:bodyPr/>
          <a:lstStyle/>
          <a:p>
            <a:pPr algn="just">
              <a:buFont typeface="Wingdings" pitchFamily="2" charset="2"/>
              <a:buChar char="Ø"/>
            </a:pPr>
            <a:r>
              <a:rPr lang="en-GB" dirty="0"/>
              <a:t> Unlike the other metaethical theories considered in these lectures, few philosophers today subscribe to </a:t>
            </a:r>
            <a:r>
              <a:rPr lang="en-GB" i="1" dirty="0"/>
              <a:t>emotivism</a:t>
            </a:r>
            <a:r>
              <a:rPr lang="en-GB" dirty="0"/>
              <a:t>: so why dedicate a lecture to it?</a:t>
            </a:r>
          </a:p>
          <a:p>
            <a:pPr algn="just">
              <a:buFont typeface="Wingdings" pitchFamily="2" charset="2"/>
              <a:buChar char="Ø"/>
            </a:pPr>
            <a:r>
              <a:rPr lang="en-GB" dirty="0"/>
              <a:t> Emotivism is both the simplest non-cognitive theory and an inspiration for later, more sophisticated non-cognitivist theories (e.g. Blackburn 1998) – hence a useful starting-point for thinking about non-cognitivism.</a:t>
            </a:r>
          </a:p>
          <a:p>
            <a:pPr algn="just">
              <a:buFont typeface="Wingdings" pitchFamily="2" charset="2"/>
              <a:buChar char="Ø"/>
            </a:pPr>
            <a:r>
              <a:rPr lang="en-GB" dirty="0"/>
              <a:t> The development of emotivism exemplifies a number of the historical trends identified in the first lecture:</a:t>
            </a:r>
          </a:p>
          <a:p>
            <a:pPr marL="817200" indent="-457200" algn="just">
              <a:buAutoNum type="arabicPeriod"/>
            </a:pPr>
            <a:r>
              <a:rPr lang="en-GB" dirty="0"/>
              <a:t>The linguistic turn (</a:t>
            </a:r>
            <a:r>
              <a:rPr lang="en-GB" dirty="0" err="1"/>
              <a:t>Dummett</a:t>
            </a:r>
            <a:r>
              <a:rPr lang="en-GB" dirty="0"/>
              <a:t> 1993);</a:t>
            </a:r>
          </a:p>
          <a:p>
            <a:pPr marL="817200" indent="-457200" algn="just">
              <a:buAutoNum type="arabicPeriod"/>
            </a:pPr>
            <a:r>
              <a:rPr lang="en-GB" dirty="0"/>
              <a:t>Respect for science (Sellars 1962);</a:t>
            </a:r>
          </a:p>
          <a:p>
            <a:pPr marL="817200" indent="-457200" algn="just">
              <a:buAutoNum type="arabicPeriod"/>
            </a:pPr>
            <a:r>
              <a:rPr lang="en-GB" dirty="0"/>
              <a:t>Moral-political quietism? (</a:t>
            </a:r>
            <a:r>
              <a:rPr lang="en-GB" dirty="0" err="1"/>
              <a:t>Schuringa</a:t>
            </a:r>
            <a:r>
              <a:rPr lang="en-GB" dirty="0"/>
              <a:t> 2025). </a:t>
            </a:r>
          </a:p>
        </p:txBody>
      </p:sp>
    </p:spTree>
    <p:extLst>
      <p:ext uri="{BB962C8B-B14F-4D97-AF65-F5344CB8AC3E}">
        <p14:creationId xmlns:p14="http://schemas.microsoft.com/office/powerpoint/2010/main" val="109828359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8CABD8-9F85-9E45-20DE-1E36092B7052}"/>
              </a:ext>
            </a:extLst>
          </p:cNvPr>
          <p:cNvSpPr>
            <a:spLocks noGrp="1"/>
          </p:cNvSpPr>
          <p:nvPr>
            <p:ph type="title"/>
          </p:nvPr>
        </p:nvSpPr>
        <p:spPr/>
        <p:txBody>
          <a:bodyPr/>
          <a:lstStyle/>
          <a:p>
            <a:r>
              <a:rPr lang="en-GB" dirty="0"/>
              <a:t>4. The case against cognitivism (A.J. Ayer)</a:t>
            </a:r>
          </a:p>
        </p:txBody>
      </p:sp>
      <p:sp>
        <p:nvSpPr>
          <p:cNvPr id="3" name="Content Placeholder 2">
            <a:extLst>
              <a:ext uri="{FF2B5EF4-FFF2-40B4-BE49-F238E27FC236}">
                <a16:creationId xmlns:a16="http://schemas.microsoft.com/office/drawing/2014/main" id="{6FE3BDB6-13FD-0836-3C64-39D70C5357D3}"/>
              </a:ext>
            </a:extLst>
          </p:cNvPr>
          <p:cNvSpPr>
            <a:spLocks noGrp="1"/>
          </p:cNvSpPr>
          <p:nvPr>
            <p:ph idx="1"/>
          </p:nvPr>
        </p:nvSpPr>
        <p:spPr/>
        <p:txBody>
          <a:bodyPr>
            <a:normAutofit lnSpcReduction="10000"/>
          </a:bodyPr>
          <a:lstStyle/>
          <a:p>
            <a:pPr algn="just">
              <a:buFont typeface="Wingdings" pitchFamily="2" charset="2"/>
              <a:buChar char="Ø"/>
            </a:pPr>
            <a:r>
              <a:rPr lang="en-GB" dirty="0"/>
              <a:t> Emotivism was first outlined by A.J. Ayer in his </a:t>
            </a:r>
            <a:r>
              <a:rPr lang="en-GB" i="1" dirty="0"/>
              <a:t>Language, Truth &amp; Logic</a:t>
            </a:r>
            <a:r>
              <a:rPr lang="en-GB" dirty="0"/>
              <a:t> – a book much influenced by the </a:t>
            </a:r>
            <a:r>
              <a:rPr lang="en-GB" i="1" dirty="0"/>
              <a:t>logical positivism</a:t>
            </a:r>
            <a:r>
              <a:rPr lang="en-GB" dirty="0"/>
              <a:t> of the Vienna Circle. Central to this school of thought is a </a:t>
            </a:r>
            <a:r>
              <a:rPr lang="en-GB" i="1" dirty="0"/>
              <a:t>Verification Principle</a:t>
            </a:r>
            <a:r>
              <a:rPr lang="en-GB" dirty="0"/>
              <a:t> according to which a statement is </a:t>
            </a:r>
            <a:r>
              <a:rPr lang="en-GB" i="1" dirty="0"/>
              <a:t>literally significant</a:t>
            </a:r>
            <a:r>
              <a:rPr lang="en-GB" dirty="0"/>
              <a:t> (</a:t>
            </a:r>
            <a:r>
              <a:rPr lang="en-GB" i="1" dirty="0"/>
              <a:t>truth-apt</a:t>
            </a:r>
            <a:r>
              <a:rPr lang="en-GB" dirty="0"/>
              <a:t>) if and only if it is either (a) an </a:t>
            </a:r>
            <a:r>
              <a:rPr lang="en-GB" i="1" dirty="0"/>
              <a:t>analytic</a:t>
            </a:r>
            <a:r>
              <a:rPr lang="en-GB" dirty="0"/>
              <a:t> truth or (b) empirically </a:t>
            </a:r>
            <a:r>
              <a:rPr lang="en-GB" i="1" dirty="0"/>
              <a:t>verifiable</a:t>
            </a:r>
            <a:r>
              <a:rPr lang="en-GB" dirty="0"/>
              <a:t> (at least in principle). Wielding this principle, Ayer calls for the ‘elimination of metaphysics’ (1946 Ch.1).</a:t>
            </a:r>
          </a:p>
          <a:p>
            <a:pPr algn="just">
              <a:buFont typeface="Wingdings" pitchFamily="2" charset="2"/>
              <a:buChar char="Ø"/>
            </a:pPr>
            <a:r>
              <a:rPr lang="en-GB" dirty="0"/>
              <a:t> Ayer considers two cognitivist theories: analytic naturalist realism and non-naturalist realism. If some version of analytic naturalist realism (e.g. a utilitarian version, a subjectivist version) were correct, then the statement e.g. “You acted wrongly in stealing that money” would be equivalent to the statement e.g. “You did not maximise overall welfare in stealing that money”, hence empirically verifiable. Yet Ayer thinks the Open Question Argument shows that no version of analytic naturalist realism is correct.</a:t>
            </a:r>
          </a:p>
        </p:txBody>
      </p:sp>
    </p:spTree>
    <p:extLst>
      <p:ext uri="{BB962C8B-B14F-4D97-AF65-F5344CB8AC3E}">
        <p14:creationId xmlns:p14="http://schemas.microsoft.com/office/powerpoint/2010/main" val="276577048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723BD-2A5E-D21D-36ED-842D88817EE0}"/>
              </a:ext>
            </a:extLst>
          </p:cNvPr>
          <p:cNvSpPr>
            <a:spLocks noGrp="1"/>
          </p:cNvSpPr>
          <p:nvPr>
            <p:ph type="title"/>
          </p:nvPr>
        </p:nvSpPr>
        <p:spPr/>
        <p:txBody>
          <a:bodyPr/>
          <a:lstStyle/>
          <a:p>
            <a:r>
              <a:rPr lang="en-GB" dirty="0"/>
              <a:t>4. The case against cognitivism cont. (A.J. Ayer)</a:t>
            </a:r>
          </a:p>
        </p:txBody>
      </p:sp>
      <p:sp>
        <p:nvSpPr>
          <p:cNvPr id="3" name="Content Placeholder 2">
            <a:extLst>
              <a:ext uri="{FF2B5EF4-FFF2-40B4-BE49-F238E27FC236}">
                <a16:creationId xmlns:a16="http://schemas.microsoft.com/office/drawing/2014/main" id="{6719B69E-627E-FC57-463C-F5155E3C8ACA}"/>
              </a:ext>
            </a:extLst>
          </p:cNvPr>
          <p:cNvSpPr>
            <a:spLocks noGrp="1"/>
          </p:cNvSpPr>
          <p:nvPr>
            <p:ph idx="1"/>
          </p:nvPr>
        </p:nvSpPr>
        <p:spPr/>
        <p:txBody>
          <a:bodyPr>
            <a:normAutofit lnSpcReduction="10000"/>
          </a:bodyPr>
          <a:lstStyle/>
          <a:p>
            <a:pPr algn="just">
              <a:buFont typeface="Wingdings" pitchFamily="2" charset="2"/>
              <a:buChar char="Ø"/>
            </a:pPr>
            <a:r>
              <a:rPr lang="en-GB" dirty="0"/>
              <a:t> As for non-naturalist realism: ‘</a:t>
            </a:r>
            <a:r>
              <a:rPr lang="en-GB" dirty="0">
                <a:effectLst/>
              </a:rPr>
              <a:t>In admitting that normative ethical concepts are irreducible to empirical concepts, we seem to be leaving the way clear for the “absolutist” view of ethics - that is, the view that statements of value are not controlled by observation, as ordinary empirical propositions are, but only by a mysterious “intellectual intuition.” A feature of this theory, which is seldom recognized by its advocates, is that it makes statements of value unverifiable. For it is notorious that what seems intuitively certain to one person may seem doubtful, or even false, to another. So that unless it is possible to provide some criterion by which one may decide between conflicting intuitions, a mere appeal to intuition is worthless as a test of a proposition’s validity. But in the case of moral judgements, no such criterion can be given’ (Ayer 1946: 106). </a:t>
            </a:r>
          </a:p>
          <a:p>
            <a:pPr algn="just">
              <a:buFont typeface="Wingdings" pitchFamily="2" charset="2"/>
              <a:buChar char="Ø"/>
            </a:pPr>
            <a:r>
              <a:rPr lang="en-GB" dirty="0"/>
              <a:t> Ayer takes himself to have addressed all possible cognitivist views – and so concludes that moral judgments are not literally significant (truth-apt). </a:t>
            </a:r>
            <a:endParaRPr lang="en-GB" dirty="0">
              <a:effectLst/>
            </a:endParaRPr>
          </a:p>
          <a:p>
            <a:pPr>
              <a:buFont typeface="Wingdings" pitchFamily="2" charset="2"/>
              <a:buChar char="Ø"/>
            </a:pPr>
            <a:endParaRPr lang="en-GB" dirty="0"/>
          </a:p>
        </p:txBody>
      </p:sp>
    </p:spTree>
    <p:extLst>
      <p:ext uri="{BB962C8B-B14F-4D97-AF65-F5344CB8AC3E}">
        <p14:creationId xmlns:p14="http://schemas.microsoft.com/office/powerpoint/2010/main" val="9100795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14CE6-6508-E8BE-64C3-53DDC8F49B87}"/>
              </a:ext>
            </a:extLst>
          </p:cNvPr>
          <p:cNvSpPr>
            <a:spLocks noGrp="1"/>
          </p:cNvSpPr>
          <p:nvPr>
            <p:ph type="title"/>
          </p:nvPr>
        </p:nvSpPr>
        <p:spPr/>
        <p:txBody>
          <a:bodyPr/>
          <a:lstStyle/>
          <a:p>
            <a:r>
              <a:rPr lang="en-GB" dirty="0"/>
              <a:t>5. The emotivist theory (A.J. Ayer &amp; C.L. Stevenson)</a:t>
            </a:r>
          </a:p>
        </p:txBody>
      </p:sp>
      <p:sp>
        <p:nvSpPr>
          <p:cNvPr id="3" name="Content Placeholder 2">
            <a:extLst>
              <a:ext uri="{FF2B5EF4-FFF2-40B4-BE49-F238E27FC236}">
                <a16:creationId xmlns:a16="http://schemas.microsoft.com/office/drawing/2014/main" id="{74342D2B-E6A3-EA69-F54F-E3E839795BC7}"/>
              </a:ext>
            </a:extLst>
          </p:cNvPr>
          <p:cNvSpPr>
            <a:spLocks noGrp="1"/>
          </p:cNvSpPr>
          <p:nvPr>
            <p:ph idx="1"/>
          </p:nvPr>
        </p:nvSpPr>
        <p:spPr/>
        <p:txBody>
          <a:bodyPr/>
          <a:lstStyle/>
          <a:p>
            <a:pPr algn="just">
              <a:buFont typeface="Wingdings" pitchFamily="2" charset="2"/>
              <a:buChar char="Ø"/>
            </a:pPr>
            <a:r>
              <a:rPr lang="en-GB" dirty="0"/>
              <a:t> Whereas he dismisses metaphysical statements as </a:t>
            </a:r>
            <a:r>
              <a:rPr lang="en-GB" i="1" dirty="0"/>
              <a:t>meaningless</a:t>
            </a:r>
            <a:r>
              <a:rPr lang="en-GB" dirty="0"/>
              <a:t>, Ayer suggests moral statements have meaning of a different kind: </a:t>
            </a:r>
            <a:r>
              <a:rPr lang="en-GB" i="1" dirty="0"/>
              <a:t>emotive </a:t>
            </a:r>
            <a:r>
              <a:rPr lang="en-GB" dirty="0"/>
              <a:t>meaning, i.e. the expression of a non-cognitive attitude of approval or disapproval. </a:t>
            </a:r>
          </a:p>
          <a:p>
            <a:pPr algn="just">
              <a:buFont typeface="Wingdings" pitchFamily="2" charset="2"/>
              <a:buChar char="Ø"/>
            </a:pPr>
            <a:r>
              <a:rPr lang="en-GB" dirty="0"/>
              <a:t> ‘</a:t>
            </a:r>
            <a:r>
              <a:rPr lang="en-GB" dirty="0">
                <a:effectLst/>
              </a:rPr>
              <a:t>Thus if I say to someone, “You acted wrongly in stealing that money,” I am not stating anything more than if I had simply said, “You stole that money.” In adding that this action is wrong I am not making any further statement about it. I am simply evincing my moral disapproval of it. It is as if I had said, “You stole that money,” in a peculiar tone of horror, or written it with the addition of some special exclamation marks. The tone, or the exclamation marks, adds nothing to the literal meaning of the sentence. It merely serves to show that the expression of it is attended by certain feelings in the speaker.’ (Ayer 1946: 107)</a:t>
            </a:r>
          </a:p>
          <a:p>
            <a:pPr algn="just">
              <a:buFont typeface="Wingdings" pitchFamily="2" charset="2"/>
              <a:buChar char="Ø"/>
            </a:pPr>
            <a:endParaRPr lang="en-GB" dirty="0"/>
          </a:p>
        </p:txBody>
      </p:sp>
    </p:spTree>
    <p:extLst>
      <p:ext uri="{BB962C8B-B14F-4D97-AF65-F5344CB8AC3E}">
        <p14:creationId xmlns:p14="http://schemas.microsoft.com/office/powerpoint/2010/main" val="227523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F8627-205F-5CDD-DF53-72124985C524}"/>
              </a:ext>
            </a:extLst>
          </p:cNvPr>
          <p:cNvSpPr>
            <a:spLocks noGrp="1"/>
          </p:cNvSpPr>
          <p:nvPr>
            <p:ph type="title"/>
          </p:nvPr>
        </p:nvSpPr>
        <p:spPr/>
        <p:txBody>
          <a:bodyPr/>
          <a:lstStyle/>
          <a:p>
            <a:r>
              <a:rPr lang="en-GB" dirty="0"/>
              <a:t>5. A note on history</a:t>
            </a:r>
          </a:p>
        </p:txBody>
      </p:sp>
      <p:sp>
        <p:nvSpPr>
          <p:cNvPr id="3" name="Content Placeholder 2">
            <a:extLst>
              <a:ext uri="{FF2B5EF4-FFF2-40B4-BE49-F238E27FC236}">
                <a16:creationId xmlns:a16="http://schemas.microsoft.com/office/drawing/2014/main" id="{AF32E7F2-803C-0E26-2C85-97E25B4113B5}"/>
              </a:ext>
            </a:extLst>
          </p:cNvPr>
          <p:cNvSpPr>
            <a:spLocks noGrp="1"/>
          </p:cNvSpPr>
          <p:nvPr>
            <p:ph idx="1"/>
          </p:nvPr>
        </p:nvSpPr>
        <p:spPr/>
        <p:txBody>
          <a:bodyPr/>
          <a:lstStyle/>
          <a:p>
            <a:pPr algn="just">
              <a:buFont typeface="Wingdings" pitchFamily="2" charset="2"/>
              <a:buChar char="Ø"/>
            </a:pPr>
            <a:r>
              <a:rPr lang="en-GB" dirty="0"/>
              <a:t> Within Anglophone philosophy, metaethics (self-consciously conceived) really took off in the 20thC. Indeed from c.1903 (Moore’s </a:t>
            </a:r>
            <a:r>
              <a:rPr lang="en-GB" i="1" dirty="0"/>
              <a:t>Principia </a:t>
            </a:r>
            <a:r>
              <a:rPr lang="en-GB" i="1" dirty="0" err="1"/>
              <a:t>Ethica</a:t>
            </a:r>
            <a:r>
              <a:rPr lang="en-GB" dirty="0"/>
              <a:t>)</a:t>
            </a:r>
            <a:r>
              <a:rPr lang="en-GB" i="1" dirty="0"/>
              <a:t> </a:t>
            </a:r>
            <a:r>
              <a:rPr lang="en-GB" dirty="0"/>
              <a:t>to c.1971 (Rawls’s </a:t>
            </a:r>
            <a:r>
              <a:rPr lang="en-GB" i="1" dirty="0"/>
              <a:t>A Theory of Justice, </a:t>
            </a:r>
            <a:r>
              <a:rPr lang="en-GB" dirty="0"/>
              <a:t>first issue of </a:t>
            </a:r>
            <a:r>
              <a:rPr lang="en-GB" i="1" dirty="0"/>
              <a:t>Philosophy &amp; Public Affairs</a:t>
            </a:r>
            <a:r>
              <a:rPr lang="en-GB" dirty="0"/>
              <a:t>), ethical discussions within Anglophone philosophy were </a:t>
            </a:r>
            <a:r>
              <a:rPr lang="en-GB" i="1" dirty="0"/>
              <a:t>predominantly</a:t>
            </a:r>
            <a:r>
              <a:rPr lang="en-GB" dirty="0"/>
              <a:t> second-order. Why?</a:t>
            </a:r>
          </a:p>
          <a:p>
            <a:pPr algn="just">
              <a:buFont typeface="Wingdings" pitchFamily="2" charset="2"/>
              <a:buChar char="Ø"/>
            </a:pPr>
            <a:r>
              <a:rPr lang="en-GB" dirty="0"/>
              <a:t> Two features of analytic philosophy worth noting:</a:t>
            </a:r>
          </a:p>
          <a:p>
            <a:pPr marL="725760" indent="-457200" algn="just">
              <a:buFont typeface="+mj-lt"/>
              <a:buAutoNum type="arabicPeriod"/>
            </a:pPr>
            <a:r>
              <a:rPr lang="en-GB" dirty="0"/>
              <a:t>The linguistic turn: philosophy of language as ‘first philosophy’ (</a:t>
            </a:r>
            <a:r>
              <a:rPr lang="en-GB" dirty="0" err="1"/>
              <a:t>Dummett</a:t>
            </a:r>
            <a:r>
              <a:rPr lang="en-GB" dirty="0"/>
              <a:t> 1993).</a:t>
            </a:r>
          </a:p>
          <a:p>
            <a:pPr marL="725760" indent="-457200" algn="just">
              <a:buFont typeface="+mj-lt"/>
              <a:buAutoNum type="arabicPeriod"/>
            </a:pPr>
            <a:r>
              <a:rPr lang="en-GB" dirty="0"/>
              <a:t>Respect for science: the ‘philosophical quest’ as reconciling the </a:t>
            </a:r>
            <a:r>
              <a:rPr lang="en-GB" i="1" dirty="0"/>
              <a:t>manifest image</a:t>
            </a:r>
            <a:r>
              <a:rPr lang="en-GB" dirty="0"/>
              <a:t> with the </a:t>
            </a:r>
            <a:r>
              <a:rPr lang="en-GB" i="1" dirty="0"/>
              <a:t>scientific image</a:t>
            </a:r>
            <a:r>
              <a:rPr lang="en-GB" dirty="0"/>
              <a:t> (Sellars 1962) =&gt; the dual challenges of </a:t>
            </a:r>
            <a:r>
              <a:rPr lang="en-GB" i="1" dirty="0"/>
              <a:t>internal accommodation</a:t>
            </a:r>
            <a:r>
              <a:rPr lang="en-GB" dirty="0"/>
              <a:t> and </a:t>
            </a:r>
            <a:r>
              <a:rPr lang="en-GB" i="1" dirty="0"/>
              <a:t>external accommodation </a:t>
            </a:r>
            <a:r>
              <a:rPr lang="en-GB" dirty="0"/>
              <a:t>in metaethics (Finlay 2007).</a:t>
            </a:r>
          </a:p>
        </p:txBody>
      </p:sp>
    </p:spTree>
    <p:extLst>
      <p:ext uri="{BB962C8B-B14F-4D97-AF65-F5344CB8AC3E}">
        <p14:creationId xmlns:p14="http://schemas.microsoft.com/office/powerpoint/2010/main" val="10778893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C243E2-CE8B-651C-60B1-4F9700D0427D}"/>
              </a:ext>
            </a:extLst>
          </p:cNvPr>
          <p:cNvSpPr>
            <a:spLocks noGrp="1"/>
          </p:cNvSpPr>
          <p:nvPr>
            <p:ph type="title"/>
          </p:nvPr>
        </p:nvSpPr>
        <p:spPr/>
        <p:txBody>
          <a:bodyPr/>
          <a:lstStyle/>
          <a:p>
            <a:r>
              <a:rPr lang="en-GB" dirty="0"/>
              <a:t>5. The emotivist theory Cont. (A.J. Ayer &amp; C.L. Stevenson) </a:t>
            </a:r>
          </a:p>
        </p:txBody>
      </p:sp>
      <p:sp>
        <p:nvSpPr>
          <p:cNvPr id="3" name="Content Placeholder 2">
            <a:extLst>
              <a:ext uri="{FF2B5EF4-FFF2-40B4-BE49-F238E27FC236}">
                <a16:creationId xmlns:a16="http://schemas.microsoft.com/office/drawing/2014/main" id="{227514AE-0552-FDD2-BB2C-AD121B8CB2E5}"/>
              </a:ext>
            </a:extLst>
          </p:cNvPr>
          <p:cNvSpPr>
            <a:spLocks noGrp="1"/>
          </p:cNvSpPr>
          <p:nvPr>
            <p:ph idx="1"/>
          </p:nvPr>
        </p:nvSpPr>
        <p:spPr/>
        <p:txBody>
          <a:bodyPr/>
          <a:lstStyle/>
          <a:p>
            <a:pPr algn="just">
              <a:buFont typeface="Wingdings" pitchFamily="2" charset="2"/>
              <a:buChar char="Ø"/>
            </a:pPr>
            <a:r>
              <a:rPr lang="en-GB" dirty="0"/>
              <a:t> Ayer adds: ‘I</a:t>
            </a:r>
            <a:r>
              <a:rPr lang="en-GB" dirty="0">
                <a:effectLst/>
              </a:rPr>
              <a:t>t is worth mentioning that ethical terms do not serve only to express feeling. They are calculated also to arouse feeling, and so to stimulate action. […] In fact we may define the meaning of the various ethical words in terms both of the different feelings they are ordinarily taken to express, and also the different responses which they are calculated to provoke’ (1946: 108). =&gt; C.L. Stevenson: an emotive meaning is ‘a tendency of a word, arising through the history of its usage, to produce (result from) </a:t>
            </a:r>
            <a:r>
              <a:rPr lang="en-GB" i="1" dirty="0">
                <a:effectLst/>
              </a:rPr>
              <a:t>affective</a:t>
            </a:r>
            <a:r>
              <a:rPr lang="en-GB" dirty="0">
                <a:effectLst/>
              </a:rPr>
              <a:t> responses in people’ (2009: 460).</a:t>
            </a:r>
            <a:endParaRPr lang="en-GB" dirty="0">
              <a:effectLst/>
              <a:latin typeface="Helvetica Neue" panose="02000503000000020004" pitchFamily="2" charset="0"/>
            </a:endParaRPr>
          </a:p>
          <a:p>
            <a:pPr algn="just">
              <a:buFont typeface="Wingdings" pitchFamily="2" charset="2"/>
              <a:buChar char="Ø"/>
            </a:pPr>
            <a:r>
              <a:rPr lang="en-GB" dirty="0"/>
              <a:t> </a:t>
            </a:r>
            <a:r>
              <a:rPr lang="en-GB" dirty="0" err="1"/>
              <a:t>Emotivists</a:t>
            </a:r>
            <a:r>
              <a:rPr lang="en-GB" dirty="0"/>
              <a:t> are committed to thinking there are no genuine moral disagreements. Often ‘we find, if we consider the matter closely, that the dispute is not really about a question of value, but about a question of fact’ (1946: 110). But if not: ‘It is because argument fails us when we come to deal with pure questions of value, as distinct from questions of fact, that we finally resort to mere abuse’ (1946: 112).</a:t>
            </a:r>
          </a:p>
        </p:txBody>
      </p:sp>
    </p:spTree>
    <p:extLst>
      <p:ext uri="{BB962C8B-B14F-4D97-AF65-F5344CB8AC3E}">
        <p14:creationId xmlns:p14="http://schemas.microsoft.com/office/powerpoint/2010/main" val="126129883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71889-9A4B-54AB-8CC0-1884C3261DFB}"/>
              </a:ext>
            </a:extLst>
          </p:cNvPr>
          <p:cNvSpPr>
            <a:spLocks noGrp="1"/>
          </p:cNvSpPr>
          <p:nvPr>
            <p:ph type="title"/>
          </p:nvPr>
        </p:nvSpPr>
        <p:spPr/>
        <p:txBody>
          <a:bodyPr/>
          <a:lstStyle/>
          <a:p>
            <a:r>
              <a:rPr lang="en-GB" dirty="0"/>
              <a:t>6. Problems for the emotivist theory (alexander miller and Alasdair </a:t>
            </a:r>
            <a:r>
              <a:rPr lang="en-GB" dirty="0" err="1"/>
              <a:t>macintyre</a:t>
            </a:r>
            <a:r>
              <a:rPr lang="en-GB" dirty="0"/>
              <a:t>)</a:t>
            </a:r>
          </a:p>
        </p:txBody>
      </p:sp>
      <p:sp>
        <p:nvSpPr>
          <p:cNvPr id="3" name="Content Placeholder 2">
            <a:extLst>
              <a:ext uri="{FF2B5EF4-FFF2-40B4-BE49-F238E27FC236}">
                <a16:creationId xmlns:a16="http://schemas.microsoft.com/office/drawing/2014/main" id="{6B842666-B23B-7EFB-167B-16E0F2A437D5}"/>
              </a:ext>
            </a:extLst>
          </p:cNvPr>
          <p:cNvSpPr>
            <a:spLocks noGrp="1"/>
          </p:cNvSpPr>
          <p:nvPr>
            <p:ph idx="1"/>
          </p:nvPr>
        </p:nvSpPr>
        <p:spPr/>
        <p:txBody>
          <a:bodyPr/>
          <a:lstStyle/>
          <a:p>
            <a:pPr algn="just">
              <a:buFont typeface="Wingdings" pitchFamily="2" charset="2"/>
              <a:buChar char="Ø"/>
            </a:pPr>
            <a:r>
              <a:rPr lang="en-GB" dirty="0"/>
              <a:t> Ayer writes that “You acted wrongly in stealing that money” expresses ‘</a:t>
            </a:r>
            <a:r>
              <a:rPr lang="en-GB" i="1" dirty="0"/>
              <a:t>moral</a:t>
            </a:r>
            <a:r>
              <a:rPr lang="en-GB" dirty="0"/>
              <a:t> disapproval’, and compares this to saying “You stole that money” in a ‘</a:t>
            </a:r>
            <a:r>
              <a:rPr lang="en-GB" i="1" dirty="0"/>
              <a:t>peculiar</a:t>
            </a:r>
            <a:r>
              <a:rPr lang="en-GB" dirty="0"/>
              <a:t> tone of horror’ or with the addition of ‘</a:t>
            </a:r>
            <a:r>
              <a:rPr lang="en-GB" i="1" dirty="0"/>
              <a:t>special </a:t>
            </a:r>
            <a:r>
              <a:rPr lang="en-GB" dirty="0"/>
              <a:t>exclamation marks’ (1946: 107). =&gt; Two options: either the sentiments expressed by moral judgments are unanalysable because </a:t>
            </a:r>
            <a:r>
              <a:rPr lang="en-GB" i="1" dirty="0"/>
              <a:t>irreducibly moral</a:t>
            </a:r>
            <a:r>
              <a:rPr lang="en-GB" dirty="0"/>
              <a:t> or they are analysable in terms of </a:t>
            </a:r>
            <a:r>
              <a:rPr lang="en-GB" i="1" dirty="0"/>
              <a:t>non-moral </a:t>
            </a:r>
            <a:r>
              <a:rPr lang="en-GB" dirty="0"/>
              <a:t>sentiments</a:t>
            </a:r>
            <a:r>
              <a:rPr lang="en-GB" i="1" dirty="0"/>
              <a:t> </a:t>
            </a:r>
            <a:r>
              <a:rPr lang="en-GB" dirty="0"/>
              <a:t>(Miller 2013: 40). </a:t>
            </a:r>
          </a:p>
          <a:p>
            <a:pPr marL="817200" indent="-457200" algn="just">
              <a:buAutoNum type="arabicPeriod"/>
            </a:pPr>
            <a:r>
              <a:rPr lang="en-GB" dirty="0"/>
              <a:t>Against the first option: no such </a:t>
            </a:r>
            <a:r>
              <a:rPr lang="en-GB" i="1" dirty="0"/>
              <a:t>sui generis</a:t>
            </a:r>
            <a:r>
              <a:rPr lang="en-GB" dirty="0"/>
              <a:t> sentiment appears in our phenomenology; rather, a sentiment counts as moral because it is the</a:t>
            </a:r>
            <a:r>
              <a:rPr lang="en-GB" i="1" dirty="0"/>
              <a:t> </a:t>
            </a:r>
            <a:r>
              <a:rPr lang="en-GB" dirty="0"/>
              <a:t>upshot</a:t>
            </a:r>
            <a:r>
              <a:rPr lang="en-GB" i="1" dirty="0"/>
              <a:t> </a:t>
            </a:r>
            <a:r>
              <a:rPr lang="en-GB" dirty="0"/>
              <a:t>of a process of </a:t>
            </a:r>
            <a:r>
              <a:rPr lang="en-GB" i="1" dirty="0"/>
              <a:t>moral</a:t>
            </a:r>
            <a:r>
              <a:rPr lang="en-GB" dirty="0"/>
              <a:t> deliberation/of coming to form a </a:t>
            </a:r>
            <a:r>
              <a:rPr lang="en-GB" i="1" dirty="0"/>
              <a:t>moral</a:t>
            </a:r>
            <a:r>
              <a:rPr lang="en-GB" dirty="0"/>
              <a:t> judgment.</a:t>
            </a:r>
          </a:p>
          <a:p>
            <a:pPr marL="817200" indent="-457200" algn="just">
              <a:buAutoNum type="arabicPeriod"/>
            </a:pPr>
            <a:r>
              <a:rPr lang="en-GB" dirty="0"/>
              <a:t>Against the second option: implausibly entails that there is no class of judgments with distinctively moral content.</a:t>
            </a:r>
          </a:p>
        </p:txBody>
      </p:sp>
    </p:spTree>
    <p:extLst>
      <p:ext uri="{BB962C8B-B14F-4D97-AF65-F5344CB8AC3E}">
        <p14:creationId xmlns:p14="http://schemas.microsoft.com/office/powerpoint/2010/main" val="340244016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43F6-4562-A636-58A4-77FD3D17CC74}"/>
              </a:ext>
            </a:extLst>
          </p:cNvPr>
          <p:cNvSpPr>
            <a:spLocks noGrp="1"/>
          </p:cNvSpPr>
          <p:nvPr>
            <p:ph type="title"/>
          </p:nvPr>
        </p:nvSpPr>
        <p:spPr/>
        <p:txBody>
          <a:bodyPr/>
          <a:lstStyle/>
          <a:p>
            <a:r>
              <a:rPr lang="en-GB" dirty="0"/>
              <a:t>6. Problems for the emotivist theory cont. (Alexander miller and Alasdair </a:t>
            </a:r>
            <a:r>
              <a:rPr lang="en-GB" dirty="0" err="1"/>
              <a:t>macintyre</a:t>
            </a:r>
            <a:r>
              <a:rPr lang="en-GB" dirty="0"/>
              <a:t>)</a:t>
            </a:r>
          </a:p>
        </p:txBody>
      </p:sp>
      <p:sp>
        <p:nvSpPr>
          <p:cNvPr id="3" name="Content Placeholder 2">
            <a:extLst>
              <a:ext uri="{FF2B5EF4-FFF2-40B4-BE49-F238E27FC236}">
                <a16:creationId xmlns:a16="http://schemas.microsoft.com/office/drawing/2014/main" id="{75AF2CB0-F32A-EF77-8133-F85D634D72C5}"/>
              </a:ext>
            </a:extLst>
          </p:cNvPr>
          <p:cNvSpPr>
            <a:spLocks noGrp="1"/>
          </p:cNvSpPr>
          <p:nvPr>
            <p:ph idx="1"/>
          </p:nvPr>
        </p:nvSpPr>
        <p:spPr>
          <a:xfrm>
            <a:off x="1024128" y="2285999"/>
            <a:ext cx="9720073" cy="4156841"/>
          </a:xfrm>
        </p:spPr>
        <p:txBody>
          <a:bodyPr>
            <a:normAutofit lnSpcReduction="10000"/>
          </a:bodyPr>
          <a:lstStyle/>
          <a:p>
            <a:pPr algn="just">
              <a:buFont typeface="Wingdings" pitchFamily="2" charset="2"/>
              <a:buChar char="Ø"/>
            </a:pPr>
            <a:r>
              <a:rPr lang="en-GB" dirty="0"/>
              <a:t> Expressions of personal preference ‘depend upon who utters them to whom for any reason-giving force they may have’, whereas moral expressions ‘are not similarly dependent for their reason-giving force on the context of utterance’ =&gt; ‘This seems sufficient to show that there is some large difference in meaning between members of the two classes; yet the emotive theory wishes to make them equivalent in meaning’ (MacIntyre 2007: 15).</a:t>
            </a:r>
          </a:p>
          <a:p>
            <a:pPr algn="just">
              <a:buFont typeface="Wingdings" pitchFamily="2" charset="2"/>
              <a:buChar char="Ø"/>
            </a:pPr>
            <a:r>
              <a:rPr lang="en-GB" dirty="0"/>
              <a:t> </a:t>
            </a:r>
            <a:r>
              <a:rPr lang="en-GB" dirty="0">
                <a:effectLst/>
              </a:rPr>
              <a:t>The primary use Stevenson ‘assigns to moral expressions is not, and cannot be, their primary use. For the use to which he attends is the second-person use in which we try to move other people to adopt our own views. Stevenson’s examples all picture a thoroughly unpleasant world in which everyone is always trying to get at everyone else. But in fact one is only in a position to try to convert others to one’s own moral views when one has formed views of one’s own; yet none of those uses of moral language which are necessary to the formation and expression of one’s views with an eye to one’s own actions figure in Stevenson’s initial account’ (MacIntyre 1998: 251).</a:t>
            </a:r>
          </a:p>
          <a:p>
            <a:pPr algn="just">
              <a:buFont typeface="Wingdings" pitchFamily="2" charset="2"/>
              <a:buChar char="Ø"/>
            </a:pPr>
            <a:endParaRPr lang="en-GB" dirty="0"/>
          </a:p>
        </p:txBody>
      </p:sp>
    </p:spTree>
    <p:extLst>
      <p:ext uri="{BB962C8B-B14F-4D97-AF65-F5344CB8AC3E}">
        <p14:creationId xmlns:p14="http://schemas.microsoft.com/office/powerpoint/2010/main" val="18273318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11A48-0637-CD3A-B669-E278E41BFCD2}"/>
              </a:ext>
            </a:extLst>
          </p:cNvPr>
          <p:cNvSpPr>
            <a:spLocks noGrp="1"/>
          </p:cNvSpPr>
          <p:nvPr>
            <p:ph type="title"/>
          </p:nvPr>
        </p:nvSpPr>
        <p:spPr/>
        <p:txBody>
          <a:bodyPr/>
          <a:lstStyle/>
          <a:p>
            <a:r>
              <a:rPr lang="en-GB" dirty="0"/>
              <a:t>7. Undermining Ayer’s case against cognitivism </a:t>
            </a:r>
          </a:p>
        </p:txBody>
      </p:sp>
      <p:sp>
        <p:nvSpPr>
          <p:cNvPr id="3" name="Content Placeholder 2">
            <a:extLst>
              <a:ext uri="{FF2B5EF4-FFF2-40B4-BE49-F238E27FC236}">
                <a16:creationId xmlns:a16="http://schemas.microsoft.com/office/drawing/2014/main" id="{08F27EC8-5671-BAC4-D513-0239D7324906}"/>
              </a:ext>
            </a:extLst>
          </p:cNvPr>
          <p:cNvSpPr>
            <a:spLocks noGrp="1"/>
          </p:cNvSpPr>
          <p:nvPr>
            <p:ph idx="1"/>
          </p:nvPr>
        </p:nvSpPr>
        <p:spPr/>
        <p:txBody>
          <a:bodyPr/>
          <a:lstStyle/>
          <a:p>
            <a:pPr algn="just">
              <a:buFont typeface="Wingdings" pitchFamily="2" charset="2"/>
              <a:buChar char="Ø"/>
            </a:pPr>
            <a:r>
              <a:rPr lang="en-GB" dirty="0"/>
              <a:t> Ayer relies on the Open Question Argument to dismiss naturalist realism; but as we saw in a previous lecture, the OQA has its problems.</a:t>
            </a:r>
          </a:p>
          <a:p>
            <a:pPr algn="just">
              <a:buFont typeface="Wingdings" pitchFamily="2" charset="2"/>
              <a:buChar char="Ø"/>
            </a:pPr>
            <a:r>
              <a:rPr lang="en-GB" dirty="0"/>
              <a:t> Ayer relies on the Verification Principle to dismiss non-naturalist realism; but few today would subscribe to this principle:</a:t>
            </a:r>
          </a:p>
          <a:p>
            <a:pPr marL="817200" indent="-457200" algn="just">
              <a:buAutoNum type="arabicPeriod"/>
            </a:pPr>
            <a:r>
              <a:rPr lang="en-GB" dirty="0"/>
              <a:t>Ayer assumed that science progressed by verification – but there is now consensus that this is not so (Popper 1959; Kuhn 1970; </a:t>
            </a:r>
            <a:r>
              <a:rPr lang="en-GB" dirty="0" err="1"/>
              <a:t>Feyerabend</a:t>
            </a:r>
            <a:r>
              <a:rPr lang="en-GB" dirty="0"/>
              <a:t> 2010);</a:t>
            </a:r>
          </a:p>
          <a:p>
            <a:pPr marL="817200" indent="-457200" algn="just">
              <a:buAutoNum type="arabicPeriod"/>
            </a:pPr>
            <a:r>
              <a:rPr lang="en-GB" dirty="0"/>
              <a:t>The analytic/synthetic distinction on which the Verification Principle relies has been attacked (Quine 1951);</a:t>
            </a:r>
          </a:p>
          <a:p>
            <a:pPr marL="817200" indent="-457200" algn="just">
              <a:buAutoNum type="arabicPeriod"/>
            </a:pPr>
            <a:r>
              <a:rPr lang="en-GB" dirty="0"/>
              <a:t>The Verification Principle is itself unverifiable (Horkheimer 2013: 54).</a:t>
            </a:r>
          </a:p>
        </p:txBody>
      </p:sp>
    </p:spTree>
    <p:extLst>
      <p:ext uri="{BB962C8B-B14F-4D97-AF65-F5344CB8AC3E}">
        <p14:creationId xmlns:p14="http://schemas.microsoft.com/office/powerpoint/2010/main" val="207563089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AFA7A8-3C72-4040-CADA-7064D4B6FA98}"/>
              </a:ext>
            </a:extLst>
          </p:cNvPr>
          <p:cNvSpPr>
            <a:spLocks noGrp="1"/>
          </p:cNvSpPr>
          <p:nvPr>
            <p:ph type="title"/>
          </p:nvPr>
        </p:nvSpPr>
        <p:spPr/>
        <p:txBody>
          <a:bodyPr/>
          <a:lstStyle/>
          <a:p>
            <a:r>
              <a:rPr lang="en-GB" dirty="0"/>
              <a:t>8. Emotivism in social context</a:t>
            </a:r>
          </a:p>
        </p:txBody>
      </p:sp>
      <p:sp>
        <p:nvSpPr>
          <p:cNvPr id="3" name="Content Placeholder 2">
            <a:extLst>
              <a:ext uri="{FF2B5EF4-FFF2-40B4-BE49-F238E27FC236}">
                <a16:creationId xmlns:a16="http://schemas.microsoft.com/office/drawing/2014/main" id="{144D38A7-9415-0C0B-7E21-11841CE46173}"/>
              </a:ext>
            </a:extLst>
          </p:cNvPr>
          <p:cNvSpPr>
            <a:spLocks noGrp="1"/>
          </p:cNvSpPr>
          <p:nvPr>
            <p:ph idx="1"/>
          </p:nvPr>
        </p:nvSpPr>
        <p:spPr/>
        <p:txBody>
          <a:bodyPr>
            <a:normAutofit/>
          </a:bodyPr>
          <a:lstStyle/>
          <a:p>
            <a:pPr algn="just">
              <a:buFont typeface="Wingdings" pitchFamily="2" charset="2"/>
              <a:buChar char="Ø"/>
            </a:pPr>
            <a:r>
              <a:rPr lang="en-GB" dirty="0"/>
              <a:t> Completely lost from Ayer’s </a:t>
            </a:r>
            <a:r>
              <a:rPr lang="en-GB" i="1" dirty="0"/>
              <a:t>Language, Truth &amp; Logic</a:t>
            </a:r>
            <a:r>
              <a:rPr lang="en-GB" dirty="0"/>
              <a:t> is any recognition that for the Vienna Circle (e.g. Carnap 1959), the Verification Principle was an </a:t>
            </a:r>
            <a:r>
              <a:rPr lang="en-GB" i="1" dirty="0"/>
              <a:t>anti-fascist </a:t>
            </a:r>
            <a:r>
              <a:rPr lang="en-GB" dirty="0"/>
              <a:t>principle (Bright et al. 2021; compare </a:t>
            </a:r>
            <a:r>
              <a:rPr lang="en-GB" dirty="0" err="1"/>
              <a:t>Stebbing</a:t>
            </a:r>
            <a:r>
              <a:rPr lang="en-GB" dirty="0"/>
              <a:t> 1939).</a:t>
            </a:r>
          </a:p>
          <a:p>
            <a:pPr algn="just">
              <a:buFont typeface="Wingdings" pitchFamily="2" charset="2"/>
              <a:buChar char="Ø"/>
            </a:pPr>
            <a:r>
              <a:rPr lang="en-GB" dirty="0"/>
              <a:t> MacIntyre argues that Ayer was writing against the backdrop of an </a:t>
            </a:r>
            <a:r>
              <a:rPr lang="en-GB" i="1" dirty="0"/>
              <a:t>emotivist society</a:t>
            </a:r>
            <a:r>
              <a:rPr lang="en-GB" dirty="0"/>
              <a:t>.</a:t>
            </a:r>
            <a:r>
              <a:rPr lang="en-GB" i="1" dirty="0"/>
              <a:t> </a:t>
            </a:r>
            <a:r>
              <a:rPr lang="en-GB" dirty="0"/>
              <a:t>‘A moral philosophy – and emotivism is no exception – characteristically presupposes a sociology’; the central feature of the sociology presupposed by emotivism is ‘the obliteration of any genuine distinction between manipulative and non-manipulative social relations’ (2007: 27). This sociology is embodied in three distinctly 20</a:t>
            </a:r>
            <a:r>
              <a:rPr lang="en-GB" baseline="30000" dirty="0"/>
              <a:t>th</a:t>
            </a:r>
            <a:r>
              <a:rPr lang="en-GB" dirty="0"/>
              <a:t>C characters ‘who all share the emotivist view of the distinction between rational and non-rational discourse’: the Rich Aesthete, the Bureaucratic Manager, and the Psychoanalytic Therapist (2007: 35). All these characters take their ends as </a:t>
            </a:r>
            <a:r>
              <a:rPr lang="en-GB" i="1" dirty="0"/>
              <a:t>given</a:t>
            </a:r>
            <a:r>
              <a:rPr lang="en-GB" dirty="0"/>
              <a:t>, beyond rational dispute; they are concerned only with the means towards these ends. </a:t>
            </a:r>
          </a:p>
        </p:txBody>
      </p:sp>
    </p:spTree>
    <p:extLst>
      <p:ext uri="{BB962C8B-B14F-4D97-AF65-F5344CB8AC3E}">
        <p14:creationId xmlns:p14="http://schemas.microsoft.com/office/powerpoint/2010/main" val="24416540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2084832"/>
            <a:ext cx="9720073" cy="4773168"/>
          </a:xfrm>
        </p:spPr>
        <p:txBody>
          <a:bodyPr>
            <a:normAutofit/>
          </a:bodyPr>
          <a:lstStyle/>
          <a:p>
            <a:pPr algn="just"/>
            <a:r>
              <a:rPr lang="en-GB" dirty="0"/>
              <a:t>Ayer, A.J. (1946). </a:t>
            </a:r>
            <a:r>
              <a:rPr lang="en-GB" i="1" dirty="0"/>
              <a:t>Language, Truth &amp; Logic</a:t>
            </a:r>
            <a:r>
              <a:rPr lang="en-GB" dirty="0"/>
              <a:t> (2</a:t>
            </a:r>
            <a:r>
              <a:rPr lang="en-GB" baseline="30000" dirty="0"/>
              <a:t>nd</a:t>
            </a:r>
            <a:r>
              <a:rPr lang="en-GB" dirty="0"/>
              <a:t> ed.). New York: Dover Books. </a:t>
            </a:r>
          </a:p>
          <a:p>
            <a:pPr algn="just"/>
            <a:r>
              <a:rPr lang="en-GB" dirty="0"/>
              <a:t>Blackburn, Simon (1998). </a:t>
            </a:r>
            <a:r>
              <a:rPr lang="en-GB" i="1" dirty="0"/>
              <a:t>Ruling Passions</a:t>
            </a:r>
            <a:r>
              <a:rPr lang="en-GB" dirty="0"/>
              <a:t>. Oxford: Oxford University Press.</a:t>
            </a:r>
          </a:p>
          <a:p>
            <a:pPr algn="just"/>
            <a:r>
              <a:rPr lang="en-GB" dirty="0"/>
              <a:t>Bright, Liam Kofi et al. (2021). ‘What’s Left of Positivism?’ </a:t>
            </a:r>
            <a:r>
              <a:rPr lang="en-GB" i="1" dirty="0"/>
              <a:t>What’s Left of Philosophy</a:t>
            </a:r>
            <a:r>
              <a:rPr lang="en-GB" dirty="0"/>
              <a:t> (podcast).</a:t>
            </a:r>
          </a:p>
          <a:p>
            <a:pPr algn="just"/>
            <a:r>
              <a:rPr lang="en-GB" dirty="0"/>
              <a:t>Brink, David O. (1989). </a:t>
            </a:r>
            <a:r>
              <a:rPr lang="en-GB" i="1" dirty="0"/>
              <a:t>Moral Realism and the Foundations of Ethics</a:t>
            </a:r>
            <a:r>
              <a:rPr lang="en-GB" dirty="0"/>
              <a:t>. Cambridge: Cambridge University Press.</a:t>
            </a:r>
          </a:p>
          <a:p>
            <a:pPr algn="just"/>
            <a:r>
              <a:rPr lang="en-GB" dirty="0"/>
              <a:t>Carnap, Rudolph (1959). ‘The Elimination of Metaphysics Through the Logical Analysis of Language.’ In A.J. Ayer ed., </a:t>
            </a:r>
            <a:r>
              <a:rPr lang="en-GB" i="1" dirty="0"/>
              <a:t>Logical Positivism</a:t>
            </a:r>
            <a:r>
              <a:rPr lang="en-GB" dirty="0"/>
              <a:t>, 60-81. Glencoe, IL: Free Press.</a:t>
            </a:r>
          </a:p>
          <a:p>
            <a:pPr algn="just"/>
            <a:r>
              <a:rPr lang="en-GB" dirty="0" err="1"/>
              <a:t>Dummett</a:t>
            </a:r>
            <a:r>
              <a:rPr lang="en-GB" dirty="0"/>
              <a:t>, Michael (1993). </a:t>
            </a:r>
            <a:r>
              <a:rPr lang="en-GB" i="1" dirty="0"/>
              <a:t>Origins of Analytical Philosophy</a:t>
            </a:r>
            <a:r>
              <a:rPr lang="en-GB" dirty="0"/>
              <a:t>. London: Duckworth.</a:t>
            </a:r>
          </a:p>
          <a:p>
            <a:pPr algn="just"/>
            <a:r>
              <a:rPr lang="en-GB" dirty="0" err="1"/>
              <a:t>Feyerabend</a:t>
            </a:r>
            <a:r>
              <a:rPr lang="en-GB" dirty="0"/>
              <a:t>, Paul (2010). </a:t>
            </a:r>
            <a:r>
              <a:rPr lang="en-GB" i="1" dirty="0"/>
              <a:t>Against Method: Outline of an Anarchistic Theory of Knowledge</a:t>
            </a:r>
            <a:r>
              <a:rPr lang="en-GB" dirty="0"/>
              <a:t> (4</a:t>
            </a:r>
            <a:r>
              <a:rPr lang="en-GB" baseline="30000" dirty="0"/>
              <a:t>th</a:t>
            </a:r>
            <a:r>
              <a:rPr lang="en-GB" dirty="0"/>
              <a:t> ed.). London: Verso.</a:t>
            </a:r>
          </a:p>
        </p:txBody>
      </p:sp>
    </p:spTree>
    <p:extLst>
      <p:ext uri="{BB962C8B-B14F-4D97-AF65-F5344CB8AC3E}">
        <p14:creationId xmlns:p14="http://schemas.microsoft.com/office/powerpoint/2010/main" val="15947729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fontScale="85000" lnSpcReduction="20000"/>
          </a:bodyPr>
          <a:lstStyle/>
          <a:p>
            <a:pPr algn="just"/>
            <a:r>
              <a:rPr lang="en-GB" sz="2600" dirty="0"/>
              <a:t>Horkheimer, Max (2013 [1946]). </a:t>
            </a:r>
            <a:r>
              <a:rPr lang="en-GB" sz="2600" i="1" dirty="0"/>
              <a:t>Eclipse of Reason</a:t>
            </a:r>
            <a:r>
              <a:rPr lang="en-GB" sz="2600" dirty="0"/>
              <a:t>. London: Bloomsbury.</a:t>
            </a:r>
          </a:p>
          <a:p>
            <a:pPr algn="just"/>
            <a:r>
              <a:rPr lang="en-GB" sz="2600" dirty="0"/>
              <a:t>Kuhn, Thomas (1970). </a:t>
            </a:r>
            <a:r>
              <a:rPr lang="en-GB" sz="2600" i="1" dirty="0"/>
              <a:t>The Structure of Scientific Revolutions</a:t>
            </a:r>
            <a:r>
              <a:rPr lang="en-GB" sz="2600" dirty="0"/>
              <a:t> (2</a:t>
            </a:r>
            <a:r>
              <a:rPr lang="en-GB" sz="2600" baseline="30000" dirty="0"/>
              <a:t>nd</a:t>
            </a:r>
            <a:r>
              <a:rPr lang="en-GB" sz="2600" dirty="0"/>
              <a:t> ed.). Chicago: University of Chicago Press.</a:t>
            </a:r>
          </a:p>
          <a:p>
            <a:pPr algn="just"/>
            <a:r>
              <a:rPr lang="en-GB" sz="2600" dirty="0"/>
              <a:t>MacIntyre, Alasdair (1998). </a:t>
            </a:r>
            <a:r>
              <a:rPr lang="en-GB" sz="2600" i="1" dirty="0"/>
              <a:t>A Short History of Ethics</a:t>
            </a:r>
            <a:r>
              <a:rPr lang="en-GB" sz="2600" dirty="0"/>
              <a:t> (2</a:t>
            </a:r>
            <a:r>
              <a:rPr lang="en-GB" sz="2600" baseline="30000" dirty="0"/>
              <a:t>nd</a:t>
            </a:r>
            <a:r>
              <a:rPr lang="en-GB" sz="2600" dirty="0"/>
              <a:t> ed.). London: Routledge.</a:t>
            </a:r>
          </a:p>
          <a:p>
            <a:pPr algn="just"/>
            <a:r>
              <a:rPr lang="en-GB" sz="2600" dirty="0"/>
              <a:t>MacIntyre, Alasdair (2007). </a:t>
            </a:r>
            <a:r>
              <a:rPr lang="en-GB" sz="2600" i="1" dirty="0"/>
              <a:t>After Virtue</a:t>
            </a:r>
            <a:r>
              <a:rPr lang="en-GB" sz="2600" dirty="0"/>
              <a:t> (3</a:t>
            </a:r>
            <a:r>
              <a:rPr lang="en-GB" sz="2600" baseline="30000" dirty="0"/>
              <a:t>rd</a:t>
            </a:r>
            <a:r>
              <a:rPr lang="en-GB" sz="2600" dirty="0"/>
              <a:t> ed.). London: Bloomsbury.</a:t>
            </a:r>
          </a:p>
          <a:p>
            <a:pPr algn="just"/>
            <a:r>
              <a:rPr lang="en-GB" sz="2600" dirty="0"/>
              <a:t>Miller, Alexander (2013). </a:t>
            </a:r>
            <a:r>
              <a:rPr lang="en-GB" sz="2600" i="1" dirty="0"/>
              <a:t>Contemporary Metaethics: An Introduction (2</a:t>
            </a:r>
            <a:r>
              <a:rPr lang="en-GB" sz="2600" i="1" baseline="30000" dirty="0"/>
              <a:t>nd</a:t>
            </a:r>
            <a:r>
              <a:rPr lang="en-GB" sz="2600" i="1" dirty="0"/>
              <a:t> ed.</a:t>
            </a:r>
            <a:r>
              <a:rPr lang="en-GB" sz="2600" dirty="0"/>
              <a:t>). Cambridge: Polity Press.</a:t>
            </a:r>
          </a:p>
          <a:p>
            <a:pPr algn="just"/>
            <a:r>
              <a:rPr lang="en-GB" sz="2600" dirty="0"/>
              <a:t>Popper, Karl (1959). </a:t>
            </a:r>
            <a:r>
              <a:rPr lang="en-GB" sz="2600" i="1" dirty="0"/>
              <a:t>The Logic of Scientific Discovery.</a:t>
            </a:r>
            <a:r>
              <a:rPr lang="en-GB" sz="2600" dirty="0"/>
              <a:t> London: Springer, Hutcheson &amp; co.</a:t>
            </a:r>
          </a:p>
          <a:p>
            <a:pPr algn="just"/>
            <a:r>
              <a:rPr lang="en-GB" sz="2600" dirty="0"/>
              <a:t>Quine, Willard V.O. (1951). ‘Two Dogmas of Empiricism.’ </a:t>
            </a:r>
            <a:r>
              <a:rPr lang="en-GB" sz="2600" i="1" dirty="0"/>
              <a:t>Philosophical Review</a:t>
            </a:r>
            <a:r>
              <a:rPr lang="en-GB" sz="2600" dirty="0"/>
              <a:t> 60(1): 20-43.</a:t>
            </a:r>
          </a:p>
          <a:p>
            <a:pPr marL="0" indent="0" algn="just">
              <a:buNone/>
            </a:pPr>
            <a:r>
              <a:rPr lang="en-GB" dirty="0"/>
              <a:t> </a:t>
            </a:r>
          </a:p>
          <a:p>
            <a:pPr algn="just"/>
            <a:endParaRPr lang="en-GB" dirty="0"/>
          </a:p>
        </p:txBody>
      </p:sp>
    </p:spTree>
    <p:extLst>
      <p:ext uri="{BB962C8B-B14F-4D97-AF65-F5344CB8AC3E}">
        <p14:creationId xmlns:p14="http://schemas.microsoft.com/office/powerpoint/2010/main" val="421362373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05734B-C510-219B-937F-BEB647618CCF}"/>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8753AACC-B1AE-B07E-C475-82FF2D388D58}"/>
              </a:ext>
            </a:extLst>
          </p:cNvPr>
          <p:cNvSpPr>
            <a:spLocks noGrp="1"/>
          </p:cNvSpPr>
          <p:nvPr>
            <p:ph idx="1"/>
          </p:nvPr>
        </p:nvSpPr>
        <p:spPr/>
        <p:txBody>
          <a:bodyPr>
            <a:normAutofit lnSpcReduction="10000"/>
          </a:bodyPr>
          <a:lstStyle/>
          <a:p>
            <a:r>
              <a:rPr lang="en-GB" dirty="0" err="1"/>
              <a:t>Schuringa</a:t>
            </a:r>
            <a:r>
              <a:rPr lang="en-GB" dirty="0"/>
              <a:t>, Christoph (2025). </a:t>
            </a:r>
            <a:r>
              <a:rPr lang="en-GB" i="1" dirty="0"/>
              <a:t>A Social History of Analytic Philosophy</a:t>
            </a:r>
            <a:r>
              <a:rPr lang="en-GB" dirty="0"/>
              <a:t>. London: Verso.</a:t>
            </a:r>
          </a:p>
          <a:p>
            <a:r>
              <a:rPr lang="en-GB" dirty="0"/>
              <a:t>Sellars, Wilfred (1962). ‘Philosophy and the Scientific Image of Man.’ In Robert </a:t>
            </a:r>
            <a:r>
              <a:rPr lang="en-GB" dirty="0" err="1"/>
              <a:t>Colodny</a:t>
            </a:r>
            <a:r>
              <a:rPr lang="en-GB" dirty="0"/>
              <a:t> ed., </a:t>
            </a:r>
            <a:r>
              <a:rPr lang="en-GB" i="1" dirty="0"/>
              <a:t>Frontiers of Science and Philosophy</a:t>
            </a:r>
            <a:r>
              <a:rPr lang="en-GB" dirty="0"/>
              <a:t>, 35-78. Pittsburgh: University of Pittsburgh Press.</a:t>
            </a:r>
          </a:p>
          <a:p>
            <a:r>
              <a:rPr lang="en-GB" dirty="0"/>
              <a:t>Smith, Michael (1994). </a:t>
            </a:r>
            <a:r>
              <a:rPr lang="en-GB" i="1" dirty="0"/>
              <a:t>The Moral Problem</a:t>
            </a:r>
            <a:r>
              <a:rPr lang="en-GB" dirty="0"/>
              <a:t>. Oxford: Blackwell.</a:t>
            </a:r>
          </a:p>
          <a:p>
            <a:r>
              <a:rPr lang="en-GB" dirty="0" err="1"/>
              <a:t>Stebbing</a:t>
            </a:r>
            <a:r>
              <a:rPr lang="en-GB" dirty="0"/>
              <a:t>, Susan (1939). </a:t>
            </a:r>
            <a:r>
              <a:rPr lang="en-GB" i="1" dirty="0"/>
              <a:t>Thinking to Some Purpose</a:t>
            </a:r>
            <a:r>
              <a:rPr lang="en-GB" dirty="0"/>
              <a:t>. London: Penguin.</a:t>
            </a:r>
          </a:p>
          <a:p>
            <a:r>
              <a:rPr lang="en-GB" dirty="0"/>
              <a:t>Stevenson, C.L. (2009). ‘The Emotive Meaning of Ethical Terms.’ In Steven M. Cahn and Peter Markie eds., </a:t>
            </a:r>
            <a:r>
              <a:rPr lang="en-GB" i="1" dirty="0"/>
              <a:t>Ethics: History, Theory, and Contemporary Issues </a:t>
            </a:r>
            <a:r>
              <a:rPr lang="en-GB" dirty="0"/>
              <a:t>(6</a:t>
            </a:r>
            <a:r>
              <a:rPr lang="en-GB" baseline="30000" dirty="0"/>
              <a:t>th</a:t>
            </a:r>
            <a:r>
              <a:rPr lang="en-GB" dirty="0"/>
              <a:t> ed.), 455-465. Oxford: Oxford University Press.</a:t>
            </a:r>
          </a:p>
          <a:p>
            <a:r>
              <a:rPr lang="en-GB" dirty="0"/>
              <a:t>Van </a:t>
            </a:r>
            <a:r>
              <a:rPr lang="en-GB" dirty="0" err="1"/>
              <a:t>Roojen</a:t>
            </a:r>
            <a:r>
              <a:rPr lang="en-GB" dirty="0"/>
              <a:t>, Mark (2024). ‘Moral Cognitivism vs. Moral Non-Cognitivism.’ </a:t>
            </a:r>
            <a:r>
              <a:rPr lang="en-GB" i="1" dirty="0"/>
              <a:t>Stanford Encyclopedia of Philosophy</a:t>
            </a:r>
            <a:r>
              <a:rPr lang="en-GB" dirty="0"/>
              <a:t>.</a:t>
            </a:r>
          </a:p>
          <a:p>
            <a:endParaRPr lang="en-GB" dirty="0"/>
          </a:p>
        </p:txBody>
      </p:sp>
    </p:spTree>
    <p:extLst>
      <p:ext uri="{BB962C8B-B14F-4D97-AF65-F5344CB8AC3E}">
        <p14:creationId xmlns:p14="http://schemas.microsoft.com/office/powerpoint/2010/main" val="68034899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0231A-510B-2632-32D8-CD4676380915}"/>
              </a:ext>
            </a:extLst>
          </p:cNvPr>
          <p:cNvSpPr>
            <a:spLocks noGrp="1"/>
          </p:cNvSpPr>
          <p:nvPr>
            <p:ph type="ctrTitle"/>
          </p:nvPr>
        </p:nvSpPr>
        <p:spPr/>
        <p:txBody>
          <a:bodyPr/>
          <a:lstStyle/>
          <a:p>
            <a:r>
              <a:rPr lang="en-GB" dirty="0"/>
              <a:t>Lecture 6: </a:t>
            </a:r>
            <a:r>
              <a:rPr lang="en-GB" dirty="0" err="1"/>
              <a:t>expressivism</a:t>
            </a:r>
            <a:r>
              <a:rPr lang="en-GB" dirty="0"/>
              <a:t> and quasi-realism</a:t>
            </a:r>
          </a:p>
        </p:txBody>
      </p:sp>
      <p:sp>
        <p:nvSpPr>
          <p:cNvPr id="3" name="Subtitle 2">
            <a:extLst>
              <a:ext uri="{FF2B5EF4-FFF2-40B4-BE49-F238E27FC236}">
                <a16:creationId xmlns:a16="http://schemas.microsoft.com/office/drawing/2014/main" id="{7435DF02-A800-73D9-96B2-FE4C3FB2EE53}"/>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159412118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1508830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F33656-9E85-E269-B8A5-033A9C00393D}"/>
              </a:ext>
            </a:extLst>
          </p:cNvPr>
          <p:cNvSpPr>
            <a:spLocks noGrp="1"/>
          </p:cNvSpPr>
          <p:nvPr>
            <p:ph type="title"/>
          </p:nvPr>
        </p:nvSpPr>
        <p:spPr/>
        <p:txBody>
          <a:bodyPr/>
          <a:lstStyle/>
          <a:p>
            <a:r>
              <a:rPr lang="en-GB" dirty="0"/>
              <a:t>6. Metaethics as ideology? (Christoph </a:t>
            </a:r>
            <a:r>
              <a:rPr lang="en-GB" dirty="0" err="1"/>
              <a:t>Schuringa</a:t>
            </a:r>
            <a:r>
              <a:rPr lang="en-GB" dirty="0"/>
              <a:t>)</a:t>
            </a:r>
          </a:p>
        </p:txBody>
      </p:sp>
      <p:sp>
        <p:nvSpPr>
          <p:cNvPr id="3" name="Content Placeholder 2">
            <a:extLst>
              <a:ext uri="{FF2B5EF4-FFF2-40B4-BE49-F238E27FC236}">
                <a16:creationId xmlns:a16="http://schemas.microsoft.com/office/drawing/2014/main" id="{992910DC-B596-E85B-2B67-EBC39C1635EA}"/>
              </a:ext>
            </a:extLst>
          </p:cNvPr>
          <p:cNvSpPr>
            <a:spLocks noGrp="1"/>
          </p:cNvSpPr>
          <p:nvPr>
            <p:ph idx="1"/>
          </p:nvPr>
        </p:nvSpPr>
        <p:spPr/>
        <p:txBody>
          <a:bodyPr>
            <a:normAutofit/>
          </a:bodyPr>
          <a:lstStyle/>
          <a:p>
            <a:pPr algn="just">
              <a:buFont typeface="Wingdings" pitchFamily="2" charset="2"/>
              <a:buChar char="Ø"/>
            </a:pPr>
            <a:r>
              <a:rPr lang="en-GB" dirty="0"/>
              <a:t> A </a:t>
            </a:r>
            <a:r>
              <a:rPr lang="en-GB" i="1" dirty="0"/>
              <a:t>defender</a:t>
            </a:r>
            <a:r>
              <a:rPr lang="en-GB" dirty="0"/>
              <a:t> of the analytic tradition might point to the linguistic turn and respect for science amongst other factors to explain metaethics’s 20thC rise; to what might a </a:t>
            </a:r>
            <a:r>
              <a:rPr lang="en-GB" i="1" dirty="0"/>
              <a:t>critic</a:t>
            </a:r>
            <a:r>
              <a:rPr lang="en-GB" dirty="0"/>
              <a:t> of the analytic tradition point?</a:t>
            </a:r>
          </a:p>
          <a:p>
            <a:pPr algn="just">
              <a:buFont typeface="Wingdings" pitchFamily="2" charset="2"/>
              <a:buChar char="Ø"/>
            </a:pPr>
            <a:r>
              <a:rPr lang="en-GB" dirty="0"/>
              <a:t> In his recent book </a:t>
            </a:r>
            <a:r>
              <a:rPr lang="en-GB" i="1" dirty="0"/>
              <a:t>A Social History of Analytic Philosophy </a:t>
            </a:r>
            <a:r>
              <a:rPr lang="en-GB" dirty="0"/>
              <a:t>(2025), Christoph </a:t>
            </a:r>
            <a:r>
              <a:rPr lang="en-GB" dirty="0" err="1"/>
              <a:t>Schuringa</a:t>
            </a:r>
            <a:r>
              <a:rPr lang="en-GB" dirty="0"/>
              <a:t> argues (only occasionally convincingly):</a:t>
            </a:r>
          </a:p>
          <a:p>
            <a:pPr marL="725760" indent="-457200" algn="just">
              <a:buFont typeface="+mj-lt"/>
              <a:buAutoNum type="arabicPeriod"/>
            </a:pPr>
            <a:r>
              <a:rPr lang="en-GB" dirty="0"/>
              <a:t>The predominance of second-order moral discourse represented a </a:t>
            </a:r>
            <a:r>
              <a:rPr lang="en-GB" i="1" dirty="0"/>
              <a:t>retreat</a:t>
            </a:r>
            <a:r>
              <a:rPr lang="en-GB" dirty="0"/>
              <a:t> from first-order moral discourse, i.e. was symptomatic of a moral-political </a:t>
            </a:r>
            <a:r>
              <a:rPr lang="en-GB" i="1" dirty="0"/>
              <a:t>quietism.</a:t>
            </a:r>
            <a:r>
              <a:rPr lang="en-GB" dirty="0"/>
              <a:t> =&gt; Compare: Ayer vs. the Vienna Circle.</a:t>
            </a:r>
          </a:p>
          <a:p>
            <a:pPr marL="725760" indent="-457200" algn="just">
              <a:buFont typeface="+mj-lt"/>
              <a:buAutoNum type="arabicPeriod"/>
            </a:pPr>
            <a:r>
              <a:rPr lang="en-GB"/>
              <a:t>More generally, much </a:t>
            </a:r>
            <a:r>
              <a:rPr lang="en-GB" dirty="0"/>
              <a:t>analytic philosophy has been </a:t>
            </a:r>
            <a:r>
              <a:rPr lang="en-GB" i="1" dirty="0"/>
              <a:t>ideological</a:t>
            </a:r>
            <a:r>
              <a:rPr lang="en-GB" dirty="0"/>
              <a:t> in the sense that it has reflected the interests and/or experiences of a </a:t>
            </a:r>
            <a:r>
              <a:rPr lang="en-GB" i="1" dirty="0"/>
              <a:t>narrow demographic base</a:t>
            </a:r>
            <a:r>
              <a:rPr lang="en-GB" i="1"/>
              <a:t>. </a:t>
            </a:r>
            <a:r>
              <a:rPr lang="en-GB"/>
              <a:t>=&gt; </a:t>
            </a:r>
            <a:r>
              <a:rPr lang="en-GB" dirty="0"/>
              <a:t>Consider: Moore and the Bloomsbury Group.</a:t>
            </a:r>
          </a:p>
          <a:p>
            <a:pPr marL="725760" indent="-457200" algn="just">
              <a:buFont typeface="+mj-lt"/>
              <a:buAutoNum type="arabicPeriod"/>
            </a:pPr>
            <a:endParaRPr lang="en-GB" dirty="0"/>
          </a:p>
          <a:p>
            <a:pPr marL="725760" indent="-457200" algn="just">
              <a:buFont typeface="+mj-lt"/>
              <a:buAutoNum type="arabicPeriod"/>
            </a:pPr>
            <a:endParaRPr lang="en-GB" dirty="0"/>
          </a:p>
        </p:txBody>
      </p:sp>
    </p:spTree>
    <p:extLst>
      <p:ext uri="{BB962C8B-B14F-4D97-AF65-F5344CB8AC3E}">
        <p14:creationId xmlns:p14="http://schemas.microsoft.com/office/powerpoint/2010/main" val="301817063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705E2-9965-09B5-6847-DE35E6480D97}"/>
              </a:ext>
            </a:extLst>
          </p:cNvPr>
          <p:cNvSpPr>
            <a:spLocks noGrp="1"/>
          </p:cNvSpPr>
          <p:nvPr>
            <p:ph type="title"/>
          </p:nvPr>
        </p:nvSpPr>
        <p:spPr/>
        <p:txBody>
          <a:bodyPr/>
          <a:lstStyle/>
          <a:p>
            <a:r>
              <a:rPr lang="en-GB" dirty="0"/>
              <a:t>2. What is </a:t>
            </a:r>
            <a:r>
              <a:rPr lang="en-GB" dirty="0" err="1"/>
              <a:t>expressivism</a:t>
            </a:r>
            <a:r>
              <a:rPr lang="en-GB" dirty="0"/>
              <a:t>? (Elisabeth Camp)</a:t>
            </a:r>
          </a:p>
        </p:txBody>
      </p:sp>
      <p:sp>
        <p:nvSpPr>
          <p:cNvPr id="3" name="Content Placeholder 2">
            <a:extLst>
              <a:ext uri="{FF2B5EF4-FFF2-40B4-BE49-F238E27FC236}">
                <a16:creationId xmlns:a16="http://schemas.microsoft.com/office/drawing/2014/main" id="{6A216685-1469-930C-6793-F116DDDB380A}"/>
              </a:ext>
            </a:extLst>
          </p:cNvPr>
          <p:cNvSpPr>
            <a:spLocks noGrp="1"/>
          </p:cNvSpPr>
          <p:nvPr>
            <p:ph idx="1"/>
          </p:nvPr>
        </p:nvSpPr>
        <p:spPr/>
        <p:txBody>
          <a:bodyPr/>
          <a:lstStyle/>
          <a:p>
            <a:pPr algn="just">
              <a:buFont typeface="Wingdings" pitchFamily="2" charset="2"/>
              <a:buChar char="Ø"/>
            </a:pPr>
            <a:r>
              <a:rPr lang="en-GB" dirty="0"/>
              <a:t> ‘</a:t>
            </a:r>
            <a:r>
              <a:rPr lang="en-GB" dirty="0" err="1"/>
              <a:t>Expressivism</a:t>
            </a:r>
            <a:r>
              <a:rPr lang="en-GB" dirty="0"/>
              <a:t> is the view that certain kinds of language have the function of expressing states of mind rather than representing facts. […] More specifically, </a:t>
            </a:r>
            <a:r>
              <a:rPr lang="en-GB" dirty="0" err="1"/>
              <a:t>expressivism</a:t>
            </a:r>
            <a:r>
              <a:rPr lang="en-GB" dirty="0"/>
              <a:t> holds that words like ‘ought’ or ‘wrong’ conventionally function to express </a:t>
            </a:r>
            <a:r>
              <a:rPr lang="en-GB" i="1" dirty="0"/>
              <a:t>non-cognitive</a:t>
            </a:r>
            <a:r>
              <a:rPr lang="en-GB" dirty="0"/>
              <a:t> attitudes: attitudes other than straightforward belief, such as emotions or intentions. It holds that these non-cognitive attitudes </a:t>
            </a:r>
            <a:r>
              <a:rPr lang="en-GB" i="1" dirty="0"/>
              <a:t>explain</a:t>
            </a:r>
            <a:r>
              <a:rPr lang="en-GB" dirty="0"/>
              <a:t> those words’ meanings rather than just happening to be frequently correlated with their use. And it holds that the meaning and function of these words </a:t>
            </a:r>
            <a:r>
              <a:rPr lang="en-GB" i="1" dirty="0"/>
              <a:t>differ</a:t>
            </a:r>
            <a:r>
              <a:rPr lang="en-GB" dirty="0"/>
              <a:t> in a fundamental way from ordinary description.’ (Camp 2017: 87)</a:t>
            </a:r>
          </a:p>
        </p:txBody>
      </p:sp>
    </p:spTree>
    <p:extLst>
      <p:ext uri="{BB962C8B-B14F-4D97-AF65-F5344CB8AC3E}">
        <p14:creationId xmlns:p14="http://schemas.microsoft.com/office/powerpoint/2010/main" val="211832440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826C0-4674-12A2-FFA9-204C5C72FA88}"/>
              </a:ext>
            </a:extLst>
          </p:cNvPr>
          <p:cNvSpPr>
            <a:spLocks noGrp="1"/>
          </p:cNvSpPr>
          <p:nvPr>
            <p:ph type="title"/>
          </p:nvPr>
        </p:nvSpPr>
        <p:spPr/>
        <p:txBody>
          <a:bodyPr/>
          <a:lstStyle/>
          <a:p>
            <a:r>
              <a:rPr lang="en-GB" dirty="0"/>
              <a:t>3. Norm-</a:t>
            </a:r>
            <a:r>
              <a:rPr lang="en-GB" dirty="0" err="1"/>
              <a:t>expressivism</a:t>
            </a:r>
            <a:r>
              <a:rPr lang="en-GB" dirty="0"/>
              <a:t> (Allan Gibbard)</a:t>
            </a:r>
          </a:p>
        </p:txBody>
      </p:sp>
      <p:sp>
        <p:nvSpPr>
          <p:cNvPr id="3" name="Content Placeholder 2">
            <a:extLst>
              <a:ext uri="{FF2B5EF4-FFF2-40B4-BE49-F238E27FC236}">
                <a16:creationId xmlns:a16="http://schemas.microsoft.com/office/drawing/2014/main" id="{DE2B5730-87A9-0FC9-003A-B75E64425990}"/>
              </a:ext>
            </a:extLst>
          </p:cNvPr>
          <p:cNvSpPr>
            <a:spLocks noGrp="1"/>
          </p:cNvSpPr>
          <p:nvPr>
            <p:ph idx="1"/>
          </p:nvPr>
        </p:nvSpPr>
        <p:spPr/>
        <p:txBody>
          <a:bodyPr/>
          <a:lstStyle/>
          <a:p>
            <a:pPr algn="just">
              <a:buFont typeface="Wingdings" pitchFamily="2" charset="2"/>
              <a:buChar char="Ø"/>
            </a:pPr>
            <a:r>
              <a:rPr lang="en-GB" dirty="0"/>
              <a:t> In </a:t>
            </a:r>
            <a:r>
              <a:rPr lang="en-GB" i="1" dirty="0"/>
              <a:t>Wise Choices, Apt Feelings</a:t>
            </a:r>
            <a:r>
              <a:rPr lang="en-GB" dirty="0"/>
              <a:t> (1990), Allan Gibbard:</a:t>
            </a:r>
          </a:p>
          <a:p>
            <a:pPr marL="817200" indent="-457200" algn="just">
              <a:buFont typeface="+mj-lt"/>
              <a:buAutoNum type="arabicPeriod"/>
            </a:pPr>
            <a:r>
              <a:rPr lang="en-GB" dirty="0"/>
              <a:t>Argues that to say ‘X is rational’ is (roughly) to express </a:t>
            </a:r>
            <a:r>
              <a:rPr lang="en-GB" i="1" dirty="0"/>
              <a:t>acceptance of a system of norms</a:t>
            </a:r>
            <a:r>
              <a:rPr lang="en-GB" dirty="0"/>
              <a:t> (or rules) which permits X.</a:t>
            </a:r>
          </a:p>
          <a:p>
            <a:pPr marL="817200" indent="-457200" algn="just">
              <a:buFont typeface="+mj-lt"/>
              <a:buAutoNum type="arabicPeriod"/>
            </a:pPr>
            <a:r>
              <a:rPr lang="en-GB" dirty="0"/>
              <a:t>Argues that moral questions concern the rationality of certain kinds of sentiment, e.g. an act is morally wrong iff it is rational for the actor to feel guilty about having done it and for others to feel angry at them for having done it.</a:t>
            </a:r>
          </a:p>
          <a:p>
            <a:pPr algn="just">
              <a:buFont typeface="Wingdings" pitchFamily="2" charset="2"/>
              <a:buChar char="Ø"/>
            </a:pPr>
            <a:r>
              <a:rPr lang="en-GB" dirty="0"/>
              <a:t> In </a:t>
            </a:r>
            <a:r>
              <a:rPr lang="en-GB" i="1" dirty="0"/>
              <a:t>Thinking How to Live</a:t>
            </a:r>
            <a:r>
              <a:rPr lang="en-GB" dirty="0"/>
              <a:t> (2003), Gibbard retains much of the structure of his (1990) theory but replaces talk of </a:t>
            </a:r>
            <a:r>
              <a:rPr lang="en-GB" i="1" dirty="0"/>
              <a:t>acceptance of a system of norms</a:t>
            </a:r>
            <a:r>
              <a:rPr lang="en-GB" dirty="0"/>
              <a:t> with talk of </a:t>
            </a:r>
            <a:r>
              <a:rPr lang="en-GB" i="1" dirty="0"/>
              <a:t>planning</a:t>
            </a:r>
            <a:r>
              <a:rPr lang="en-GB" dirty="0"/>
              <a:t>. </a:t>
            </a:r>
          </a:p>
        </p:txBody>
      </p:sp>
    </p:spTree>
    <p:extLst>
      <p:ext uri="{BB962C8B-B14F-4D97-AF65-F5344CB8AC3E}">
        <p14:creationId xmlns:p14="http://schemas.microsoft.com/office/powerpoint/2010/main" val="393095989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F2FB4-4F5D-1BEE-A3AD-087E33DB0F79}"/>
              </a:ext>
            </a:extLst>
          </p:cNvPr>
          <p:cNvSpPr>
            <a:spLocks noGrp="1"/>
          </p:cNvSpPr>
          <p:nvPr>
            <p:ph type="title"/>
          </p:nvPr>
        </p:nvSpPr>
        <p:spPr/>
        <p:txBody>
          <a:bodyPr/>
          <a:lstStyle/>
          <a:p>
            <a:r>
              <a:rPr lang="en-GB" dirty="0"/>
              <a:t>4. What is the </a:t>
            </a:r>
            <a:r>
              <a:rPr lang="en-GB" dirty="0" err="1"/>
              <a:t>frege-geach</a:t>
            </a:r>
            <a:r>
              <a:rPr lang="en-GB" dirty="0"/>
              <a:t> problem? (Peter Geach, Mark Schroeder) </a:t>
            </a:r>
          </a:p>
        </p:txBody>
      </p:sp>
      <p:sp>
        <p:nvSpPr>
          <p:cNvPr id="3" name="Content Placeholder 2">
            <a:extLst>
              <a:ext uri="{FF2B5EF4-FFF2-40B4-BE49-F238E27FC236}">
                <a16:creationId xmlns:a16="http://schemas.microsoft.com/office/drawing/2014/main" id="{E89EF591-8683-712B-7C5C-5C9FA244C5A2}"/>
              </a:ext>
            </a:extLst>
          </p:cNvPr>
          <p:cNvSpPr>
            <a:spLocks noGrp="1"/>
          </p:cNvSpPr>
          <p:nvPr>
            <p:ph idx="1"/>
          </p:nvPr>
        </p:nvSpPr>
        <p:spPr/>
        <p:txBody>
          <a:bodyPr>
            <a:normAutofit lnSpcReduction="10000"/>
          </a:bodyPr>
          <a:lstStyle/>
          <a:p>
            <a:pPr algn="just">
              <a:buFont typeface="Wingdings" pitchFamily="2" charset="2"/>
              <a:buChar char="Ø"/>
            </a:pPr>
            <a:r>
              <a:rPr lang="en-GB" dirty="0"/>
              <a:t> According to expressivists, descriptive terms and moral terms have different kinds of meaning. Yet ‘there is no linguistic evidence whatsoever that the meaning of moral terms works differently than that of ordinary descriptive terms. On the contrary, everything that you can do syntactically with a descriptive predicate like ‘green’, you can do with a moral predicate like ‘wrong’, and when you do those things, they have the </a:t>
            </a:r>
            <a:r>
              <a:rPr lang="en-GB" i="1" dirty="0"/>
              <a:t>same semantic effects</a:t>
            </a:r>
            <a:r>
              <a:rPr lang="en-GB" dirty="0"/>
              <a:t>’ (Schroeder 2008: 704). The </a:t>
            </a:r>
            <a:r>
              <a:rPr lang="en-GB" i="1" dirty="0"/>
              <a:t>Frege-Geach Problem </a:t>
            </a:r>
            <a:r>
              <a:rPr lang="en-GB" dirty="0"/>
              <a:t>is to explain how this could be.</a:t>
            </a:r>
          </a:p>
          <a:p>
            <a:pPr algn="just">
              <a:buFont typeface="Wingdings" pitchFamily="2" charset="2"/>
              <a:buChar char="Ø"/>
            </a:pPr>
            <a:r>
              <a:rPr lang="en-GB" dirty="0"/>
              <a:t> Also known as the </a:t>
            </a:r>
            <a:r>
              <a:rPr lang="en-GB" i="1" dirty="0"/>
              <a:t>embedding problem</a:t>
            </a:r>
            <a:r>
              <a:rPr lang="en-GB" dirty="0"/>
              <a:t>. The point is that so far, we have only considered moral judgments in which the moral operator has </a:t>
            </a:r>
            <a:r>
              <a:rPr lang="en-GB" i="1" dirty="0"/>
              <a:t>wide scope </a:t>
            </a:r>
            <a:r>
              <a:rPr lang="en-GB" dirty="0"/>
              <a:t>– e.g. ‘It is wrong to steal’. But moral operators can be </a:t>
            </a:r>
            <a:r>
              <a:rPr lang="en-GB" i="1" dirty="0"/>
              <a:t>embedded </a:t>
            </a:r>
            <a:r>
              <a:rPr lang="en-GB" dirty="0"/>
              <a:t>in larger contexts so as to have </a:t>
            </a:r>
            <a:r>
              <a:rPr lang="en-GB" i="1" dirty="0"/>
              <a:t>narrow scope</a:t>
            </a:r>
            <a:r>
              <a:rPr lang="en-GB" dirty="0"/>
              <a:t> – e.g. ‘If it is wrong to steal, it is wrong to get your little brother to steal’. The challenge is to give an account in expressive terms of the meaning of moral judgments in which moral operator(s) have narrow scope. </a:t>
            </a:r>
          </a:p>
          <a:p>
            <a:pPr algn="just">
              <a:buFont typeface="Wingdings" pitchFamily="2" charset="2"/>
              <a:buChar char="Ø"/>
            </a:pPr>
            <a:endParaRPr lang="en-GB" dirty="0"/>
          </a:p>
        </p:txBody>
      </p:sp>
    </p:spTree>
    <p:extLst>
      <p:ext uri="{BB962C8B-B14F-4D97-AF65-F5344CB8AC3E}">
        <p14:creationId xmlns:p14="http://schemas.microsoft.com/office/powerpoint/2010/main" val="151955057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BE21E5-1BBB-32F8-E437-79E33B882996}"/>
              </a:ext>
            </a:extLst>
          </p:cNvPr>
          <p:cNvSpPr>
            <a:spLocks noGrp="1"/>
          </p:cNvSpPr>
          <p:nvPr>
            <p:ph type="title"/>
          </p:nvPr>
        </p:nvSpPr>
        <p:spPr/>
        <p:txBody>
          <a:bodyPr/>
          <a:lstStyle/>
          <a:p>
            <a:r>
              <a:rPr lang="en-GB" dirty="0"/>
              <a:t>4. What is the </a:t>
            </a:r>
            <a:r>
              <a:rPr lang="en-GB" dirty="0" err="1"/>
              <a:t>frege-geach</a:t>
            </a:r>
            <a:r>
              <a:rPr lang="en-GB" dirty="0"/>
              <a:t> problem? Cont. (Peter Geach, Mark Schroeder) </a:t>
            </a:r>
          </a:p>
        </p:txBody>
      </p:sp>
      <p:sp>
        <p:nvSpPr>
          <p:cNvPr id="3" name="Content Placeholder 2">
            <a:extLst>
              <a:ext uri="{FF2B5EF4-FFF2-40B4-BE49-F238E27FC236}">
                <a16:creationId xmlns:a16="http://schemas.microsoft.com/office/drawing/2014/main" id="{CD0B79F0-BB27-BB86-8057-A4E6BAEA4C6C}"/>
              </a:ext>
            </a:extLst>
          </p:cNvPr>
          <p:cNvSpPr>
            <a:spLocks noGrp="1"/>
          </p:cNvSpPr>
          <p:nvPr>
            <p:ph idx="1"/>
          </p:nvPr>
        </p:nvSpPr>
        <p:spPr/>
        <p:txBody>
          <a:bodyPr/>
          <a:lstStyle/>
          <a:p>
            <a:pPr algn="just">
              <a:buFont typeface="Wingdings" pitchFamily="2" charset="2"/>
              <a:buChar char="Ø"/>
            </a:pPr>
            <a:r>
              <a:rPr lang="en-GB" dirty="0"/>
              <a:t> One place the embedding problem shows up is in </a:t>
            </a:r>
            <a:r>
              <a:rPr lang="en-GB" i="1" dirty="0"/>
              <a:t>accounting for the validity</a:t>
            </a:r>
            <a:r>
              <a:rPr lang="en-GB" dirty="0"/>
              <a:t> of arguments such as the following:</a:t>
            </a:r>
          </a:p>
          <a:p>
            <a:pPr marL="817200" indent="-457200" algn="just">
              <a:buFont typeface="+mj-lt"/>
              <a:buAutoNum type="arabicPeriod"/>
            </a:pPr>
            <a:r>
              <a:rPr lang="en-GB" dirty="0"/>
              <a:t>Stealing is wrong;</a:t>
            </a:r>
          </a:p>
          <a:p>
            <a:pPr marL="817200" indent="-457200" algn="just">
              <a:buFont typeface="+mj-lt"/>
              <a:buAutoNum type="arabicPeriod"/>
            </a:pPr>
            <a:r>
              <a:rPr lang="en-GB" dirty="0"/>
              <a:t>If stealing is wrong, then getting your younger brother to steal is wrong;</a:t>
            </a:r>
          </a:p>
          <a:p>
            <a:pPr marL="817200" indent="-457200" algn="just">
              <a:buFont typeface="+mj-lt"/>
              <a:buAutoNum type="arabicPeriod"/>
            </a:pPr>
            <a:r>
              <a:rPr lang="en-GB" dirty="0"/>
              <a:t>Therefore, getting your younger brother to steal is wrong.</a:t>
            </a:r>
          </a:p>
          <a:p>
            <a:pPr marL="360000" indent="0" algn="just">
              <a:buNone/>
            </a:pPr>
            <a:endParaRPr lang="en-GB" dirty="0"/>
          </a:p>
        </p:txBody>
      </p:sp>
    </p:spTree>
    <p:extLst>
      <p:ext uri="{BB962C8B-B14F-4D97-AF65-F5344CB8AC3E}">
        <p14:creationId xmlns:p14="http://schemas.microsoft.com/office/powerpoint/2010/main" val="403349825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53AB5-C57F-96D6-9C37-FE22C47AC6DD}"/>
              </a:ext>
            </a:extLst>
          </p:cNvPr>
          <p:cNvSpPr>
            <a:spLocks noGrp="1"/>
          </p:cNvSpPr>
          <p:nvPr>
            <p:ph type="title"/>
          </p:nvPr>
        </p:nvSpPr>
        <p:spPr/>
        <p:txBody>
          <a:bodyPr/>
          <a:lstStyle/>
          <a:p>
            <a:r>
              <a:rPr lang="en-GB" dirty="0"/>
              <a:t>5. Higher-order attitudes (Simon Blackburn)</a:t>
            </a:r>
          </a:p>
        </p:txBody>
      </p:sp>
      <p:sp>
        <p:nvSpPr>
          <p:cNvPr id="3" name="Content Placeholder 2">
            <a:extLst>
              <a:ext uri="{FF2B5EF4-FFF2-40B4-BE49-F238E27FC236}">
                <a16:creationId xmlns:a16="http://schemas.microsoft.com/office/drawing/2014/main" id="{C0DA0E28-06CF-FAC5-A184-055EF56857A3}"/>
              </a:ext>
            </a:extLst>
          </p:cNvPr>
          <p:cNvSpPr>
            <a:spLocks noGrp="1"/>
          </p:cNvSpPr>
          <p:nvPr>
            <p:ph idx="1"/>
          </p:nvPr>
        </p:nvSpPr>
        <p:spPr/>
        <p:txBody>
          <a:bodyPr/>
          <a:lstStyle/>
          <a:p>
            <a:pPr algn="just">
              <a:buFont typeface="Wingdings" pitchFamily="2" charset="2"/>
              <a:buChar char="Ø"/>
            </a:pPr>
            <a:r>
              <a:rPr lang="en-GB" dirty="0"/>
              <a:t> In his book </a:t>
            </a:r>
            <a:r>
              <a:rPr lang="en-GB" i="1" dirty="0"/>
              <a:t>Spreading the Word</a:t>
            </a:r>
            <a:r>
              <a:rPr lang="en-GB" dirty="0"/>
              <a:t> (1984), Simon Blackburn suggests that embedding a moral operator in a larger context expresses a </a:t>
            </a:r>
            <a:r>
              <a:rPr lang="en-GB" i="1" dirty="0"/>
              <a:t>higher-order attitude</a:t>
            </a:r>
            <a:r>
              <a:rPr lang="en-GB" dirty="0"/>
              <a:t> – that is, an attitude towards an attitude.</a:t>
            </a:r>
          </a:p>
          <a:p>
            <a:pPr algn="just">
              <a:buFont typeface="Wingdings" pitchFamily="2" charset="2"/>
              <a:buChar char="Ø"/>
            </a:pPr>
            <a:r>
              <a:rPr lang="en-GB" dirty="0"/>
              <a:t> Let ‘B!’ indicate an attitude of disapproval. Then according to Blackburn:</a:t>
            </a:r>
          </a:p>
          <a:p>
            <a:pPr marL="817200" indent="-457200" algn="just">
              <a:buFont typeface="+mj-lt"/>
              <a:buAutoNum type="arabicPeriod"/>
            </a:pPr>
            <a:r>
              <a:rPr lang="en-GB" dirty="0"/>
              <a:t>B! (stealing);</a:t>
            </a:r>
          </a:p>
          <a:p>
            <a:pPr marL="817200" indent="-457200" algn="just">
              <a:buFont typeface="+mj-lt"/>
              <a:buAutoNum type="arabicPeriod"/>
            </a:pPr>
            <a:r>
              <a:rPr lang="en-GB" dirty="0"/>
              <a:t>B! (B! (stealing) and not-B! (getting your younger brother to steal));</a:t>
            </a:r>
          </a:p>
          <a:p>
            <a:pPr marL="817200" indent="-457200" algn="just">
              <a:buFont typeface="+mj-lt"/>
              <a:buAutoNum type="arabicPeriod"/>
            </a:pPr>
            <a:r>
              <a:rPr lang="en-GB" dirty="0"/>
              <a:t>Therefore B! (getting your younger brother to steal).</a:t>
            </a:r>
          </a:p>
        </p:txBody>
      </p:sp>
    </p:spTree>
    <p:extLst>
      <p:ext uri="{BB962C8B-B14F-4D97-AF65-F5344CB8AC3E}">
        <p14:creationId xmlns:p14="http://schemas.microsoft.com/office/powerpoint/2010/main" val="153357778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1106A-58D3-F383-DFC6-6DB2A14C6A6D}"/>
              </a:ext>
            </a:extLst>
          </p:cNvPr>
          <p:cNvSpPr>
            <a:spLocks noGrp="1"/>
          </p:cNvSpPr>
          <p:nvPr>
            <p:ph type="title"/>
          </p:nvPr>
        </p:nvSpPr>
        <p:spPr/>
        <p:txBody>
          <a:bodyPr/>
          <a:lstStyle/>
          <a:p>
            <a:r>
              <a:rPr lang="en-GB" dirty="0"/>
              <a:t>5. Higher-order attitudes cont. (</a:t>
            </a:r>
            <a:r>
              <a:rPr lang="en-GB" dirty="0" err="1"/>
              <a:t>simon</a:t>
            </a:r>
            <a:r>
              <a:rPr lang="en-GB" dirty="0"/>
              <a:t> </a:t>
            </a:r>
            <a:r>
              <a:rPr lang="en-GB" dirty="0" err="1"/>
              <a:t>blackburn</a:t>
            </a:r>
            <a:r>
              <a:rPr lang="en-GB" dirty="0"/>
              <a:t>)</a:t>
            </a:r>
          </a:p>
        </p:txBody>
      </p:sp>
      <p:sp>
        <p:nvSpPr>
          <p:cNvPr id="3" name="Content Placeholder 2">
            <a:extLst>
              <a:ext uri="{FF2B5EF4-FFF2-40B4-BE49-F238E27FC236}">
                <a16:creationId xmlns:a16="http://schemas.microsoft.com/office/drawing/2014/main" id="{135173EE-CC53-2B3A-097A-C48717E7B6A9}"/>
              </a:ext>
            </a:extLst>
          </p:cNvPr>
          <p:cNvSpPr>
            <a:spLocks noGrp="1"/>
          </p:cNvSpPr>
          <p:nvPr>
            <p:ph idx="1"/>
          </p:nvPr>
        </p:nvSpPr>
        <p:spPr>
          <a:xfrm>
            <a:off x="1024128" y="2286000"/>
            <a:ext cx="9720073" cy="4399808"/>
          </a:xfrm>
        </p:spPr>
        <p:txBody>
          <a:bodyPr>
            <a:normAutofit lnSpcReduction="10000"/>
          </a:bodyPr>
          <a:lstStyle/>
          <a:p>
            <a:pPr>
              <a:buFont typeface="Wingdings" pitchFamily="2" charset="2"/>
              <a:buChar char="Ø"/>
            </a:pPr>
            <a:r>
              <a:rPr lang="en-GB" dirty="0"/>
              <a:t> Compare:</a:t>
            </a:r>
          </a:p>
          <a:p>
            <a:pPr marL="817200" indent="-457200">
              <a:buFont typeface="+mj-lt"/>
              <a:buAutoNum type="arabicPeriod"/>
            </a:pPr>
            <a:r>
              <a:rPr lang="en-GB" dirty="0"/>
              <a:t>Stealing is wrong;</a:t>
            </a:r>
          </a:p>
          <a:p>
            <a:pPr marL="817200" indent="-457200">
              <a:buFont typeface="+mj-lt"/>
              <a:buAutoNum type="arabicPeriod"/>
            </a:pPr>
            <a:r>
              <a:rPr lang="en-GB" dirty="0"/>
              <a:t>If stealing is wrong, then getting your younger brother to steal is wrong;</a:t>
            </a:r>
          </a:p>
          <a:p>
            <a:pPr marL="817200" indent="-457200">
              <a:buFont typeface="+mj-lt"/>
              <a:buAutoNum type="arabicPeriod"/>
            </a:pPr>
            <a:r>
              <a:rPr lang="en-GB" dirty="0"/>
              <a:t>Therefore, getting your younger brother to steal is wrong.</a:t>
            </a:r>
          </a:p>
          <a:p>
            <a:pPr marL="360000" indent="0">
              <a:spcBef>
                <a:spcPts val="0"/>
              </a:spcBef>
              <a:buNone/>
            </a:pPr>
            <a:endParaRPr lang="en-GB" dirty="0"/>
          </a:p>
          <a:p>
            <a:pPr marL="817200" indent="-457200">
              <a:buFont typeface="+mj-lt"/>
              <a:buAutoNum type="alphaLcPeriod"/>
            </a:pPr>
            <a:r>
              <a:rPr lang="en-GB" dirty="0"/>
              <a:t>Stealing is wrong;</a:t>
            </a:r>
          </a:p>
          <a:p>
            <a:pPr marL="817200" indent="-457200">
              <a:buFont typeface="+mj-lt"/>
              <a:buAutoNum type="alphaLcPeriod"/>
            </a:pPr>
            <a:r>
              <a:rPr lang="en-GB" dirty="0"/>
              <a:t>It is wrong to both disapprove of stealing and not disapprove of getting your younger brother to steal;</a:t>
            </a:r>
          </a:p>
          <a:p>
            <a:pPr marL="817200" indent="-457200">
              <a:buFont typeface="+mj-lt"/>
              <a:buAutoNum type="alphaLcPeriod"/>
            </a:pPr>
            <a:r>
              <a:rPr lang="en-GB" dirty="0"/>
              <a:t>Therefore, getting your younger brother to steal is wrong.</a:t>
            </a:r>
          </a:p>
          <a:p>
            <a:pPr>
              <a:buFont typeface="Wingdings" pitchFamily="2" charset="2"/>
              <a:buChar char="Ø"/>
            </a:pPr>
            <a:r>
              <a:rPr lang="en-GB" dirty="0"/>
              <a:t> Intuitively, (1)-(3) is valid and (a)-(c) is invalid. Yet according to Blackburn, (2) and (b) express exactly the same attitude.</a:t>
            </a:r>
          </a:p>
          <a:p>
            <a:pPr marL="360000" indent="0">
              <a:buNone/>
            </a:pPr>
            <a:endParaRPr lang="en-GB" dirty="0"/>
          </a:p>
          <a:p>
            <a:pPr marL="817200" indent="-457200">
              <a:buFont typeface="+mj-lt"/>
              <a:buAutoNum type="alphaLcPeriod"/>
            </a:pPr>
            <a:endParaRPr lang="en-GB" dirty="0"/>
          </a:p>
        </p:txBody>
      </p:sp>
    </p:spTree>
    <p:extLst>
      <p:ext uri="{BB962C8B-B14F-4D97-AF65-F5344CB8AC3E}">
        <p14:creationId xmlns:p14="http://schemas.microsoft.com/office/powerpoint/2010/main" val="26922390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0507F-237F-D819-51F9-41B0344647EF}"/>
              </a:ext>
            </a:extLst>
          </p:cNvPr>
          <p:cNvSpPr>
            <a:spLocks noGrp="1"/>
          </p:cNvSpPr>
          <p:nvPr>
            <p:ph type="title"/>
          </p:nvPr>
        </p:nvSpPr>
        <p:spPr/>
        <p:txBody>
          <a:bodyPr/>
          <a:lstStyle/>
          <a:p>
            <a:r>
              <a:rPr lang="en-GB" dirty="0"/>
              <a:t>6. The negation problem (Mark Schroeder)</a:t>
            </a:r>
          </a:p>
        </p:txBody>
      </p:sp>
      <p:sp>
        <p:nvSpPr>
          <p:cNvPr id="3" name="Content Placeholder 2">
            <a:extLst>
              <a:ext uri="{FF2B5EF4-FFF2-40B4-BE49-F238E27FC236}">
                <a16:creationId xmlns:a16="http://schemas.microsoft.com/office/drawing/2014/main" id="{D192DBC4-A004-E92D-0B1D-16A09A732415}"/>
              </a:ext>
            </a:extLst>
          </p:cNvPr>
          <p:cNvSpPr>
            <a:spLocks noGrp="1"/>
          </p:cNvSpPr>
          <p:nvPr>
            <p:ph idx="1"/>
          </p:nvPr>
        </p:nvSpPr>
        <p:spPr/>
        <p:txBody>
          <a:bodyPr/>
          <a:lstStyle/>
          <a:p>
            <a:pPr algn="just">
              <a:buFont typeface="Wingdings" pitchFamily="2" charset="2"/>
              <a:buChar char="Ø"/>
            </a:pPr>
            <a:r>
              <a:rPr lang="en-GB" dirty="0"/>
              <a:t> Let us say that mental states which are incoherent in the same way that beliefs with inconsistent contents are incoherent </a:t>
            </a:r>
            <a:r>
              <a:rPr lang="en-GB" i="1" dirty="0"/>
              <a:t>disagree</a:t>
            </a:r>
            <a:r>
              <a:rPr lang="en-GB" dirty="0"/>
              <a:t>. Then: ‘if intentions – or other noncognitive attitudes like disapproval – share with beliefs the property that they disagree with each other just in case they are toward inconsistent contents, then expressivists can hope to explain inconsistency between moral sentences and their negations, by assigning ‘stealing is wrong’ and ‘stealing is not wrong’ to states of disapproval of inconsistent things’ (Schroeder 2008: 711). </a:t>
            </a:r>
          </a:p>
          <a:p>
            <a:pPr algn="just">
              <a:buFont typeface="Wingdings" pitchFamily="2" charset="2"/>
              <a:buChar char="Ø"/>
            </a:pPr>
            <a:r>
              <a:rPr lang="en-GB" dirty="0"/>
              <a:t> The problem is that ‘even if disapproval of stealing and disapproval of not stealing disagree, the latter is not, in fact, the attitude expressed by ‘stealing is not wrong’, but rather that expressed by ‘not stealing is wrong’’ (Schroeder 2008: 711). Can the expressivist use this strategy to account for the meaning of ‘stealing is not wrong’?</a:t>
            </a:r>
          </a:p>
        </p:txBody>
      </p:sp>
    </p:spTree>
    <p:extLst>
      <p:ext uri="{BB962C8B-B14F-4D97-AF65-F5344CB8AC3E}">
        <p14:creationId xmlns:p14="http://schemas.microsoft.com/office/powerpoint/2010/main" val="227995127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69C074-1017-D0E6-605A-623ABBDB6493}"/>
              </a:ext>
            </a:extLst>
          </p:cNvPr>
          <p:cNvSpPr>
            <a:spLocks noGrp="1"/>
          </p:cNvSpPr>
          <p:nvPr>
            <p:ph type="title"/>
          </p:nvPr>
        </p:nvSpPr>
        <p:spPr/>
        <p:txBody>
          <a:bodyPr/>
          <a:lstStyle/>
          <a:p>
            <a:r>
              <a:rPr lang="en-GB" dirty="0"/>
              <a:t>6. The negation problem cont. (mark Schroeder)</a:t>
            </a:r>
          </a:p>
        </p:txBody>
      </p:sp>
      <p:sp>
        <p:nvSpPr>
          <p:cNvPr id="3" name="Content Placeholder 2">
            <a:extLst>
              <a:ext uri="{FF2B5EF4-FFF2-40B4-BE49-F238E27FC236}">
                <a16:creationId xmlns:a16="http://schemas.microsoft.com/office/drawing/2014/main" id="{90B57D5B-EDE6-4056-5CCF-5CA340F13508}"/>
              </a:ext>
            </a:extLst>
          </p:cNvPr>
          <p:cNvSpPr>
            <a:spLocks noGrp="1"/>
          </p:cNvSpPr>
          <p:nvPr>
            <p:ph idx="1"/>
          </p:nvPr>
        </p:nvSpPr>
        <p:spPr/>
        <p:txBody>
          <a:bodyPr/>
          <a:lstStyle/>
          <a:p>
            <a:pPr algn="just">
              <a:buFont typeface="Wingdings" pitchFamily="2" charset="2"/>
              <a:buChar char="Ø"/>
            </a:pPr>
            <a:r>
              <a:rPr lang="en-GB" dirty="0"/>
              <a:t> Consider the following sentences:</a:t>
            </a:r>
          </a:p>
          <a:p>
            <a:pPr marL="817200" indent="-457200" algn="just">
              <a:buFont typeface="+mj-lt"/>
              <a:buAutoNum type="arabicPeriod"/>
            </a:pPr>
            <a:r>
              <a:rPr lang="en-GB" dirty="0"/>
              <a:t>Stealing is wrong =&gt; DIS (stealing);</a:t>
            </a:r>
          </a:p>
          <a:p>
            <a:pPr marL="817200" indent="-457200" algn="just">
              <a:buFont typeface="+mj-lt"/>
              <a:buAutoNum type="arabicPeriod"/>
            </a:pPr>
            <a:r>
              <a:rPr lang="en-GB" dirty="0"/>
              <a:t>Stealing is not wrong =&gt; DIS (x);</a:t>
            </a:r>
          </a:p>
          <a:p>
            <a:pPr marL="817200" indent="-457200" algn="just">
              <a:buFont typeface="+mj-lt"/>
              <a:buAutoNum type="arabicPeriod"/>
            </a:pPr>
            <a:r>
              <a:rPr lang="en-GB" dirty="0"/>
              <a:t>Not stealing is wrong =&gt; DIS (not stealing);</a:t>
            </a:r>
          </a:p>
          <a:p>
            <a:pPr marL="817200" indent="-457200" algn="just">
              <a:buFont typeface="+mj-lt"/>
              <a:buAutoNum type="arabicPeriod"/>
            </a:pPr>
            <a:r>
              <a:rPr lang="en-GB" dirty="0"/>
              <a:t>Not stealing is not wrong =&gt; DIS (y).</a:t>
            </a:r>
          </a:p>
          <a:p>
            <a:pPr algn="just">
              <a:buFont typeface="Wingdings" pitchFamily="2" charset="2"/>
              <a:buChar char="Ø"/>
            </a:pPr>
            <a:r>
              <a:rPr lang="en-GB" dirty="0"/>
              <a:t> (2) must express disapproval of something inconsistent with stealing, in order to explain the inconsistency of (1) and (2); (4) must express disapproval of something inconsistent with not stealing, in order to explain the inconsistency of (3) and (4); it follows that x and y must be inconsistent with each other; yet clearly this is not so.</a:t>
            </a:r>
          </a:p>
        </p:txBody>
      </p:sp>
    </p:spTree>
    <p:extLst>
      <p:ext uri="{BB962C8B-B14F-4D97-AF65-F5344CB8AC3E}">
        <p14:creationId xmlns:p14="http://schemas.microsoft.com/office/powerpoint/2010/main" val="280768144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D4BB5-F21A-A7FA-7594-825E4C16891D}"/>
              </a:ext>
            </a:extLst>
          </p:cNvPr>
          <p:cNvSpPr>
            <a:spLocks noGrp="1"/>
          </p:cNvSpPr>
          <p:nvPr>
            <p:ph type="title"/>
          </p:nvPr>
        </p:nvSpPr>
        <p:spPr/>
        <p:txBody>
          <a:bodyPr/>
          <a:lstStyle/>
          <a:p>
            <a:r>
              <a:rPr lang="en-GB" dirty="0"/>
              <a:t>7. A hierarchy of attitudes (</a:t>
            </a:r>
            <a:r>
              <a:rPr lang="en-GB" dirty="0" err="1"/>
              <a:t>allan</a:t>
            </a:r>
            <a:r>
              <a:rPr lang="en-GB" dirty="0"/>
              <a:t> Gibbard)</a:t>
            </a:r>
          </a:p>
        </p:txBody>
      </p:sp>
      <p:sp>
        <p:nvSpPr>
          <p:cNvPr id="3" name="Content Placeholder 2">
            <a:extLst>
              <a:ext uri="{FF2B5EF4-FFF2-40B4-BE49-F238E27FC236}">
                <a16:creationId xmlns:a16="http://schemas.microsoft.com/office/drawing/2014/main" id="{D2B99AB7-BBF7-666F-55A1-47579B26460A}"/>
              </a:ext>
            </a:extLst>
          </p:cNvPr>
          <p:cNvSpPr>
            <a:spLocks noGrp="1"/>
          </p:cNvSpPr>
          <p:nvPr>
            <p:ph idx="1"/>
          </p:nvPr>
        </p:nvSpPr>
        <p:spPr/>
        <p:txBody>
          <a:bodyPr/>
          <a:lstStyle/>
          <a:p>
            <a:pPr algn="just">
              <a:buFont typeface="Wingdings" pitchFamily="2" charset="2"/>
              <a:buChar char="Ø"/>
            </a:pPr>
            <a:r>
              <a:rPr lang="en-GB" dirty="0"/>
              <a:t> Following this line of reasoning, most contemporary expressivists think: ‘rather than being inconsistent because they express the same attitude toward inconsistent contents, as ‘grass is green’ and ‘grass is not green’ are […] ’stealing is wrong’ and ‘stealing is not wrong’ are inconsistent because they express different attitudes toward the </a:t>
            </a:r>
            <a:r>
              <a:rPr lang="en-GB" i="1" dirty="0"/>
              <a:t>same</a:t>
            </a:r>
            <a:r>
              <a:rPr lang="en-GB" dirty="0"/>
              <a:t> content – attitudes which just happen to disagree with one another’ (Schroeder 2008: 712). This leads most contemporary expressivists to postulate an entire hierarchy of distinct non-cognitive attitudes that can be expressed by moral judgments. </a:t>
            </a:r>
          </a:p>
        </p:txBody>
      </p:sp>
    </p:spTree>
    <p:extLst>
      <p:ext uri="{BB962C8B-B14F-4D97-AF65-F5344CB8AC3E}">
        <p14:creationId xmlns:p14="http://schemas.microsoft.com/office/powerpoint/2010/main" val="133917345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833EA-A43A-59CD-A6E0-A8A9212D3FEA}"/>
              </a:ext>
            </a:extLst>
          </p:cNvPr>
          <p:cNvSpPr>
            <a:spLocks noGrp="1"/>
          </p:cNvSpPr>
          <p:nvPr>
            <p:ph type="title"/>
          </p:nvPr>
        </p:nvSpPr>
        <p:spPr/>
        <p:txBody>
          <a:bodyPr/>
          <a:lstStyle/>
          <a:p>
            <a:r>
              <a:rPr lang="en-GB" dirty="0"/>
              <a:t>7. A hierarchy of attitudes cont. (Allan Gibbard)</a:t>
            </a:r>
          </a:p>
        </p:txBody>
      </p:sp>
      <p:sp>
        <p:nvSpPr>
          <p:cNvPr id="3" name="Content Placeholder 2">
            <a:extLst>
              <a:ext uri="{FF2B5EF4-FFF2-40B4-BE49-F238E27FC236}">
                <a16:creationId xmlns:a16="http://schemas.microsoft.com/office/drawing/2014/main" id="{686A6277-6E45-7E18-1A2E-332156832A19}"/>
              </a:ext>
            </a:extLst>
          </p:cNvPr>
          <p:cNvSpPr>
            <a:spLocks noGrp="1"/>
          </p:cNvSpPr>
          <p:nvPr>
            <p:ph idx="1"/>
          </p:nvPr>
        </p:nvSpPr>
        <p:spPr>
          <a:xfrm>
            <a:off x="1024128" y="2285999"/>
            <a:ext cx="9720073" cy="4387933"/>
          </a:xfrm>
        </p:spPr>
        <p:txBody>
          <a:bodyPr>
            <a:normAutofit lnSpcReduction="10000"/>
          </a:bodyPr>
          <a:lstStyle/>
          <a:p>
            <a:pPr>
              <a:buFont typeface="Wingdings" pitchFamily="2" charset="2"/>
              <a:buChar char="Ø"/>
            </a:pPr>
            <a:r>
              <a:rPr lang="en-GB" dirty="0"/>
              <a:t> Compare:</a:t>
            </a:r>
          </a:p>
          <a:p>
            <a:pPr marL="817200" indent="-457200">
              <a:buFont typeface="+mj-lt"/>
              <a:buAutoNum type="arabicPeriod"/>
            </a:pPr>
            <a:r>
              <a:rPr lang="en-GB" dirty="0"/>
              <a:t>Allan thinks that stealing is wrong;</a:t>
            </a:r>
          </a:p>
          <a:p>
            <a:pPr marL="817200" indent="-457200">
              <a:buFont typeface="+mj-lt"/>
              <a:buAutoNum type="arabicPeriod"/>
            </a:pPr>
            <a:r>
              <a:rPr lang="en-GB" dirty="0"/>
              <a:t>Allan doesn’t think that stealing is wrong;</a:t>
            </a:r>
          </a:p>
          <a:p>
            <a:pPr marL="817200" indent="-457200">
              <a:buFont typeface="+mj-lt"/>
              <a:buAutoNum type="arabicPeriod"/>
            </a:pPr>
            <a:r>
              <a:rPr lang="en-GB" dirty="0"/>
              <a:t>Allan thinks that stealing is not wrong;</a:t>
            </a:r>
          </a:p>
          <a:p>
            <a:pPr marL="817200" indent="-457200">
              <a:buFont typeface="+mj-lt"/>
              <a:buAutoNum type="arabicPeriod"/>
            </a:pPr>
            <a:r>
              <a:rPr lang="en-GB" dirty="0"/>
              <a:t>Allan thinks that not stealing is wrong.</a:t>
            </a:r>
          </a:p>
          <a:p>
            <a:pPr marL="360000" indent="0">
              <a:spcBef>
                <a:spcPts val="0"/>
              </a:spcBef>
              <a:buNone/>
            </a:pPr>
            <a:endParaRPr lang="en-GB" dirty="0"/>
          </a:p>
          <a:p>
            <a:pPr marL="817200" indent="-457200">
              <a:buFont typeface="+mj-lt"/>
              <a:buAutoNum type="alphaLcPeriod"/>
            </a:pPr>
            <a:r>
              <a:rPr lang="en-GB" dirty="0"/>
              <a:t>Allan disapproves of stealing;</a:t>
            </a:r>
          </a:p>
          <a:p>
            <a:pPr marL="817200" indent="-457200">
              <a:buFont typeface="+mj-lt"/>
              <a:buAutoNum type="alphaLcPeriod"/>
            </a:pPr>
            <a:r>
              <a:rPr lang="en-GB" dirty="0"/>
              <a:t>Allan doesn’t disapprove of stealing;</a:t>
            </a:r>
          </a:p>
          <a:p>
            <a:pPr marL="817200" indent="-457200">
              <a:buFont typeface="+mj-lt"/>
              <a:buAutoNum type="alphaLcPeriod"/>
            </a:pPr>
            <a:r>
              <a:rPr lang="en-GB" dirty="0"/>
              <a:t>???</a:t>
            </a:r>
          </a:p>
          <a:p>
            <a:pPr marL="817200" indent="-457200">
              <a:buFont typeface="+mj-lt"/>
              <a:buAutoNum type="alphaLcPeriod"/>
            </a:pPr>
            <a:r>
              <a:rPr lang="en-GB" dirty="0"/>
              <a:t>Allan disapproves of not stealing.</a:t>
            </a:r>
          </a:p>
        </p:txBody>
      </p:sp>
    </p:spTree>
    <p:extLst>
      <p:ext uri="{BB962C8B-B14F-4D97-AF65-F5344CB8AC3E}">
        <p14:creationId xmlns:p14="http://schemas.microsoft.com/office/powerpoint/2010/main" val="2110301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1710047"/>
            <a:ext cx="9720073" cy="4963885"/>
          </a:xfrm>
        </p:spPr>
        <p:txBody>
          <a:bodyPr>
            <a:normAutofit fontScale="92500"/>
          </a:bodyPr>
          <a:lstStyle/>
          <a:p>
            <a:r>
              <a:rPr lang="en-GB" dirty="0" err="1"/>
              <a:t>Dummett</a:t>
            </a:r>
            <a:r>
              <a:rPr lang="en-GB" dirty="0"/>
              <a:t>, Michael (1993). </a:t>
            </a:r>
            <a:r>
              <a:rPr lang="en-GB" i="1" dirty="0"/>
              <a:t>Origins of Analytical Philosophy</a:t>
            </a:r>
            <a:r>
              <a:rPr lang="en-GB" dirty="0"/>
              <a:t>. London: Duckworth.</a:t>
            </a:r>
          </a:p>
          <a:p>
            <a:r>
              <a:rPr lang="en-GB" dirty="0"/>
              <a:t>Enoch, David (2011). </a:t>
            </a:r>
            <a:r>
              <a:rPr lang="en-GB" i="1" dirty="0"/>
              <a:t>Taking Morality Seriously: A </a:t>
            </a:r>
            <a:r>
              <a:rPr lang="en-GB" i="1" dirty="0" err="1"/>
              <a:t>Defense</a:t>
            </a:r>
            <a:r>
              <a:rPr lang="en-GB" i="1" dirty="0"/>
              <a:t> of Robust Realism</a:t>
            </a:r>
            <a:r>
              <a:rPr lang="en-GB" dirty="0"/>
              <a:t>. Oxford: Oxford University Press.</a:t>
            </a:r>
          </a:p>
          <a:p>
            <a:r>
              <a:rPr lang="en-GB" dirty="0"/>
              <a:t>Finlay, Stephen (2007). ‘Four Faces of Moral Realism.’ </a:t>
            </a:r>
            <a:r>
              <a:rPr lang="en-GB" i="1" dirty="0"/>
              <a:t>Philosophy Compass</a:t>
            </a:r>
            <a:r>
              <a:rPr lang="en-GB" dirty="0"/>
              <a:t> 2(6): 820-849.</a:t>
            </a:r>
          </a:p>
          <a:p>
            <a:r>
              <a:rPr lang="en-GB" dirty="0"/>
              <a:t>Fisher, Andrew (2014). </a:t>
            </a:r>
            <a:r>
              <a:rPr lang="en-GB" i="1" dirty="0"/>
              <a:t>Metaethics: An Introduction</a:t>
            </a:r>
            <a:r>
              <a:rPr lang="en-GB" dirty="0"/>
              <a:t>. New York: Routledge.</a:t>
            </a:r>
          </a:p>
          <a:p>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r>
              <a:rPr lang="en-GB" dirty="0" err="1"/>
              <a:t>Millgram</a:t>
            </a:r>
            <a:r>
              <a:rPr lang="en-GB" dirty="0"/>
              <a:t>, Elijah (1995). ‘Was Hume a </a:t>
            </a:r>
            <a:r>
              <a:rPr lang="en-GB" dirty="0" err="1"/>
              <a:t>Humean</a:t>
            </a:r>
            <a:r>
              <a:rPr lang="en-GB" dirty="0"/>
              <a:t>?’ </a:t>
            </a:r>
            <a:r>
              <a:rPr lang="en-GB" i="1" dirty="0"/>
              <a:t>Hume Studies</a:t>
            </a:r>
            <a:r>
              <a:rPr lang="en-GB" dirty="0"/>
              <a:t> 31(1): 75-93.</a:t>
            </a:r>
          </a:p>
          <a:p>
            <a:r>
              <a:rPr lang="en-GB" dirty="0" err="1"/>
              <a:t>Schuringa</a:t>
            </a:r>
            <a:r>
              <a:rPr lang="en-GB" dirty="0"/>
              <a:t>, Christoph (2025). </a:t>
            </a:r>
            <a:r>
              <a:rPr lang="en-GB" i="1" dirty="0"/>
              <a:t>A Social History of Analytic Philosophy</a:t>
            </a:r>
            <a:r>
              <a:rPr lang="en-GB" dirty="0"/>
              <a:t>. London: Verso.</a:t>
            </a:r>
          </a:p>
          <a:p>
            <a:r>
              <a:rPr lang="en-GB" dirty="0"/>
              <a:t>Sellars, Wilfred (1962). ‘Philosophy and the Scientific Image of Man.’ In Robert </a:t>
            </a:r>
            <a:r>
              <a:rPr lang="en-GB" dirty="0" err="1"/>
              <a:t>Colodny</a:t>
            </a:r>
            <a:r>
              <a:rPr lang="en-GB" dirty="0"/>
              <a:t> ed., </a:t>
            </a:r>
            <a:r>
              <a:rPr lang="en-GB" i="1" dirty="0"/>
              <a:t>Frontiers of Science and Philosophy</a:t>
            </a:r>
            <a:r>
              <a:rPr lang="en-GB" dirty="0"/>
              <a:t>, 35-78. Pittsburgh: University of Pittsburgh Press.</a:t>
            </a:r>
          </a:p>
          <a:p>
            <a:r>
              <a:rPr lang="en-GB" dirty="0"/>
              <a:t>Smith, Michael (1994). </a:t>
            </a:r>
            <a:r>
              <a:rPr lang="en-GB" i="1" dirty="0"/>
              <a:t>The Moral Problem</a:t>
            </a:r>
            <a:r>
              <a:rPr lang="en-GB" dirty="0"/>
              <a:t>. Oxford: Blackwell.</a:t>
            </a:r>
          </a:p>
        </p:txBody>
      </p:sp>
    </p:spTree>
    <p:extLst>
      <p:ext uri="{BB962C8B-B14F-4D97-AF65-F5344CB8AC3E}">
        <p14:creationId xmlns:p14="http://schemas.microsoft.com/office/powerpoint/2010/main" val="223218821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833EA-A43A-59CD-A6E0-A8A9212D3FEA}"/>
              </a:ext>
            </a:extLst>
          </p:cNvPr>
          <p:cNvSpPr>
            <a:spLocks noGrp="1"/>
          </p:cNvSpPr>
          <p:nvPr>
            <p:ph type="title"/>
          </p:nvPr>
        </p:nvSpPr>
        <p:spPr/>
        <p:txBody>
          <a:bodyPr/>
          <a:lstStyle/>
          <a:p>
            <a:r>
              <a:rPr lang="en-GB" dirty="0"/>
              <a:t>7. A hierarchy of attitudes cont. (Allan Gibbard)</a:t>
            </a:r>
          </a:p>
        </p:txBody>
      </p:sp>
      <p:sp>
        <p:nvSpPr>
          <p:cNvPr id="3" name="Content Placeholder 2">
            <a:extLst>
              <a:ext uri="{FF2B5EF4-FFF2-40B4-BE49-F238E27FC236}">
                <a16:creationId xmlns:a16="http://schemas.microsoft.com/office/drawing/2014/main" id="{686A6277-6E45-7E18-1A2E-332156832A19}"/>
              </a:ext>
            </a:extLst>
          </p:cNvPr>
          <p:cNvSpPr>
            <a:spLocks noGrp="1"/>
          </p:cNvSpPr>
          <p:nvPr>
            <p:ph idx="1"/>
          </p:nvPr>
        </p:nvSpPr>
        <p:spPr>
          <a:xfrm>
            <a:off x="1024128" y="2285999"/>
            <a:ext cx="9720073" cy="4387933"/>
          </a:xfrm>
        </p:spPr>
        <p:txBody>
          <a:bodyPr>
            <a:normAutofit lnSpcReduction="10000"/>
          </a:bodyPr>
          <a:lstStyle/>
          <a:p>
            <a:pPr>
              <a:buFont typeface="Wingdings" pitchFamily="2" charset="2"/>
              <a:buChar char="Ø"/>
            </a:pPr>
            <a:r>
              <a:rPr lang="en-GB" dirty="0"/>
              <a:t> Likewise:</a:t>
            </a:r>
          </a:p>
          <a:p>
            <a:pPr marL="817200" indent="-457200">
              <a:buFont typeface="+mj-lt"/>
              <a:buAutoNum type="arabicPeriod"/>
            </a:pPr>
            <a:r>
              <a:rPr lang="en-GB" dirty="0"/>
              <a:t>Allan thinks that stealing is wrong;</a:t>
            </a:r>
          </a:p>
          <a:p>
            <a:pPr marL="817200" indent="-457200">
              <a:buFont typeface="+mj-lt"/>
              <a:buAutoNum type="arabicPeriod"/>
            </a:pPr>
            <a:r>
              <a:rPr lang="en-GB" dirty="0"/>
              <a:t>It is possible that Allan thinks that stealing is wrong;</a:t>
            </a:r>
          </a:p>
          <a:p>
            <a:pPr marL="817200" indent="-457200">
              <a:buFont typeface="+mj-lt"/>
              <a:buAutoNum type="arabicPeriod"/>
            </a:pPr>
            <a:r>
              <a:rPr lang="en-GB" dirty="0"/>
              <a:t>Allan thinks it is possible that stealing is wrong;</a:t>
            </a:r>
          </a:p>
          <a:p>
            <a:pPr marL="817200" indent="-457200">
              <a:buFont typeface="+mj-lt"/>
              <a:buAutoNum type="arabicPeriod"/>
            </a:pPr>
            <a:r>
              <a:rPr lang="en-GB" dirty="0"/>
              <a:t>Allan thinks that possibly stealing is wrong.</a:t>
            </a:r>
          </a:p>
          <a:p>
            <a:pPr marL="360000" indent="0">
              <a:spcBef>
                <a:spcPts val="0"/>
              </a:spcBef>
              <a:buNone/>
            </a:pPr>
            <a:endParaRPr lang="en-GB" dirty="0"/>
          </a:p>
          <a:p>
            <a:pPr marL="817200" indent="-457200">
              <a:buFont typeface="+mj-lt"/>
              <a:buAutoNum type="alphaLcPeriod"/>
            </a:pPr>
            <a:r>
              <a:rPr lang="en-GB" dirty="0"/>
              <a:t>Allan disapproves of stealing;</a:t>
            </a:r>
          </a:p>
          <a:p>
            <a:pPr marL="817200" indent="-457200">
              <a:buFont typeface="+mj-lt"/>
              <a:buAutoNum type="alphaLcPeriod"/>
            </a:pPr>
            <a:r>
              <a:rPr lang="en-GB" dirty="0"/>
              <a:t>It is possible that Allan disapproves of stealing;</a:t>
            </a:r>
          </a:p>
          <a:p>
            <a:pPr marL="817200" indent="-457200">
              <a:buFont typeface="+mj-lt"/>
              <a:buAutoNum type="alphaLcPeriod"/>
            </a:pPr>
            <a:r>
              <a:rPr lang="en-GB" dirty="0"/>
              <a:t>???</a:t>
            </a:r>
          </a:p>
          <a:p>
            <a:pPr marL="817200" indent="-457200">
              <a:buFont typeface="+mj-lt"/>
              <a:buAutoNum type="alphaLcPeriod"/>
            </a:pPr>
            <a:r>
              <a:rPr lang="en-GB" dirty="0"/>
              <a:t>Allan disapproves of possibly stealing. </a:t>
            </a:r>
          </a:p>
        </p:txBody>
      </p:sp>
    </p:spTree>
    <p:extLst>
      <p:ext uri="{BB962C8B-B14F-4D97-AF65-F5344CB8AC3E}">
        <p14:creationId xmlns:p14="http://schemas.microsoft.com/office/powerpoint/2010/main" val="308759425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DB1B4-D755-599A-385B-07B47CC8120D}"/>
              </a:ext>
            </a:extLst>
          </p:cNvPr>
          <p:cNvSpPr>
            <a:spLocks noGrp="1"/>
          </p:cNvSpPr>
          <p:nvPr>
            <p:ph type="title"/>
          </p:nvPr>
        </p:nvSpPr>
        <p:spPr/>
        <p:txBody>
          <a:bodyPr/>
          <a:lstStyle/>
          <a:p>
            <a:r>
              <a:rPr lang="en-GB" dirty="0"/>
              <a:t>8. Is the </a:t>
            </a:r>
            <a:r>
              <a:rPr lang="en-GB" dirty="0" err="1"/>
              <a:t>frege-geach</a:t>
            </a:r>
            <a:r>
              <a:rPr lang="en-GB" dirty="0"/>
              <a:t> problem just about logic? (mark Schroeder)</a:t>
            </a:r>
          </a:p>
        </p:txBody>
      </p:sp>
      <p:sp>
        <p:nvSpPr>
          <p:cNvPr id="3" name="Content Placeholder 2">
            <a:extLst>
              <a:ext uri="{FF2B5EF4-FFF2-40B4-BE49-F238E27FC236}">
                <a16:creationId xmlns:a16="http://schemas.microsoft.com/office/drawing/2014/main" id="{5EDE41C9-CC9A-B2E1-12AB-77C89E7FEA99}"/>
              </a:ext>
            </a:extLst>
          </p:cNvPr>
          <p:cNvSpPr>
            <a:spLocks noGrp="1"/>
          </p:cNvSpPr>
          <p:nvPr>
            <p:ph idx="1"/>
          </p:nvPr>
        </p:nvSpPr>
        <p:spPr/>
        <p:txBody>
          <a:bodyPr/>
          <a:lstStyle/>
          <a:p>
            <a:pPr algn="just">
              <a:buFont typeface="Wingdings" pitchFamily="2" charset="2"/>
              <a:buChar char="Ø"/>
            </a:pPr>
            <a:r>
              <a:rPr lang="en-GB" dirty="0"/>
              <a:t> Expressivists owe us an account of the meanings of moral operators when embedded inside logical operators. But it is important to note that they also owe us an account of the meanings of moral operators when embedded inside e.g. </a:t>
            </a:r>
            <a:r>
              <a:rPr lang="en-GB" i="1" dirty="0"/>
              <a:t>attitude-ascriptions </a:t>
            </a:r>
            <a:r>
              <a:rPr lang="en-GB" dirty="0"/>
              <a:t>such as ‘Allan </a:t>
            </a:r>
            <a:r>
              <a:rPr lang="en-GB" i="1" dirty="0"/>
              <a:t>hopes</a:t>
            </a:r>
            <a:r>
              <a:rPr lang="en-GB" dirty="0"/>
              <a:t> that stealing is wrong’, ‘Allan </a:t>
            </a:r>
            <a:r>
              <a:rPr lang="en-GB" i="1" dirty="0"/>
              <a:t>fears</a:t>
            </a:r>
            <a:r>
              <a:rPr lang="en-GB" dirty="0"/>
              <a:t> that stealing is wrong’, ‘Allan </a:t>
            </a:r>
            <a:r>
              <a:rPr lang="en-GB" i="1" dirty="0"/>
              <a:t>suspects </a:t>
            </a:r>
            <a:r>
              <a:rPr lang="en-GB" dirty="0"/>
              <a:t>that stealing is wrong’, etc. They owe us an account of the meanings of moral operators when embedded inside </a:t>
            </a:r>
            <a:r>
              <a:rPr lang="en-GB" i="1" dirty="0"/>
              <a:t>adverbial intensifiers</a:t>
            </a:r>
            <a:r>
              <a:rPr lang="en-GB" dirty="0"/>
              <a:t> such as ‘Stealing is </a:t>
            </a:r>
            <a:r>
              <a:rPr lang="en-GB" i="1" dirty="0"/>
              <a:t>very</a:t>
            </a:r>
            <a:r>
              <a:rPr lang="en-GB" dirty="0"/>
              <a:t> wrong</a:t>
            </a:r>
            <a:r>
              <a:rPr lang="en-GB" i="1" dirty="0"/>
              <a:t>’</a:t>
            </a:r>
            <a:r>
              <a:rPr lang="en-GB" dirty="0"/>
              <a:t>, etc. And so on. </a:t>
            </a:r>
          </a:p>
        </p:txBody>
      </p:sp>
    </p:spTree>
    <p:extLst>
      <p:ext uri="{BB962C8B-B14F-4D97-AF65-F5344CB8AC3E}">
        <p14:creationId xmlns:p14="http://schemas.microsoft.com/office/powerpoint/2010/main" val="192297307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63F4D-80A5-CA9D-6AF1-B921EE1F90D5}"/>
              </a:ext>
            </a:extLst>
          </p:cNvPr>
          <p:cNvSpPr>
            <a:spLocks noGrp="1"/>
          </p:cNvSpPr>
          <p:nvPr>
            <p:ph type="title"/>
          </p:nvPr>
        </p:nvSpPr>
        <p:spPr/>
        <p:txBody>
          <a:bodyPr/>
          <a:lstStyle/>
          <a:p>
            <a:r>
              <a:rPr lang="en-GB" dirty="0"/>
              <a:t>9. What is quasi-realism? (Simon </a:t>
            </a:r>
            <a:r>
              <a:rPr lang="en-GB" dirty="0" err="1"/>
              <a:t>blackburn</a:t>
            </a:r>
            <a:r>
              <a:rPr lang="en-GB" dirty="0"/>
              <a:t>)</a:t>
            </a:r>
          </a:p>
        </p:txBody>
      </p:sp>
      <p:sp>
        <p:nvSpPr>
          <p:cNvPr id="3" name="Content Placeholder 2">
            <a:extLst>
              <a:ext uri="{FF2B5EF4-FFF2-40B4-BE49-F238E27FC236}">
                <a16:creationId xmlns:a16="http://schemas.microsoft.com/office/drawing/2014/main" id="{EA700E6C-E41B-A0EF-0E22-3D5CDD94F75E}"/>
              </a:ext>
            </a:extLst>
          </p:cNvPr>
          <p:cNvSpPr>
            <a:spLocks noGrp="1"/>
          </p:cNvSpPr>
          <p:nvPr>
            <p:ph idx="1"/>
          </p:nvPr>
        </p:nvSpPr>
        <p:spPr/>
        <p:txBody>
          <a:bodyPr/>
          <a:lstStyle/>
          <a:p>
            <a:pPr algn="just">
              <a:buFont typeface="Wingdings" pitchFamily="2" charset="2"/>
              <a:buChar char="Ø"/>
            </a:pPr>
            <a:r>
              <a:rPr lang="en-GB" dirty="0"/>
              <a:t> The project of </a:t>
            </a:r>
            <a:r>
              <a:rPr lang="en-GB" i="1" dirty="0"/>
              <a:t>quasi-realism</a:t>
            </a:r>
            <a:r>
              <a:rPr lang="en-GB" dirty="0"/>
              <a:t> is to begin from </a:t>
            </a:r>
            <a:r>
              <a:rPr lang="en-GB" dirty="0" err="1"/>
              <a:t>expressivism</a:t>
            </a:r>
            <a:r>
              <a:rPr lang="en-GB" dirty="0"/>
              <a:t> but then to </a:t>
            </a:r>
            <a:r>
              <a:rPr lang="en-GB" i="1" dirty="0"/>
              <a:t>earn back </a:t>
            </a:r>
            <a:r>
              <a:rPr lang="en-GB" dirty="0"/>
              <a:t>‘the features of moral language […] which tempt people to realism’ (Blackburn 1984: 171) – that is to make expressivist sense of talking about the </a:t>
            </a:r>
            <a:r>
              <a:rPr lang="en-GB" i="1" dirty="0"/>
              <a:t>truth</a:t>
            </a:r>
            <a:r>
              <a:rPr lang="en-GB" dirty="0"/>
              <a:t> of moral judgments, about moral </a:t>
            </a:r>
            <a:r>
              <a:rPr lang="en-GB" i="1" dirty="0"/>
              <a:t>facts</a:t>
            </a:r>
            <a:r>
              <a:rPr lang="en-GB" dirty="0"/>
              <a:t>, about moral </a:t>
            </a:r>
            <a:r>
              <a:rPr lang="en-GB" i="1" dirty="0"/>
              <a:t>properties</a:t>
            </a:r>
            <a:r>
              <a:rPr lang="en-GB" dirty="0"/>
              <a:t>, etc.</a:t>
            </a:r>
          </a:p>
          <a:p>
            <a:pPr algn="just">
              <a:buFont typeface="Wingdings" pitchFamily="2" charset="2"/>
              <a:buChar char="Ø"/>
            </a:pPr>
            <a:r>
              <a:rPr lang="en-GB" dirty="0"/>
              <a:t> In </a:t>
            </a:r>
            <a:r>
              <a:rPr lang="en-GB" i="1" dirty="0"/>
              <a:t>Ruling Passions </a:t>
            </a:r>
            <a:r>
              <a:rPr lang="en-GB" dirty="0"/>
              <a:t>(1998: 80-82), Blackburn carries out this project by appealing to </a:t>
            </a:r>
            <a:r>
              <a:rPr lang="en-GB" i="1" dirty="0"/>
              <a:t>minimalism</a:t>
            </a:r>
            <a:r>
              <a:rPr lang="en-GB" dirty="0"/>
              <a:t>:</a:t>
            </a:r>
          </a:p>
          <a:p>
            <a:pPr marL="702900" indent="-342900" algn="just">
              <a:buFont typeface="Courier New" panose="02070309020205020404" pitchFamily="49" charset="0"/>
              <a:buChar char="o"/>
            </a:pPr>
            <a:r>
              <a:rPr lang="en-GB" dirty="0"/>
              <a:t>‘S’ is true iff S;</a:t>
            </a:r>
          </a:p>
          <a:p>
            <a:pPr marL="702900" indent="-342900" algn="just">
              <a:buFont typeface="Courier New" panose="02070309020205020404" pitchFamily="49" charset="0"/>
              <a:buChar char="o"/>
            </a:pPr>
            <a:r>
              <a:rPr lang="en-GB" dirty="0"/>
              <a:t>It is a fact that S iff S;</a:t>
            </a:r>
          </a:p>
          <a:p>
            <a:pPr marL="702900" indent="-342900" algn="just">
              <a:buFont typeface="Courier New" panose="02070309020205020404" pitchFamily="49" charset="0"/>
              <a:buChar char="o"/>
            </a:pPr>
            <a:r>
              <a:rPr lang="en-GB" dirty="0"/>
              <a:t>x has the property of being F iff x is F.</a:t>
            </a:r>
          </a:p>
        </p:txBody>
      </p:sp>
    </p:spTree>
    <p:extLst>
      <p:ext uri="{BB962C8B-B14F-4D97-AF65-F5344CB8AC3E}">
        <p14:creationId xmlns:p14="http://schemas.microsoft.com/office/powerpoint/2010/main" val="3491069189"/>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0E9E61-2F0E-39C8-AD34-D0FA494D9380}"/>
              </a:ext>
            </a:extLst>
          </p:cNvPr>
          <p:cNvSpPr>
            <a:spLocks noGrp="1"/>
          </p:cNvSpPr>
          <p:nvPr>
            <p:ph type="title"/>
          </p:nvPr>
        </p:nvSpPr>
        <p:spPr/>
        <p:txBody>
          <a:bodyPr/>
          <a:lstStyle/>
          <a:p>
            <a:r>
              <a:rPr lang="en-GB" dirty="0"/>
              <a:t>10. Cognitivism vs. non-cognitivism revisited (Matthew </a:t>
            </a:r>
            <a:r>
              <a:rPr lang="en-GB" dirty="0" err="1"/>
              <a:t>bedke</a:t>
            </a:r>
            <a:r>
              <a:rPr lang="en-GB" dirty="0"/>
              <a:t>)</a:t>
            </a:r>
          </a:p>
        </p:txBody>
      </p:sp>
      <p:sp>
        <p:nvSpPr>
          <p:cNvPr id="3" name="Content Placeholder 2">
            <a:extLst>
              <a:ext uri="{FF2B5EF4-FFF2-40B4-BE49-F238E27FC236}">
                <a16:creationId xmlns:a16="http://schemas.microsoft.com/office/drawing/2014/main" id="{BDF19A09-9D5C-F9E3-A308-CB921A168397}"/>
              </a:ext>
            </a:extLst>
          </p:cNvPr>
          <p:cNvSpPr>
            <a:spLocks noGrp="1"/>
          </p:cNvSpPr>
          <p:nvPr>
            <p:ph idx="1"/>
          </p:nvPr>
        </p:nvSpPr>
        <p:spPr/>
        <p:txBody>
          <a:bodyPr/>
          <a:lstStyle/>
          <a:p>
            <a:pPr algn="just">
              <a:buFont typeface="Wingdings" pitchFamily="2" charset="2"/>
              <a:buChar char="Ø"/>
            </a:pPr>
            <a:r>
              <a:rPr lang="en-GB" dirty="0"/>
              <a:t> Doesn’t this undermine the </a:t>
            </a:r>
            <a:r>
              <a:rPr lang="en-GB" dirty="0" err="1"/>
              <a:t>cogntivism</a:t>
            </a:r>
            <a:r>
              <a:rPr lang="en-GB" dirty="0"/>
              <a:t> vs. non-cognitivism distinction (cf. Smith 1994b)?</a:t>
            </a:r>
          </a:p>
          <a:p>
            <a:pPr algn="just">
              <a:buFont typeface="Wingdings" pitchFamily="2" charset="2"/>
              <a:buChar char="Ø"/>
            </a:pPr>
            <a:r>
              <a:rPr lang="en-GB" dirty="0"/>
              <a:t> Two responses:</a:t>
            </a:r>
          </a:p>
          <a:p>
            <a:pPr marL="817200" indent="-457200" algn="just">
              <a:buFont typeface="+mj-lt"/>
              <a:buAutoNum type="arabicPeriod"/>
            </a:pPr>
            <a:r>
              <a:rPr lang="en-GB" dirty="0"/>
              <a:t>Reject minimalism;</a:t>
            </a:r>
          </a:p>
          <a:p>
            <a:pPr marL="817200" indent="-457200" algn="just">
              <a:buFont typeface="+mj-lt"/>
              <a:buAutoNum type="arabicPeriod"/>
            </a:pPr>
            <a:r>
              <a:rPr lang="en-GB" dirty="0"/>
              <a:t>The ‘explanation’ explanation: ‘there are at least two sorts of things one can say when asked to </a:t>
            </a:r>
            <a:r>
              <a:rPr lang="en-GB" i="1" dirty="0"/>
              <a:t>explain what it is</a:t>
            </a:r>
            <a:r>
              <a:rPr lang="en-GB" dirty="0"/>
              <a:t> to make a moral judgment. The cognitivist cites properties. The non-cognitivist cites states with a certain desire-like cognitive role’ (</a:t>
            </a:r>
            <a:r>
              <a:rPr lang="en-GB" dirty="0" err="1"/>
              <a:t>Bedke</a:t>
            </a:r>
            <a:r>
              <a:rPr lang="en-GB" dirty="0"/>
              <a:t> 2017: 299). </a:t>
            </a:r>
          </a:p>
        </p:txBody>
      </p:sp>
    </p:spTree>
    <p:extLst>
      <p:ext uri="{BB962C8B-B14F-4D97-AF65-F5344CB8AC3E}">
        <p14:creationId xmlns:p14="http://schemas.microsoft.com/office/powerpoint/2010/main" val="1089179188"/>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85A87-4EAD-86F9-C01E-24087C1AB572}"/>
              </a:ext>
            </a:extLst>
          </p:cNvPr>
          <p:cNvSpPr>
            <a:spLocks noGrp="1"/>
          </p:cNvSpPr>
          <p:nvPr>
            <p:ph type="title"/>
          </p:nvPr>
        </p:nvSpPr>
        <p:spPr/>
        <p:txBody>
          <a:bodyPr/>
          <a:lstStyle/>
          <a:p>
            <a:r>
              <a:rPr lang="en-GB" dirty="0"/>
              <a:t>11. quasi-realism and fundamental moral error (</a:t>
            </a:r>
            <a:r>
              <a:rPr lang="en-GB" dirty="0" err="1"/>
              <a:t>andy</a:t>
            </a:r>
            <a:r>
              <a:rPr lang="en-GB" dirty="0"/>
              <a:t> </a:t>
            </a:r>
            <a:r>
              <a:rPr lang="en-GB" dirty="0" err="1"/>
              <a:t>egan</a:t>
            </a:r>
            <a:r>
              <a:rPr lang="en-GB" dirty="0"/>
              <a:t>)</a:t>
            </a:r>
          </a:p>
        </p:txBody>
      </p:sp>
      <p:sp>
        <p:nvSpPr>
          <p:cNvPr id="3" name="Content Placeholder 2">
            <a:extLst>
              <a:ext uri="{FF2B5EF4-FFF2-40B4-BE49-F238E27FC236}">
                <a16:creationId xmlns:a16="http://schemas.microsoft.com/office/drawing/2014/main" id="{B5509862-648B-FE08-00A3-4EA966BE8E78}"/>
              </a:ext>
            </a:extLst>
          </p:cNvPr>
          <p:cNvSpPr>
            <a:spLocks noGrp="1"/>
          </p:cNvSpPr>
          <p:nvPr>
            <p:ph idx="1"/>
          </p:nvPr>
        </p:nvSpPr>
        <p:spPr>
          <a:xfrm>
            <a:off x="1024128" y="2286000"/>
            <a:ext cx="9720073" cy="4572000"/>
          </a:xfrm>
        </p:spPr>
        <p:txBody>
          <a:bodyPr>
            <a:normAutofit lnSpcReduction="10000"/>
          </a:bodyPr>
          <a:lstStyle/>
          <a:p>
            <a:pPr algn="just">
              <a:buFont typeface="Wingdings" pitchFamily="2" charset="2"/>
              <a:buChar char="Ø"/>
            </a:pPr>
            <a:r>
              <a:rPr lang="en-GB" dirty="0"/>
              <a:t> Blackburn’s account of first-person present moral error: when I am concerned about the possibility of my present moral judgments being mistaken, I am concerned about whether or not some improving change would lead me to revise them.</a:t>
            </a:r>
          </a:p>
          <a:p>
            <a:pPr algn="just">
              <a:buFont typeface="Wingdings" pitchFamily="2" charset="2"/>
              <a:buChar char="Ø"/>
            </a:pPr>
            <a:r>
              <a:rPr lang="en-GB" dirty="0"/>
              <a:t> Call a belief </a:t>
            </a:r>
            <a:r>
              <a:rPr lang="en-GB" i="1" dirty="0"/>
              <a:t>stable</a:t>
            </a:r>
            <a:r>
              <a:rPr lang="en-GB" dirty="0"/>
              <a:t> iff no change that the believer would endorse as an improvement would lead them to abandon it; otherwise call it </a:t>
            </a:r>
            <a:r>
              <a:rPr lang="en-GB" i="1" dirty="0"/>
              <a:t>unstable</a:t>
            </a:r>
            <a:r>
              <a:rPr lang="en-GB" dirty="0"/>
              <a:t>. If I stably believe that </a:t>
            </a:r>
            <a:r>
              <a:rPr lang="en-GB" i="1" dirty="0"/>
              <a:t>P</a:t>
            </a:r>
            <a:r>
              <a:rPr lang="en-GB" dirty="0"/>
              <a:t> and you stably believe that not-</a:t>
            </a:r>
            <a:r>
              <a:rPr lang="en-GB" i="1" dirty="0"/>
              <a:t>P</a:t>
            </a:r>
            <a:r>
              <a:rPr lang="en-GB" dirty="0"/>
              <a:t>, we </a:t>
            </a:r>
            <a:r>
              <a:rPr lang="en-GB" i="1" dirty="0"/>
              <a:t>fundamentally</a:t>
            </a:r>
            <a:r>
              <a:rPr lang="en-GB" dirty="0"/>
              <a:t> disagree. One of us must be </a:t>
            </a:r>
            <a:r>
              <a:rPr lang="en-GB" i="1" dirty="0"/>
              <a:t>fundamentally</a:t>
            </a:r>
            <a:r>
              <a:rPr lang="en-GB" dirty="0"/>
              <a:t> in error. Fundamental moral disagreement is </a:t>
            </a:r>
            <a:r>
              <a:rPr lang="en-GB" i="1" dirty="0"/>
              <a:t>widespread</a:t>
            </a:r>
            <a:r>
              <a:rPr lang="en-GB" dirty="0"/>
              <a:t>.</a:t>
            </a:r>
          </a:p>
          <a:p>
            <a:pPr algn="just">
              <a:buFont typeface="Wingdings" pitchFamily="2" charset="2"/>
              <a:buChar char="Ø"/>
            </a:pPr>
            <a:r>
              <a:rPr lang="en-GB" dirty="0"/>
              <a:t> ‘For me to be fundamentally in error, I need to have some moral view that’s (a) stable, and (b) mistaken. But given Blackburn’s account of moral error, this can’t happen. For my moral belief that </a:t>
            </a:r>
            <a:r>
              <a:rPr lang="en-GB" i="1" dirty="0"/>
              <a:t>P</a:t>
            </a:r>
            <a:r>
              <a:rPr lang="en-GB" dirty="0"/>
              <a:t> to be </a:t>
            </a:r>
            <a:r>
              <a:rPr lang="en-GB" i="1" dirty="0"/>
              <a:t>stable</a:t>
            </a:r>
            <a:r>
              <a:rPr lang="en-GB" dirty="0"/>
              <a:t> is for it to be such that it would survive any improving change (or course of improving changes). For my moral belief that </a:t>
            </a:r>
            <a:r>
              <a:rPr lang="en-GB" i="1" dirty="0"/>
              <a:t>P</a:t>
            </a:r>
            <a:r>
              <a:rPr lang="en-GB" dirty="0"/>
              <a:t> to be mistaken is for there to be some improving change (or course of improving changes) that would lead me to abandon </a:t>
            </a:r>
            <a:r>
              <a:rPr lang="en-GB" i="1" dirty="0"/>
              <a:t>P</a:t>
            </a:r>
            <a:r>
              <a:rPr lang="en-GB" dirty="0"/>
              <a:t>’ (Egan 2007: 214). Hence I have </a:t>
            </a:r>
            <a:r>
              <a:rPr lang="en-GB" i="1" dirty="0"/>
              <a:t>an a priori guarantee against fundamental moral error</a:t>
            </a:r>
            <a:r>
              <a:rPr lang="en-GB" dirty="0"/>
              <a:t>.</a:t>
            </a:r>
          </a:p>
        </p:txBody>
      </p:sp>
    </p:spTree>
    <p:extLst>
      <p:ext uri="{BB962C8B-B14F-4D97-AF65-F5344CB8AC3E}">
        <p14:creationId xmlns:p14="http://schemas.microsoft.com/office/powerpoint/2010/main" val="2264447599"/>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DF11AA-F875-55E5-7BA7-66DE04726E62}"/>
              </a:ext>
            </a:extLst>
          </p:cNvPr>
          <p:cNvSpPr>
            <a:spLocks noGrp="1"/>
          </p:cNvSpPr>
          <p:nvPr>
            <p:ph type="title"/>
          </p:nvPr>
        </p:nvSpPr>
        <p:spPr/>
        <p:txBody>
          <a:bodyPr/>
          <a:lstStyle/>
          <a:p>
            <a:r>
              <a:rPr lang="en-GB" dirty="0"/>
              <a:t>11. quasi-realism and fundamental moral error cont. (</a:t>
            </a:r>
            <a:r>
              <a:rPr lang="en-GB" dirty="0" err="1"/>
              <a:t>andy</a:t>
            </a:r>
            <a:r>
              <a:rPr lang="en-GB" dirty="0"/>
              <a:t> </a:t>
            </a:r>
            <a:r>
              <a:rPr lang="en-GB" dirty="0" err="1"/>
              <a:t>egan</a:t>
            </a:r>
            <a:r>
              <a:rPr lang="en-GB" dirty="0"/>
              <a:t>)</a:t>
            </a:r>
          </a:p>
        </p:txBody>
      </p:sp>
      <p:sp>
        <p:nvSpPr>
          <p:cNvPr id="3" name="Content Placeholder 2">
            <a:extLst>
              <a:ext uri="{FF2B5EF4-FFF2-40B4-BE49-F238E27FC236}">
                <a16:creationId xmlns:a16="http://schemas.microsoft.com/office/drawing/2014/main" id="{6D8751F2-CF0E-11AA-B977-97FB6FF703A6}"/>
              </a:ext>
            </a:extLst>
          </p:cNvPr>
          <p:cNvSpPr>
            <a:spLocks noGrp="1"/>
          </p:cNvSpPr>
          <p:nvPr>
            <p:ph idx="1"/>
          </p:nvPr>
        </p:nvSpPr>
        <p:spPr/>
        <p:txBody>
          <a:bodyPr/>
          <a:lstStyle/>
          <a:p>
            <a:pPr algn="just">
              <a:buFont typeface="Wingdings" pitchFamily="2" charset="2"/>
              <a:buChar char="Ø"/>
            </a:pPr>
            <a:r>
              <a:rPr lang="en-GB" dirty="0"/>
              <a:t> Yet plausibly, there ‘isn’t any sort of moral error to which others are subject, but against which I have an a priori guarantee of immunity’ (Egan 2007: 215). Call this the </a:t>
            </a:r>
            <a:r>
              <a:rPr lang="en-GB" i="1" dirty="0"/>
              <a:t>no smugness</a:t>
            </a:r>
            <a:r>
              <a:rPr lang="en-GB" dirty="0"/>
              <a:t> </a:t>
            </a:r>
            <a:r>
              <a:rPr lang="en-GB" i="1" dirty="0"/>
              <a:t>principle</a:t>
            </a:r>
            <a:r>
              <a:rPr lang="en-GB" dirty="0"/>
              <a:t>. </a:t>
            </a:r>
          </a:p>
          <a:p>
            <a:pPr algn="just">
              <a:buFont typeface="Wingdings" pitchFamily="2" charset="2"/>
              <a:buChar char="Ø"/>
            </a:pPr>
            <a:r>
              <a:rPr lang="en-GB" dirty="0"/>
              <a:t> Given </a:t>
            </a:r>
            <a:r>
              <a:rPr lang="en-GB" i="1" dirty="0"/>
              <a:t>widespread fundamental moral disagreement</a:t>
            </a:r>
            <a:r>
              <a:rPr lang="en-GB" dirty="0"/>
              <a:t> and the </a:t>
            </a:r>
            <a:r>
              <a:rPr lang="en-GB" i="1" dirty="0"/>
              <a:t>first-person a priori guarantee of immunity</a:t>
            </a:r>
            <a:r>
              <a:rPr lang="en-GB" dirty="0"/>
              <a:t>, Blackburn seems committed to denying the </a:t>
            </a:r>
            <a:r>
              <a:rPr lang="en-GB" i="1" dirty="0"/>
              <a:t>no smugness principle</a:t>
            </a:r>
            <a:r>
              <a:rPr lang="en-GB" dirty="0"/>
              <a:t>. Quasi-realism thus struggles to account for the possibility that I may be fundamentally mistaken about moral matters.</a:t>
            </a:r>
            <a:endParaRPr lang="en-GB" i="1" dirty="0"/>
          </a:p>
        </p:txBody>
      </p:sp>
    </p:spTree>
    <p:extLst>
      <p:ext uri="{BB962C8B-B14F-4D97-AF65-F5344CB8AC3E}">
        <p14:creationId xmlns:p14="http://schemas.microsoft.com/office/powerpoint/2010/main" val="282833383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2121A-3565-7D00-FEC6-9252A05740F1}"/>
              </a:ext>
            </a:extLst>
          </p:cNvPr>
          <p:cNvSpPr>
            <a:spLocks noGrp="1"/>
          </p:cNvSpPr>
          <p:nvPr>
            <p:ph type="title"/>
          </p:nvPr>
        </p:nvSpPr>
        <p:spPr/>
        <p:txBody>
          <a:bodyPr/>
          <a:lstStyle/>
          <a:p>
            <a:r>
              <a:rPr lang="en-GB" dirty="0"/>
              <a:t>references</a:t>
            </a:r>
          </a:p>
        </p:txBody>
      </p:sp>
      <p:sp>
        <p:nvSpPr>
          <p:cNvPr id="3" name="Content Placeholder 2">
            <a:extLst>
              <a:ext uri="{FF2B5EF4-FFF2-40B4-BE49-F238E27FC236}">
                <a16:creationId xmlns:a16="http://schemas.microsoft.com/office/drawing/2014/main" id="{59758E82-3D3A-CB44-AD0E-5CB1D9F1BD7C}"/>
              </a:ext>
            </a:extLst>
          </p:cNvPr>
          <p:cNvSpPr>
            <a:spLocks noGrp="1"/>
          </p:cNvSpPr>
          <p:nvPr>
            <p:ph idx="1"/>
          </p:nvPr>
        </p:nvSpPr>
        <p:spPr>
          <a:xfrm>
            <a:off x="1024128" y="2084832"/>
            <a:ext cx="9720073" cy="4773168"/>
          </a:xfrm>
        </p:spPr>
        <p:txBody>
          <a:bodyPr>
            <a:normAutofit/>
          </a:bodyPr>
          <a:lstStyle/>
          <a:p>
            <a:pPr algn="just"/>
            <a:r>
              <a:rPr lang="en-GB" dirty="0" err="1"/>
              <a:t>Bedke</a:t>
            </a:r>
            <a:r>
              <a:rPr lang="en-GB" dirty="0"/>
              <a:t>, Matthew S. (2017). ‘Cognitivism and Non-Cognitivism’ in Tristram McPherson and David Plunkett eds., </a:t>
            </a:r>
            <a:r>
              <a:rPr lang="en-GB" i="1" dirty="0"/>
              <a:t>The Routledge Handbook of Metaethics</a:t>
            </a:r>
            <a:r>
              <a:rPr lang="en-GB" dirty="0"/>
              <a:t>, 292-307. London: Routledge.</a:t>
            </a:r>
          </a:p>
          <a:p>
            <a:pPr algn="just"/>
            <a:r>
              <a:rPr lang="en-GB" dirty="0"/>
              <a:t>Blackburn, Simon (1984). </a:t>
            </a:r>
            <a:r>
              <a:rPr lang="en-GB" i="1" dirty="0"/>
              <a:t>Spreading the Word: Groundings in the Philosophy of Language.</a:t>
            </a:r>
            <a:r>
              <a:rPr lang="en-GB" dirty="0"/>
              <a:t> Oxford: Oxford University Press.</a:t>
            </a:r>
          </a:p>
          <a:p>
            <a:pPr algn="just"/>
            <a:r>
              <a:rPr lang="en-GB" dirty="0"/>
              <a:t>Blackburn, Simon (1998). </a:t>
            </a:r>
            <a:r>
              <a:rPr lang="en-GB" i="1" dirty="0"/>
              <a:t>Ruling Passions</a:t>
            </a:r>
            <a:r>
              <a:rPr lang="en-GB" dirty="0"/>
              <a:t>. Oxford: Oxford University Press.</a:t>
            </a:r>
          </a:p>
          <a:p>
            <a:pPr algn="just"/>
            <a:r>
              <a:rPr lang="en-GB" dirty="0"/>
              <a:t>Camp, Elisabeth (2017). ‘Metaethical </a:t>
            </a:r>
            <a:r>
              <a:rPr lang="en-GB" dirty="0" err="1"/>
              <a:t>Expressivism</a:t>
            </a:r>
            <a:r>
              <a:rPr lang="en-GB" dirty="0"/>
              <a:t>’ in Tristram McPherson and David Plunkett eds., </a:t>
            </a:r>
            <a:r>
              <a:rPr lang="en-GB" i="1" dirty="0"/>
              <a:t>The Routledge Handbook of Metaethics</a:t>
            </a:r>
            <a:r>
              <a:rPr lang="en-GB" dirty="0"/>
              <a:t>, 87-101. London: Routledge.</a:t>
            </a:r>
          </a:p>
          <a:p>
            <a:pPr algn="just"/>
            <a:r>
              <a:rPr lang="en-GB" dirty="0"/>
              <a:t>Egan, Andy (2007). ‘Quasi-Realism and Fundamental Moral Error.’ </a:t>
            </a:r>
            <a:r>
              <a:rPr lang="en-GB" i="1" dirty="0"/>
              <a:t>Australasian Journal of Philosophy</a:t>
            </a:r>
            <a:r>
              <a:rPr lang="en-GB" dirty="0"/>
              <a:t> 85(2): 205-219.</a:t>
            </a:r>
          </a:p>
          <a:p>
            <a:pPr algn="just"/>
            <a:r>
              <a:rPr lang="en-GB" dirty="0"/>
              <a:t>Gibbard, Allan (1990). </a:t>
            </a:r>
            <a:r>
              <a:rPr lang="en-GB" i="1" dirty="0"/>
              <a:t>Wise Choices, Apt Feelings</a:t>
            </a:r>
            <a:r>
              <a:rPr lang="en-GB" dirty="0"/>
              <a:t>. Cambridge, MA: Harvard University Press.</a:t>
            </a:r>
          </a:p>
          <a:p>
            <a:pPr algn="just"/>
            <a:endParaRPr lang="en-GB" dirty="0"/>
          </a:p>
        </p:txBody>
      </p:sp>
    </p:spTree>
    <p:extLst>
      <p:ext uri="{BB962C8B-B14F-4D97-AF65-F5344CB8AC3E}">
        <p14:creationId xmlns:p14="http://schemas.microsoft.com/office/powerpoint/2010/main" val="273212858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7036C-4EA7-A63F-33DF-53C81F4AF08D}"/>
              </a:ext>
            </a:extLst>
          </p:cNvPr>
          <p:cNvSpPr>
            <a:spLocks noGrp="1"/>
          </p:cNvSpPr>
          <p:nvPr>
            <p:ph type="title"/>
          </p:nvPr>
        </p:nvSpPr>
        <p:spPr/>
        <p:txBody>
          <a:bodyPr/>
          <a:lstStyle/>
          <a:p>
            <a:r>
              <a:rPr lang="en-GB" dirty="0"/>
              <a:t>References Cont.</a:t>
            </a:r>
          </a:p>
        </p:txBody>
      </p:sp>
      <p:sp>
        <p:nvSpPr>
          <p:cNvPr id="3" name="Content Placeholder 2">
            <a:extLst>
              <a:ext uri="{FF2B5EF4-FFF2-40B4-BE49-F238E27FC236}">
                <a16:creationId xmlns:a16="http://schemas.microsoft.com/office/drawing/2014/main" id="{D58BD16E-CB6F-B474-8B8F-6BECE405FAC4}"/>
              </a:ext>
            </a:extLst>
          </p:cNvPr>
          <p:cNvSpPr>
            <a:spLocks noGrp="1"/>
          </p:cNvSpPr>
          <p:nvPr>
            <p:ph idx="1"/>
          </p:nvPr>
        </p:nvSpPr>
        <p:spPr>
          <a:xfrm>
            <a:off x="1024128" y="2286000"/>
            <a:ext cx="9720073" cy="4411980"/>
          </a:xfrm>
        </p:spPr>
        <p:txBody>
          <a:bodyPr>
            <a:normAutofit/>
          </a:bodyPr>
          <a:lstStyle/>
          <a:p>
            <a:pPr algn="just"/>
            <a:r>
              <a:rPr lang="en-GB" dirty="0"/>
              <a:t>Gibbard, Allan (2003). </a:t>
            </a:r>
            <a:r>
              <a:rPr lang="en-GB" i="1" dirty="0"/>
              <a:t>Thinking How to Live</a:t>
            </a:r>
            <a:r>
              <a:rPr lang="en-GB" dirty="0"/>
              <a:t>. Cambridge, MA: Harvard University Press.</a:t>
            </a:r>
          </a:p>
          <a:p>
            <a:pPr algn="just"/>
            <a:r>
              <a:rPr lang="en-GB" dirty="0"/>
              <a:t>Miller, Alexander (2013). </a:t>
            </a:r>
            <a:r>
              <a:rPr lang="en-GB" i="1" dirty="0"/>
              <a:t>Contemporary Metaethics: An Introduction (2</a:t>
            </a:r>
            <a:r>
              <a:rPr lang="en-GB" i="1" baseline="30000" dirty="0"/>
              <a:t>nd</a:t>
            </a:r>
            <a:r>
              <a:rPr lang="en-GB" i="1" dirty="0"/>
              <a:t> ed.</a:t>
            </a:r>
            <a:r>
              <a:rPr lang="en-GB" dirty="0"/>
              <a:t>). Cambridge: Polity Press.</a:t>
            </a:r>
          </a:p>
          <a:p>
            <a:r>
              <a:rPr lang="en-GB" dirty="0"/>
              <a:t>Schroeder, Mark (2008). ‘What is the Frege-Geach Problem?’ </a:t>
            </a:r>
            <a:r>
              <a:rPr lang="en-GB" i="1" dirty="0"/>
              <a:t>Philosophy Compass</a:t>
            </a:r>
            <a:r>
              <a:rPr lang="en-GB" dirty="0"/>
              <a:t> 3/4: 703-720.</a:t>
            </a:r>
          </a:p>
          <a:p>
            <a:r>
              <a:rPr lang="en-GB" dirty="0"/>
              <a:t>Smith, Michael (1994a). </a:t>
            </a:r>
            <a:r>
              <a:rPr lang="en-GB" i="1" dirty="0"/>
              <a:t>The Moral Problem</a:t>
            </a:r>
            <a:r>
              <a:rPr lang="en-GB" dirty="0"/>
              <a:t>. Oxford: Blackwell.</a:t>
            </a:r>
          </a:p>
          <a:p>
            <a:r>
              <a:rPr lang="en-GB" dirty="0"/>
              <a:t>Smith, Michael (1994b). ‘Why Expressivists about Value Should Love Minimalism about Truth.’ </a:t>
            </a:r>
            <a:r>
              <a:rPr lang="en-GB" i="1" dirty="0"/>
              <a:t>Analysis</a:t>
            </a:r>
            <a:r>
              <a:rPr lang="en-GB" dirty="0"/>
              <a:t> 54(1): 1-11.</a:t>
            </a:r>
          </a:p>
          <a:p>
            <a:r>
              <a:rPr lang="en-GB" dirty="0"/>
              <a:t>Van </a:t>
            </a:r>
            <a:r>
              <a:rPr lang="en-GB" dirty="0" err="1"/>
              <a:t>Roojen</a:t>
            </a:r>
            <a:r>
              <a:rPr lang="en-GB" dirty="0"/>
              <a:t>, Mark (2024). ‘Moral Cognitivism vs. Moral Non-Cognitivism.’ </a:t>
            </a:r>
            <a:r>
              <a:rPr lang="en-GB" i="1" dirty="0"/>
              <a:t>Stanford Encyclopedia of Philosophy</a:t>
            </a:r>
            <a:r>
              <a:rPr lang="en-GB" dirty="0"/>
              <a:t>.</a:t>
            </a:r>
          </a:p>
          <a:p>
            <a:pPr marL="0" indent="0" algn="just">
              <a:buNone/>
            </a:pPr>
            <a:endParaRPr lang="en-GB" dirty="0"/>
          </a:p>
          <a:p>
            <a:pPr algn="just"/>
            <a:endParaRPr lang="en-GB" dirty="0"/>
          </a:p>
        </p:txBody>
      </p:sp>
    </p:spTree>
    <p:extLst>
      <p:ext uri="{BB962C8B-B14F-4D97-AF65-F5344CB8AC3E}">
        <p14:creationId xmlns:p14="http://schemas.microsoft.com/office/powerpoint/2010/main" val="3056045432"/>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80A364-5B91-AF53-FB3F-2B5A794303DA}"/>
              </a:ext>
            </a:extLst>
          </p:cNvPr>
          <p:cNvSpPr>
            <a:spLocks noGrp="1"/>
          </p:cNvSpPr>
          <p:nvPr>
            <p:ph type="ctrTitle"/>
          </p:nvPr>
        </p:nvSpPr>
        <p:spPr/>
        <p:txBody>
          <a:bodyPr/>
          <a:lstStyle/>
          <a:p>
            <a:r>
              <a:rPr lang="en-GB" dirty="0"/>
              <a:t>Lecture 7: Evolutionary Debunking arguments</a:t>
            </a:r>
          </a:p>
        </p:txBody>
      </p:sp>
      <p:sp>
        <p:nvSpPr>
          <p:cNvPr id="3" name="Subtitle 2">
            <a:extLst>
              <a:ext uri="{FF2B5EF4-FFF2-40B4-BE49-F238E27FC236}">
                <a16:creationId xmlns:a16="http://schemas.microsoft.com/office/drawing/2014/main" id="{0CC1A542-2AE6-D402-D55F-097DD7DD69EE}"/>
              </a:ext>
            </a:extLst>
          </p:cNvPr>
          <p:cNvSpPr>
            <a:spLocks noGrp="1"/>
          </p:cNvSpPr>
          <p:nvPr>
            <p:ph type="subTitle" idx="1"/>
          </p:nvPr>
        </p:nvSpPr>
        <p:spPr>
          <a:xfrm>
            <a:off x="8554453" y="4960137"/>
            <a:ext cx="3637547" cy="1463040"/>
          </a:xfrm>
        </p:spPr>
        <p:txBody>
          <a:bodyPr>
            <a:normAutofit/>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189331711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848A00-0999-B722-A118-84E36FA3605B}"/>
              </a:ext>
            </a:extLst>
          </p:cNvPr>
          <p:cNvSpPr>
            <a:spLocks noGrp="1"/>
          </p:cNvSpPr>
          <p:nvPr>
            <p:ph type="title"/>
          </p:nvPr>
        </p:nvSpPr>
        <p:spPr>
          <a:xfrm>
            <a:off x="1024128" y="585216"/>
            <a:ext cx="2224398" cy="1499616"/>
          </a:xfrm>
        </p:spPr>
        <p:txBody>
          <a:bodyPr>
            <a:normAutofit fontScale="90000"/>
          </a:bodyPr>
          <a:lstStyle/>
          <a:p>
            <a:r>
              <a:rPr lang="en-GB" dirty="0"/>
              <a:t>1. A Recap of isms</a:t>
            </a:r>
          </a:p>
        </p:txBody>
      </p:sp>
      <p:sp>
        <p:nvSpPr>
          <p:cNvPr id="4" name="TextBox 3">
            <a:extLst>
              <a:ext uri="{FF2B5EF4-FFF2-40B4-BE49-F238E27FC236}">
                <a16:creationId xmlns:a16="http://schemas.microsoft.com/office/drawing/2014/main" id="{AB7C88C8-0BC5-0F12-7866-E261CD276FCE}"/>
              </a:ext>
            </a:extLst>
          </p:cNvPr>
          <p:cNvSpPr txBox="1"/>
          <p:nvPr/>
        </p:nvSpPr>
        <p:spPr>
          <a:xfrm>
            <a:off x="4215740" y="1715500"/>
            <a:ext cx="3526434" cy="369332"/>
          </a:xfrm>
          <a:prstGeom prst="rect">
            <a:avLst/>
          </a:prstGeom>
          <a:noFill/>
          <a:ln>
            <a:solidFill>
              <a:schemeClr val="tx1"/>
            </a:solidFill>
          </a:ln>
        </p:spPr>
        <p:txBody>
          <a:bodyPr wrap="square" rtlCol="0">
            <a:spAutoFit/>
          </a:bodyPr>
          <a:lstStyle/>
          <a:p>
            <a:pPr algn="ctr"/>
            <a:r>
              <a:rPr lang="en-GB" dirty="0"/>
              <a:t>Do moral judgments express beliefs?</a:t>
            </a:r>
          </a:p>
        </p:txBody>
      </p:sp>
      <p:cxnSp>
        <p:nvCxnSpPr>
          <p:cNvPr id="6" name="Straight Arrow Connector 5">
            <a:extLst>
              <a:ext uri="{FF2B5EF4-FFF2-40B4-BE49-F238E27FC236}">
                <a16:creationId xmlns:a16="http://schemas.microsoft.com/office/drawing/2014/main" id="{05E33DEB-AFD0-F0BE-5893-BF9B7A698F58}"/>
              </a:ext>
            </a:extLst>
          </p:cNvPr>
          <p:cNvCxnSpPr>
            <a:cxnSpLocks/>
            <a:stCxn id="4" idx="2"/>
            <a:endCxn id="10" idx="3"/>
          </p:cNvCxnSpPr>
          <p:nvPr/>
        </p:nvCxnSpPr>
        <p:spPr>
          <a:xfrm flipH="1">
            <a:off x="2446317" y="2084832"/>
            <a:ext cx="3532640"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F9623C16-7526-4310-4976-7868AB0B1C7B}"/>
              </a:ext>
            </a:extLst>
          </p:cNvPr>
          <p:cNvCxnSpPr>
            <a:cxnSpLocks/>
            <a:stCxn id="4" idx="2"/>
            <a:endCxn id="13" idx="1"/>
          </p:cNvCxnSpPr>
          <p:nvPr/>
        </p:nvCxnSpPr>
        <p:spPr>
          <a:xfrm>
            <a:off x="5978957" y="2084832"/>
            <a:ext cx="2874037" cy="242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E3AEF16-D4F8-84E0-4E73-2B8EF660233F}"/>
              </a:ext>
            </a:extLst>
          </p:cNvPr>
          <p:cNvSpPr txBox="1"/>
          <p:nvPr/>
        </p:nvSpPr>
        <p:spPr>
          <a:xfrm>
            <a:off x="1235033" y="2142898"/>
            <a:ext cx="1211284" cy="369332"/>
          </a:xfrm>
          <a:prstGeom prst="rect">
            <a:avLst/>
          </a:prstGeom>
          <a:noFill/>
        </p:spPr>
        <p:txBody>
          <a:bodyPr wrap="square" rtlCol="0">
            <a:spAutoFit/>
          </a:bodyPr>
          <a:lstStyle/>
          <a:p>
            <a:r>
              <a:rPr lang="en-GB" dirty="0"/>
              <a:t>Cognitivism</a:t>
            </a:r>
          </a:p>
        </p:txBody>
      </p:sp>
      <p:sp>
        <p:nvSpPr>
          <p:cNvPr id="13" name="TextBox 12">
            <a:extLst>
              <a:ext uri="{FF2B5EF4-FFF2-40B4-BE49-F238E27FC236}">
                <a16:creationId xmlns:a16="http://schemas.microsoft.com/office/drawing/2014/main" id="{E1BF642D-3FB2-F3BA-5C34-F085585FB182}"/>
              </a:ext>
            </a:extLst>
          </p:cNvPr>
          <p:cNvSpPr txBox="1"/>
          <p:nvPr/>
        </p:nvSpPr>
        <p:spPr>
          <a:xfrm>
            <a:off x="8852994" y="2142898"/>
            <a:ext cx="1676461" cy="369332"/>
          </a:xfrm>
          <a:prstGeom prst="rect">
            <a:avLst/>
          </a:prstGeom>
          <a:noFill/>
        </p:spPr>
        <p:txBody>
          <a:bodyPr wrap="square" rtlCol="0">
            <a:spAutoFit/>
          </a:bodyPr>
          <a:lstStyle/>
          <a:p>
            <a:r>
              <a:rPr lang="en-GB" dirty="0"/>
              <a:t>Non-Cognitivism</a:t>
            </a:r>
          </a:p>
        </p:txBody>
      </p:sp>
      <p:cxnSp>
        <p:nvCxnSpPr>
          <p:cNvPr id="16" name="Straight Arrow Connector 15">
            <a:extLst>
              <a:ext uri="{FF2B5EF4-FFF2-40B4-BE49-F238E27FC236}">
                <a16:creationId xmlns:a16="http://schemas.microsoft.com/office/drawing/2014/main" id="{6840CB99-F386-2628-0079-45975503030B}"/>
              </a:ext>
            </a:extLst>
          </p:cNvPr>
          <p:cNvCxnSpPr>
            <a:cxnSpLocks/>
          </p:cNvCxnSpPr>
          <p:nvPr/>
        </p:nvCxnSpPr>
        <p:spPr>
          <a:xfrm>
            <a:off x="1840675" y="2435639"/>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E6167960-3865-5083-043C-9637C54DB22A}"/>
              </a:ext>
            </a:extLst>
          </p:cNvPr>
          <p:cNvSpPr txBox="1"/>
          <p:nvPr/>
        </p:nvSpPr>
        <p:spPr>
          <a:xfrm>
            <a:off x="149887" y="2804971"/>
            <a:ext cx="3898099" cy="369332"/>
          </a:xfrm>
          <a:prstGeom prst="rect">
            <a:avLst/>
          </a:prstGeom>
          <a:noFill/>
          <a:ln>
            <a:solidFill>
              <a:schemeClr val="tx1"/>
            </a:solidFill>
          </a:ln>
        </p:spPr>
        <p:txBody>
          <a:bodyPr wrap="square" rtlCol="0">
            <a:spAutoFit/>
          </a:bodyPr>
          <a:lstStyle/>
          <a:p>
            <a:r>
              <a:rPr lang="en-GB" dirty="0"/>
              <a:t>Are at least some moral judgments true?</a:t>
            </a:r>
          </a:p>
        </p:txBody>
      </p:sp>
      <p:cxnSp>
        <p:nvCxnSpPr>
          <p:cNvPr id="23" name="Straight Arrow Connector 22">
            <a:extLst>
              <a:ext uri="{FF2B5EF4-FFF2-40B4-BE49-F238E27FC236}">
                <a16:creationId xmlns:a16="http://schemas.microsoft.com/office/drawing/2014/main" id="{DB29C403-604B-8957-F79D-4F198F91ED97}"/>
              </a:ext>
            </a:extLst>
          </p:cNvPr>
          <p:cNvCxnSpPr>
            <a:cxnSpLocks/>
          </p:cNvCxnSpPr>
          <p:nvPr/>
        </p:nvCxnSpPr>
        <p:spPr>
          <a:xfrm>
            <a:off x="1840675" y="3289764"/>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22F066E6-2BD3-DF42-35C0-60682AFE8B80}"/>
              </a:ext>
            </a:extLst>
          </p:cNvPr>
          <p:cNvCxnSpPr>
            <a:cxnSpLocks/>
          </p:cNvCxnSpPr>
          <p:nvPr/>
        </p:nvCxnSpPr>
        <p:spPr>
          <a:xfrm>
            <a:off x="1855549" y="3287219"/>
            <a:ext cx="3302239" cy="267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5" name="TextBox 24">
            <a:extLst>
              <a:ext uri="{FF2B5EF4-FFF2-40B4-BE49-F238E27FC236}">
                <a16:creationId xmlns:a16="http://schemas.microsoft.com/office/drawing/2014/main" id="{6F196E03-062B-4F21-02B1-9BFE0054B411}"/>
              </a:ext>
            </a:extLst>
          </p:cNvPr>
          <p:cNvSpPr txBox="1"/>
          <p:nvPr/>
        </p:nvSpPr>
        <p:spPr>
          <a:xfrm>
            <a:off x="5154790" y="3345795"/>
            <a:ext cx="1448895" cy="646331"/>
          </a:xfrm>
          <a:prstGeom prst="rect">
            <a:avLst/>
          </a:prstGeom>
          <a:noFill/>
        </p:spPr>
        <p:txBody>
          <a:bodyPr wrap="square" rtlCol="0">
            <a:spAutoFit/>
          </a:bodyPr>
          <a:lstStyle/>
          <a:p>
            <a:pPr algn="ctr"/>
            <a:r>
              <a:rPr lang="en-GB" dirty="0"/>
              <a:t>Error Theory (e.g. Mackie)</a:t>
            </a:r>
          </a:p>
        </p:txBody>
      </p:sp>
      <p:sp>
        <p:nvSpPr>
          <p:cNvPr id="26" name="TextBox 25">
            <a:extLst>
              <a:ext uri="{FF2B5EF4-FFF2-40B4-BE49-F238E27FC236}">
                <a16:creationId xmlns:a16="http://schemas.microsoft.com/office/drawing/2014/main" id="{357298C2-E38D-C8B7-28F7-39BEBBA51EA4}"/>
              </a:ext>
            </a:extLst>
          </p:cNvPr>
          <p:cNvSpPr txBox="1"/>
          <p:nvPr/>
        </p:nvSpPr>
        <p:spPr>
          <a:xfrm>
            <a:off x="149887" y="3952562"/>
            <a:ext cx="4707121" cy="369332"/>
          </a:xfrm>
          <a:prstGeom prst="rect">
            <a:avLst/>
          </a:prstGeom>
          <a:noFill/>
          <a:ln>
            <a:solidFill>
              <a:schemeClr val="tx1"/>
            </a:solidFill>
          </a:ln>
        </p:spPr>
        <p:txBody>
          <a:bodyPr wrap="square" rtlCol="0">
            <a:spAutoFit/>
          </a:bodyPr>
          <a:lstStyle/>
          <a:p>
            <a:r>
              <a:rPr lang="en-GB" dirty="0"/>
              <a:t>In virtue of what are these moral judgments true?</a:t>
            </a:r>
          </a:p>
        </p:txBody>
      </p:sp>
      <p:cxnSp>
        <p:nvCxnSpPr>
          <p:cNvPr id="29" name="Straight Arrow Connector 28">
            <a:extLst>
              <a:ext uri="{FF2B5EF4-FFF2-40B4-BE49-F238E27FC236}">
                <a16:creationId xmlns:a16="http://schemas.microsoft.com/office/drawing/2014/main" id="{47BA1C81-6131-ADA1-825F-5C2E212D9CCF}"/>
              </a:ext>
            </a:extLst>
          </p:cNvPr>
          <p:cNvCxnSpPr>
            <a:cxnSpLocks/>
          </p:cNvCxnSpPr>
          <p:nvPr/>
        </p:nvCxnSpPr>
        <p:spPr>
          <a:xfrm>
            <a:off x="1855549" y="4420975"/>
            <a:ext cx="3302239" cy="2532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6EFA644-5B46-3F53-EF36-7E3142B319AC}"/>
              </a:ext>
            </a:extLst>
          </p:cNvPr>
          <p:cNvSpPr txBox="1"/>
          <p:nvPr/>
        </p:nvSpPr>
        <p:spPr>
          <a:xfrm>
            <a:off x="5079638" y="4460690"/>
            <a:ext cx="1706143" cy="646331"/>
          </a:xfrm>
          <a:prstGeom prst="rect">
            <a:avLst/>
          </a:prstGeom>
          <a:noFill/>
        </p:spPr>
        <p:txBody>
          <a:bodyPr wrap="square" rtlCol="0">
            <a:spAutoFit/>
          </a:bodyPr>
          <a:lstStyle/>
          <a:p>
            <a:pPr algn="ctr"/>
            <a:r>
              <a:rPr lang="en-GB" dirty="0"/>
              <a:t>Constructivism? (e.g. Korsgaard)</a:t>
            </a:r>
          </a:p>
        </p:txBody>
      </p:sp>
      <p:cxnSp>
        <p:nvCxnSpPr>
          <p:cNvPr id="39" name="Straight Arrow Connector 38">
            <a:extLst>
              <a:ext uri="{FF2B5EF4-FFF2-40B4-BE49-F238E27FC236}">
                <a16:creationId xmlns:a16="http://schemas.microsoft.com/office/drawing/2014/main" id="{3B7B47BE-6A9D-DDF9-705F-B9DB772A3EF2}"/>
              </a:ext>
            </a:extLst>
          </p:cNvPr>
          <p:cNvCxnSpPr>
            <a:cxnSpLocks/>
          </p:cNvCxnSpPr>
          <p:nvPr/>
        </p:nvCxnSpPr>
        <p:spPr>
          <a:xfrm>
            <a:off x="1840675" y="4431509"/>
            <a:ext cx="0" cy="5697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AEFF5A6D-572B-7EB5-AFBC-D77EBEF64EF4}"/>
              </a:ext>
            </a:extLst>
          </p:cNvPr>
          <p:cNvSpPr txBox="1"/>
          <p:nvPr/>
        </p:nvSpPr>
        <p:spPr>
          <a:xfrm>
            <a:off x="185514" y="5089149"/>
            <a:ext cx="3685842" cy="369332"/>
          </a:xfrm>
          <a:prstGeom prst="rect">
            <a:avLst/>
          </a:prstGeom>
          <a:noFill/>
          <a:ln>
            <a:solidFill>
              <a:schemeClr val="tx1"/>
            </a:solidFill>
          </a:ln>
        </p:spPr>
        <p:txBody>
          <a:bodyPr wrap="square" rtlCol="0">
            <a:spAutoFit/>
          </a:bodyPr>
          <a:lstStyle/>
          <a:p>
            <a:r>
              <a:rPr lang="en-GB" dirty="0"/>
              <a:t>Are these facts natural or non-natural?</a:t>
            </a:r>
          </a:p>
        </p:txBody>
      </p:sp>
      <p:cxnSp>
        <p:nvCxnSpPr>
          <p:cNvPr id="41" name="Straight Arrow Connector 40">
            <a:extLst>
              <a:ext uri="{FF2B5EF4-FFF2-40B4-BE49-F238E27FC236}">
                <a16:creationId xmlns:a16="http://schemas.microsoft.com/office/drawing/2014/main" id="{32F0FC77-101A-0688-9FD8-386C4D13C55F}"/>
              </a:ext>
            </a:extLst>
          </p:cNvPr>
          <p:cNvCxnSpPr>
            <a:cxnSpLocks/>
          </p:cNvCxnSpPr>
          <p:nvPr/>
        </p:nvCxnSpPr>
        <p:spPr>
          <a:xfrm>
            <a:off x="1840675" y="5568745"/>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D457663-1285-D253-BD04-B5F2A6A71E46}"/>
              </a:ext>
            </a:extLst>
          </p:cNvPr>
          <p:cNvSpPr txBox="1"/>
          <p:nvPr/>
        </p:nvSpPr>
        <p:spPr>
          <a:xfrm>
            <a:off x="987603" y="5811119"/>
            <a:ext cx="1706143" cy="923330"/>
          </a:xfrm>
          <a:prstGeom prst="rect">
            <a:avLst/>
          </a:prstGeom>
          <a:noFill/>
        </p:spPr>
        <p:txBody>
          <a:bodyPr wrap="square" rtlCol="0">
            <a:spAutoFit/>
          </a:bodyPr>
          <a:lstStyle/>
          <a:p>
            <a:pPr algn="ctr"/>
            <a:r>
              <a:rPr lang="en-GB" dirty="0"/>
              <a:t>Naturalist Realism (e.g. the Cornell Realists)</a:t>
            </a:r>
          </a:p>
        </p:txBody>
      </p:sp>
      <p:cxnSp>
        <p:nvCxnSpPr>
          <p:cNvPr id="43" name="Straight Arrow Connector 42">
            <a:extLst>
              <a:ext uri="{FF2B5EF4-FFF2-40B4-BE49-F238E27FC236}">
                <a16:creationId xmlns:a16="http://schemas.microsoft.com/office/drawing/2014/main" id="{197EAFC4-98B0-2F5A-797E-BCB41CA14654}"/>
              </a:ext>
            </a:extLst>
          </p:cNvPr>
          <p:cNvCxnSpPr>
            <a:cxnSpLocks/>
          </p:cNvCxnSpPr>
          <p:nvPr/>
        </p:nvCxnSpPr>
        <p:spPr>
          <a:xfrm>
            <a:off x="1855549" y="5568745"/>
            <a:ext cx="3224089" cy="2203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5B572B5B-1E5D-044C-EA62-CB49A1622649}"/>
              </a:ext>
            </a:extLst>
          </p:cNvPr>
          <p:cNvSpPr txBox="1"/>
          <p:nvPr/>
        </p:nvSpPr>
        <p:spPr>
          <a:xfrm>
            <a:off x="4999636" y="5604423"/>
            <a:ext cx="1706143" cy="923330"/>
          </a:xfrm>
          <a:prstGeom prst="rect">
            <a:avLst/>
          </a:prstGeom>
          <a:noFill/>
        </p:spPr>
        <p:txBody>
          <a:bodyPr wrap="square" rtlCol="0">
            <a:spAutoFit/>
          </a:bodyPr>
          <a:lstStyle/>
          <a:p>
            <a:pPr algn="ctr"/>
            <a:r>
              <a:rPr lang="en-GB" dirty="0"/>
              <a:t>Non-Naturalist Realism (e.g. Moore)</a:t>
            </a:r>
          </a:p>
        </p:txBody>
      </p:sp>
      <p:cxnSp>
        <p:nvCxnSpPr>
          <p:cNvPr id="45" name="Straight Arrow Connector 44">
            <a:extLst>
              <a:ext uri="{FF2B5EF4-FFF2-40B4-BE49-F238E27FC236}">
                <a16:creationId xmlns:a16="http://schemas.microsoft.com/office/drawing/2014/main" id="{2ADEF1FB-4DDA-1083-2888-E5AD2E1D3163}"/>
              </a:ext>
            </a:extLst>
          </p:cNvPr>
          <p:cNvCxnSpPr>
            <a:cxnSpLocks/>
          </p:cNvCxnSpPr>
          <p:nvPr/>
        </p:nvCxnSpPr>
        <p:spPr>
          <a:xfrm>
            <a:off x="9795164" y="2435638"/>
            <a:ext cx="0" cy="2784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5738434B-3C5F-7E4D-C63C-A082AB918B67}"/>
              </a:ext>
            </a:extLst>
          </p:cNvPr>
          <p:cNvSpPr txBox="1"/>
          <p:nvPr/>
        </p:nvSpPr>
        <p:spPr>
          <a:xfrm>
            <a:off x="7703882" y="2804970"/>
            <a:ext cx="4171440" cy="369332"/>
          </a:xfrm>
          <a:prstGeom prst="rect">
            <a:avLst/>
          </a:prstGeom>
          <a:noFill/>
          <a:ln>
            <a:solidFill>
              <a:schemeClr val="tx1"/>
            </a:solidFill>
          </a:ln>
        </p:spPr>
        <p:txBody>
          <a:bodyPr wrap="square" rtlCol="0">
            <a:spAutoFit/>
          </a:bodyPr>
          <a:lstStyle/>
          <a:p>
            <a:r>
              <a:rPr lang="en-GB" dirty="0"/>
              <a:t>What do moral judgments express instead?</a:t>
            </a:r>
          </a:p>
        </p:txBody>
      </p:sp>
      <p:cxnSp>
        <p:nvCxnSpPr>
          <p:cNvPr id="55" name="Straight Arrow Connector 54">
            <a:extLst>
              <a:ext uri="{FF2B5EF4-FFF2-40B4-BE49-F238E27FC236}">
                <a16:creationId xmlns:a16="http://schemas.microsoft.com/office/drawing/2014/main" id="{BF0B03EE-9D59-F2C6-6834-6CE74F5A300A}"/>
              </a:ext>
            </a:extLst>
          </p:cNvPr>
          <p:cNvCxnSpPr>
            <a:cxnSpLocks/>
            <a:endCxn id="56" idx="0"/>
          </p:cNvCxnSpPr>
          <p:nvPr/>
        </p:nvCxnSpPr>
        <p:spPr>
          <a:xfrm>
            <a:off x="9795164" y="3270077"/>
            <a:ext cx="27721" cy="20111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FF991ACC-DE15-3D3E-D389-F5FB0C1B3236}"/>
              </a:ext>
            </a:extLst>
          </p:cNvPr>
          <p:cNvSpPr txBox="1"/>
          <p:nvPr/>
        </p:nvSpPr>
        <p:spPr>
          <a:xfrm>
            <a:off x="9011670" y="5281258"/>
            <a:ext cx="1622430" cy="646331"/>
          </a:xfrm>
          <a:prstGeom prst="rect">
            <a:avLst/>
          </a:prstGeom>
          <a:noFill/>
        </p:spPr>
        <p:txBody>
          <a:bodyPr wrap="square" rtlCol="0">
            <a:spAutoFit/>
          </a:bodyPr>
          <a:lstStyle/>
          <a:p>
            <a:pPr algn="ctr"/>
            <a:r>
              <a:rPr lang="en-GB" dirty="0"/>
              <a:t>Quasi-Realism (e.g. Blackburn)</a:t>
            </a:r>
          </a:p>
        </p:txBody>
      </p:sp>
      <p:cxnSp>
        <p:nvCxnSpPr>
          <p:cNvPr id="57" name="Straight Arrow Connector 56">
            <a:extLst>
              <a:ext uri="{FF2B5EF4-FFF2-40B4-BE49-F238E27FC236}">
                <a16:creationId xmlns:a16="http://schemas.microsoft.com/office/drawing/2014/main" id="{542B8C5E-3285-6FB4-57E1-C31D4C5669B3}"/>
              </a:ext>
            </a:extLst>
          </p:cNvPr>
          <p:cNvCxnSpPr>
            <a:cxnSpLocks/>
          </p:cNvCxnSpPr>
          <p:nvPr/>
        </p:nvCxnSpPr>
        <p:spPr>
          <a:xfrm>
            <a:off x="9810037" y="3270077"/>
            <a:ext cx="1271559" cy="11614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a:extLst>
              <a:ext uri="{FF2B5EF4-FFF2-40B4-BE49-F238E27FC236}">
                <a16:creationId xmlns:a16="http://schemas.microsoft.com/office/drawing/2014/main" id="{E6663931-B567-BB4E-B597-5480EB4BA159}"/>
              </a:ext>
            </a:extLst>
          </p:cNvPr>
          <p:cNvCxnSpPr>
            <a:cxnSpLocks/>
          </p:cNvCxnSpPr>
          <p:nvPr/>
        </p:nvCxnSpPr>
        <p:spPr>
          <a:xfrm flipH="1">
            <a:off x="8396750" y="3270077"/>
            <a:ext cx="1392851" cy="119061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8" name="TextBox 67">
            <a:extLst>
              <a:ext uri="{FF2B5EF4-FFF2-40B4-BE49-F238E27FC236}">
                <a16:creationId xmlns:a16="http://schemas.microsoft.com/office/drawing/2014/main" id="{3F4CBCBC-6E31-12B5-FB00-F265684704E3}"/>
              </a:ext>
            </a:extLst>
          </p:cNvPr>
          <p:cNvSpPr txBox="1"/>
          <p:nvPr/>
        </p:nvSpPr>
        <p:spPr>
          <a:xfrm>
            <a:off x="7368956" y="4431509"/>
            <a:ext cx="1622430" cy="646331"/>
          </a:xfrm>
          <a:prstGeom prst="rect">
            <a:avLst/>
          </a:prstGeom>
          <a:noFill/>
        </p:spPr>
        <p:txBody>
          <a:bodyPr wrap="square" rtlCol="0">
            <a:spAutoFit/>
          </a:bodyPr>
          <a:lstStyle/>
          <a:p>
            <a:pPr algn="ctr"/>
            <a:r>
              <a:rPr lang="en-GB" dirty="0"/>
              <a:t>Emotivism (e.g. Ayer)</a:t>
            </a:r>
          </a:p>
        </p:txBody>
      </p:sp>
      <p:sp>
        <p:nvSpPr>
          <p:cNvPr id="69" name="TextBox 68">
            <a:extLst>
              <a:ext uri="{FF2B5EF4-FFF2-40B4-BE49-F238E27FC236}">
                <a16:creationId xmlns:a16="http://schemas.microsoft.com/office/drawing/2014/main" id="{48C51198-DCF0-8BB1-D07B-B3DE07CB70D1}"/>
              </a:ext>
            </a:extLst>
          </p:cNvPr>
          <p:cNvSpPr txBox="1"/>
          <p:nvPr/>
        </p:nvSpPr>
        <p:spPr>
          <a:xfrm>
            <a:off x="10427430" y="4394719"/>
            <a:ext cx="1622430" cy="923330"/>
          </a:xfrm>
          <a:prstGeom prst="rect">
            <a:avLst/>
          </a:prstGeom>
          <a:noFill/>
        </p:spPr>
        <p:txBody>
          <a:bodyPr wrap="square" rtlCol="0">
            <a:spAutoFit/>
          </a:bodyPr>
          <a:lstStyle/>
          <a:p>
            <a:pPr algn="ctr"/>
            <a:r>
              <a:rPr lang="en-GB" dirty="0"/>
              <a:t>Norm-</a:t>
            </a:r>
            <a:r>
              <a:rPr lang="en-GB" dirty="0" err="1"/>
              <a:t>Expressivism</a:t>
            </a:r>
            <a:r>
              <a:rPr lang="en-GB" dirty="0"/>
              <a:t> (e.g. Gibbard)</a:t>
            </a:r>
          </a:p>
        </p:txBody>
      </p:sp>
      <p:sp>
        <p:nvSpPr>
          <p:cNvPr id="82" name="TextBox 81">
            <a:extLst>
              <a:ext uri="{FF2B5EF4-FFF2-40B4-BE49-F238E27FC236}">
                <a16:creationId xmlns:a16="http://schemas.microsoft.com/office/drawing/2014/main" id="{4113EA14-29C6-51B1-E3AD-7BBEFE36046A}"/>
              </a:ext>
            </a:extLst>
          </p:cNvPr>
          <p:cNvSpPr txBox="1"/>
          <p:nvPr/>
        </p:nvSpPr>
        <p:spPr>
          <a:xfrm>
            <a:off x="8852994" y="737815"/>
            <a:ext cx="3022328" cy="369332"/>
          </a:xfrm>
          <a:prstGeom prst="rect">
            <a:avLst/>
          </a:prstGeom>
          <a:noFill/>
        </p:spPr>
        <p:txBody>
          <a:bodyPr wrap="square" rtlCol="0">
            <a:spAutoFit/>
          </a:bodyPr>
          <a:lstStyle/>
          <a:p>
            <a:r>
              <a:rPr lang="en-GB" dirty="0"/>
              <a:t>[Inspired by Miller (2013: 8)]</a:t>
            </a:r>
          </a:p>
        </p:txBody>
      </p:sp>
    </p:spTree>
    <p:extLst>
      <p:ext uri="{BB962C8B-B14F-4D97-AF65-F5344CB8AC3E}">
        <p14:creationId xmlns:p14="http://schemas.microsoft.com/office/powerpoint/2010/main" val="24749929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4785-9701-E9D2-8890-E0E37432E14D}"/>
              </a:ext>
            </a:extLst>
          </p:cNvPr>
          <p:cNvSpPr>
            <a:spLocks noGrp="1"/>
          </p:cNvSpPr>
          <p:nvPr>
            <p:ph type="ctrTitle"/>
          </p:nvPr>
        </p:nvSpPr>
        <p:spPr/>
        <p:txBody>
          <a:bodyPr/>
          <a:lstStyle/>
          <a:p>
            <a:r>
              <a:rPr lang="en-GB" dirty="0"/>
              <a:t>Lecture 2: Naturalist Realism</a:t>
            </a:r>
          </a:p>
        </p:txBody>
      </p:sp>
      <p:sp>
        <p:nvSpPr>
          <p:cNvPr id="3" name="Subtitle 2">
            <a:extLst>
              <a:ext uri="{FF2B5EF4-FFF2-40B4-BE49-F238E27FC236}">
                <a16:creationId xmlns:a16="http://schemas.microsoft.com/office/drawing/2014/main" id="{304DB7D5-E8E8-E67B-60CC-15588C2FF7B1}"/>
              </a:ext>
            </a:extLst>
          </p:cNvPr>
          <p:cNvSpPr>
            <a:spLocks noGrp="1"/>
          </p:cNvSpPr>
          <p:nvPr>
            <p:ph type="subTitle" idx="1"/>
          </p:nvPr>
        </p:nvSpPr>
        <p:spPr/>
        <p:txBody>
          <a:bodyPr>
            <a:normAutofit lnSpcReduction="10000"/>
          </a:bodyPr>
          <a:lstStyle/>
          <a:p>
            <a:r>
              <a:rPr lang="en-GB" dirty="0"/>
              <a:t>Dr. Nick Clanchy</a:t>
            </a:r>
          </a:p>
          <a:p>
            <a:r>
              <a:rPr lang="en-GB" dirty="0"/>
              <a:t>Departmental Lecturer in Ethics and Feminist Philosophy</a:t>
            </a:r>
          </a:p>
          <a:p>
            <a:r>
              <a:rPr lang="en-GB" dirty="0">
                <a:hlinkClick r:id="rId2"/>
              </a:rPr>
              <a:t>nicholas.clanchy@philosophy.ox.ac.uk</a:t>
            </a:r>
            <a:r>
              <a:rPr lang="en-GB" dirty="0"/>
              <a:t> </a:t>
            </a:r>
          </a:p>
        </p:txBody>
      </p:sp>
    </p:spTree>
    <p:extLst>
      <p:ext uri="{BB962C8B-B14F-4D97-AF65-F5344CB8AC3E}">
        <p14:creationId xmlns:p14="http://schemas.microsoft.com/office/powerpoint/2010/main" val="1305023927"/>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9263C-0BAC-9442-1761-10E5864F963C}"/>
              </a:ext>
            </a:extLst>
          </p:cNvPr>
          <p:cNvSpPr>
            <a:spLocks noGrp="1"/>
          </p:cNvSpPr>
          <p:nvPr>
            <p:ph type="title"/>
          </p:nvPr>
        </p:nvSpPr>
        <p:spPr/>
        <p:txBody>
          <a:bodyPr/>
          <a:lstStyle/>
          <a:p>
            <a:r>
              <a:rPr lang="en-GB" dirty="0"/>
              <a:t>2. A Darwinian dilemma (Sharon street)</a:t>
            </a:r>
          </a:p>
        </p:txBody>
      </p:sp>
      <p:sp>
        <p:nvSpPr>
          <p:cNvPr id="3" name="Content Placeholder 2">
            <a:extLst>
              <a:ext uri="{FF2B5EF4-FFF2-40B4-BE49-F238E27FC236}">
                <a16:creationId xmlns:a16="http://schemas.microsoft.com/office/drawing/2014/main" id="{61086130-A847-0846-7023-7FA288E2B4F3}"/>
              </a:ext>
            </a:extLst>
          </p:cNvPr>
          <p:cNvSpPr>
            <a:spLocks noGrp="1"/>
          </p:cNvSpPr>
          <p:nvPr>
            <p:ph idx="1"/>
          </p:nvPr>
        </p:nvSpPr>
        <p:spPr>
          <a:xfrm>
            <a:off x="1024128" y="2285999"/>
            <a:ext cx="9720073" cy="4150895"/>
          </a:xfrm>
        </p:spPr>
        <p:txBody>
          <a:bodyPr>
            <a:normAutofit/>
          </a:bodyPr>
          <a:lstStyle/>
          <a:p>
            <a:pPr algn="just">
              <a:buFont typeface="Wingdings" pitchFamily="2" charset="2"/>
              <a:buChar char="Ø"/>
            </a:pPr>
            <a:r>
              <a:rPr lang="en-GB" dirty="0"/>
              <a:t> The idea: ‘</a:t>
            </a:r>
            <a:r>
              <a:rPr lang="en-GB" dirty="0">
                <a:effectLst/>
              </a:rPr>
              <a:t>Evolutionary forces have played a tremendous role in shaping the content of human evaluative attitudes. The challenge for realist theories of value is to explain the relation between these evolutionary influences on our evaluative attitudes, on the one hand, and the independent evaluative truths that realism posits, on the other. Realism, I argue, can give no satisfactory account of this relation. On the one hand, the realist may claim that there is </a:t>
            </a:r>
            <a:r>
              <a:rPr lang="en-GB" i="1" dirty="0">
                <a:effectLst/>
              </a:rPr>
              <a:t>no</a:t>
            </a:r>
            <a:r>
              <a:rPr lang="en-GB" dirty="0">
                <a:effectLst/>
              </a:rPr>
              <a:t> relation between evolutionary influences on our evaluative attitudes and independent evaluative truths. But this claim leads to the implausible </a:t>
            </a:r>
            <a:r>
              <a:rPr lang="en-GB" dirty="0" err="1">
                <a:effectLst/>
              </a:rPr>
              <a:t>skeptical</a:t>
            </a:r>
            <a:r>
              <a:rPr lang="en-GB" dirty="0">
                <a:effectLst/>
              </a:rPr>
              <a:t> result that most of our evaluative judgements are off track due to the distorting pressure of Darwinian forces. The realist’s other option is to claim that there </a:t>
            </a:r>
            <a:r>
              <a:rPr lang="en-GB" i="1" dirty="0">
                <a:effectLst/>
              </a:rPr>
              <a:t>is </a:t>
            </a:r>
            <a:r>
              <a:rPr lang="en-GB" dirty="0">
                <a:effectLst/>
              </a:rPr>
              <a:t>a relation between evolutionary influences and independent evaluative truths, namely that natural selection </a:t>
            </a:r>
            <a:r>
              <a:rPr lang="en-GB" dirty="0" err="1">
                <a:effectLst/>
              </a:rPr>
              <a:t>favored</a:t>
            </a:r>
            <a:r>
              <a:rPr lang="en-GB" dirty="0">
                <a:effectLst/>
              </a:rPr>
              <a:t> ancestors who were able to grasp those truths. But this account, I argue, is unacceptable on scientific grounds.’ (Street 2006: 109)</a:t>
            </a:r>
          </a:p>
          <a:p>
            <a:pPr algn="just">
              <a:buFont typeface="Wingdings" pitchFamily="2" charset="2"/>
              <a:buChar char="Ø"/>
            </a:pPr>
            <a:endParaRPr lang="en-GB" dirty="0"/>
          </a:p>
        </p:txBody>
      </p:sp>
    </p:spTree>
    <p:extLst>
      <p:ext uri="{BB962C8B-B14F-4D97-AF65-F5344CB8AC3E}">
        <p14:creationId xmlns:p14="http://schemas.microsoft.com/office/powerpoint/2010/main" val="408303347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8A5EB6-D74E-D766-1A13-4D3E3818C6D8}"/>
              </a:ext>
            </a:extLst>
          </p:cNvPr>
          <p:cNvSpPr>
            <a:spLocks noGrp="1"/>
          </p:cNvSpPr>
          <p:nvPr>
            <p:ph type="title"/>
          </p:nvPr>
        </p:nvSpPr>
        <p:spPr/>
        <p:txBody>
          <a:bodyPr/>
          <a:lstStyle/>
          <a:p>
            <a:r>
              <a:rPr lang="en-GB" dirty="0"/>
              <a:t>2. A Darwinian dilemma cont. (Sharon street)</a:t>
            </a:r>
          </a:p>
        </p:txBody>
      </p:sp>
      <p:sp>
        <p:nvSpPr>
          <p:cNvPr id="3" name="Content Placeholder 2">
            <a:extLst>
              <a:ext uri="{FF2B5EF4-FFF2-40B4-BE49-F238E27FC236}">
                <a16:creationId xmlns:a16="http://schemas.microsoft.com/office/drawing/2014/main" id="{2BABDD7D-06F9-D721-7753-426EC6F01B1D}"/>
              </a:ext>
            </a:extLst>
          </p:cNvPr>
          <p:cNvSpPr>
            <a:spLocks noGrp="1"/>
          </p:cNvSpPr>
          <p:nvPr>
            <p:ph idx="1"/>
          </p:nvPr>
        </p:nvSpPr>
        <p:spPr/>
        <p:txBody>
          <a:bodyPr/>
          <a:lstStyle/>
          <a:p>
            <a:pPr algn="just">
              <a:buFont typeface="Wingdings" pitchFamily="2" charset="2"/>
              <a:buChar char="Ø"/>
            </a:pPr>
            <a:r>
              <a:rPr lang="en-GB" dirty="0"/>
              <a:t> This argument will constitute a distinctive challenge to moral realism only if it is:</a:t>
            </a:r>
          </a:p>
          <a:p>
            <a:pPr marL="817200" indent="-457200" algn="just">
              <a:buFont typeface="+mj-lt"/>
              <a:buAutoNum type="arabicPeriod"/>
            </a:pPr>
            <a:r>
              <a:rPr lang="en-GB" i="1" dirty="0"/>
              <a:t>Empirical</a:t>
            </a:r>
            <a:r>
              <a:rPr lang="en-GB" dirty="0"/>
              <a:t>: the argument rests on an empirical claim about the evolutionary origins of moral realists’ moral beliefs;</a:t>
            </a:r>
          </a:p>
          <a:p>
            <a:pPr marL="817200" indent="-457200" algn="just">
              <a:buFont typeface="+mj-lt"/>
              <a:buAutoNum type="arabicPeriod"/>
            </a:pPr>
            <a:r>
              <a:rPr lang="en-GB" i="1" dirty="0"/>
              <a:t>Targeted</a:t>
            </a:r>
            <a:r>
              <a:rPr lang="en-GB" dirty="0"/>
              <a:t>: the argument threatens only moral realists’ moral beliefs, and not also their non-moral beliefs (see </a:t>
            </a:r>
            <a:r>
              <a:rPr lang="en-GB" dirty="0" err="1"/>
              <a:t>Vavova</a:t>
            </a:r>
            <a:r>
              <a:rPr lang="en-GB" dirty="0"/>
              <a:t> 2015: 108). </a:t>
            </a:r>
          </a:p>
        </p:txBody>
      </p:sp>
    </p:spTree>
    <p:extLst>
      <p:ext uri="{BB962C8B-B14F-4D97-AF65-F5344CB8AC3E}">
        <p14:creationId xmlns:p14="http://schemas.microsoft.com/office/powerpoint/2010/main" val="66927878"/>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8A6846-1841-B37B-A021-B7E534E38898}"/>
              </a:ext>
            </a:extLst>
          </p:cNvPr>
          <p:cNvSpPr>
            <a:spLocks noGrp="1"/>
          </p:cNvSpPr>
          <p:nvPr>
            <p:ph type="title"/>
          </p:nvPr>
        </p:nvSpPr>
        <p:spPr/>
        <p:txBody>
          <a:bodyPr/>
          <a:lstStyle/>
          <a:p>
            <a:r>
              <a:rPr lang="en-GB" dirty="0"/>
              <a:t>3. A note on the science</a:t>
            </a:r>
          </a:p>
        </p:txBody>
      </p:sp>
      <p:sp>
        <p:nvSpPr>
          <p:cNvPr id="3" name="Content Placeholder 2">
            <a:extLst>
              <a:ext uri="{FF2B5EF4-FFF2-40B4-BE49-F238E27FC236}">
                <a16:creationId xmlns:a16="http://schemas.microsoft.com/office/drawing/2014/main" id="{DE483CEA-9D43-75A8-06FF-2DC948401198}"/>
              </a:ext>
            </a:extLst>
          </p:cNvPr>
          <p:cNvSpPr>
            <a:spLocks noGrp="1"/>
          </p:cNvSpPr>
          <p:nvPr>
            <p:ph idx="1"/>
          </p:nvPr>
        </p:nvSpPr>
        <p:spPr>
          <a:xfrm>
            <a:off x="1024128" y="2285999"/>
            <a:ext cx="9720073" cy="4427621"/>
          </a:xfrm>
        </p:spPr>
        <p:txBody>
          <a:bodyPr/>
          <a:lstStyle/>
          <a:p>
            <a:pPr algn="just">
              <a:buFont typeface="Wingdings" pitchFamily="2" charset="2"/>
              <a:buChar char="Ø"/>
            </a:pPr>
            <a:r>
              <a:rPr lang="en-GB" dirty="0"/>
              <a:t> ‘…while I am </a:t>
            </a:r>
            <a:r>
              <a:rPr lang="en-GB" dirty="0" err="1"/>
              <a:t>skeptical</a:t>
            </a:r>
            <a:r>
              <a:rPr lang="en-GB" dirty="0"/>
              <a:t> of the </a:t>
            </a:r>
            <a:r>
              <a:rPr lang="en-GB" i="1" dirty="0"/>
              <a:t>details</a:t>
            </a:r>
            <a:r>
              <a:rPr lang="en-GB" dirty="0"/>
              <a:t> of the evolutionary picture I offer, I think its </a:t>
            </a:r>
            <a:r>
              <a:rPr lang="en-GB" i="1" dirty="0"/>
              <a:t>outlines</a:t>
            </a:r>
            <a:r>
              <a:rPr lang="en-GB" dirty="0"/>
              <a:t> are certain enough to make it well worth exploring the philosophical implications’ (Street 2006: 113).</a:t>
            </a:r>
          </a:p>
          <a:p>
            <a:pPr algn="just">
              <a:buFont typeface="Wingdings" pitchFamily="2" charset="2"/>
              <a:buChar char="Ø"/>
            </a:pPr>
            <a:r>
              <a:rPr lang="en-GB" dirty="0"/>
              <a:t> ‘The debunker claims that evolutionary forces have shaped our moral beliefs. The evolutionary psychology behind this empirical claim is controversial. Both sides should acknowledge this and move on. This challenge is distinctive in its suggestion that empirical facts about our beliefs’ origins could legitimately undermine those beliefs. So while it is important that this argument is empirical, the particular empirical claim is not important.’ (</a:t>
            </a:r>
            <a:r>
              <a:rPr lang="en-GB" dirty="0" err="1"/>
              <a:t>Vavova</a:t>
            </a:r>
            <a:r>
              <a:rPr lang="en-GB" dirty="0"/>
              <a:t> 2015: 104)</a:t>
            </a:r>
          </a:p>
        </p:txBody>
      </p:sp>
    </p:spTree>
    <p:extLst>
      <p:ext uri="{BB962C8B-B14F-4D97-AF65-F5344CB8AC3E}">
        <p14:creationId xmlns:p14="http://schemas.microsoft.com/office/powerpoint/2010/main" val="140127901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8040F-5BEE-CA4E-01EC-E407684D2D7E}"/>
              </a:ext>
            </a:extLst>
          </p:cNvPr>
          <p:cNvSpPr>
            <a:spLocks noGrp="1"/>
          </p:cNvSpPr>
          <p:nvPr>
            <p:ph type="title"/>
          </p:nvPr>
        </p:nvSpPr>
        <p:spPr/>
        <p:txBody>
          <a:bodyPr/>
          <a:lstStyle/>
          <a:p>
            <a:r>
              <a:rPr lang="en-GB" dirty="0"/>
              <a:t>4. The influence of evolution on our moral beliefs (Sharon street)</a:t>
            </a:r>
          </a:p>
        </p:txBody>
      </p:sp>
      <p:sp>
        <p:nvSpPr>
          <p:cNvPr id="3" name="Content Placeholder 2">
            <a:extLst>
              <a:ext uri="{FF2B5EF4-FFF2-40B4-BE49-F238E27FC236}">
                <a16:creationId xmlns:a16="http://schemas.microsoft.com/office/drawing/2014/main" id="{7270261C-1626-4A3F-C53E-BA375AD6856E}"/>
              </a:ext>
            </a:extLst>
          </p:cNvPr>
          <p:cNvSpPr>
            <a:spLocks noGrp="1"/>
          </p:cNvSpPr>
          <p:nvPr>
            <p:ph idx="1"/>
          </p:nvPr>
        </p:nvSpPr>
        <p:spPr>
          <a:xfrm>
            <a:off x="1024128" y="2286000"/>
            <a:ext cx="9720073" cy="4572000"/>
          </a:xfrm>
        </p:spPr>
        <p:txBody>
          <a:bodyPr>
            <a:normAutofit lnSpcReduction="10000"/>
          </a:bodyPr>
          <a:lstStyle/>
          <a:p>
            <a:pPr algn="just">
              <a:buFont typeface="Wingdings" pitchFamily="2" charset="2"/>
              <a:buChar char="Ø"/>
            </a:pPr>
            <a:r>
              <a:rPr lang="en-GB" dirty="0"/>
              <a:t> ‘…</a:t>
            </a:r>
            <a:r>
              <a:rPr lang="en-GB" dirty="0">
                <a:effectLst/>
              </a:rPr>
              <a:t>we can expect there to have been overwhelming pressure in the direction of making those evaluative judgements which tended to promote reproductive success (such as the judgement that one’s life is valuable), and against making those evaluative judgements which tended to decrease reproductive success (such as the judgement that one should attack one’s offspring).’ (Street 2006: 114-115)</a:t>
            </a:r>
          </a:p>
          <a:p>
            <a:pPr algn="just">
              <a:buFont typeface="Wingdings" pitchFamily="2" charset="2"/>
              <a:buChar char="Ø"/>
            </a:pPr>
            <a:r>
              <a:rPr lang="en-GB" dirty="0"/>
              <a:t> Consider:</a:t>
            </a:r>
            <a:endParaRPr lang="en-GB" dirty="0">
              <a:effectLst/>
            </a:endParaRPr>
          </a:p>
          <a:p>
            <a:pPr marL="817200" indent="-457200" algn="just">
              <a:buFont typeface="+mj-lt"/>
              <a:buAutoNum type="arabicPeriod"/>
            </a:pPr>
            <a:r>
              <a:rPr lang="en-GB" dirty="0"/>
              <a:t>Widespread agreement in our most basic evaluative judgments;</a:t>
            </a:r>
          </a:p>
          <a:p>
            <a:pPr marL="817200" indent="-457200" algn="just">
              <a:buFont typeface="+mj-lt"/>
              <a:buAutoNum type="arabicPeriod"/>
            </a:pPr>
            <a:r>
              <a:rPr lang="en-GB" dirty="0"/>
              <a:t>Continuity with the more basic evaluative tendencies of e.g. chimpanzees;</a:t>
            </a:r>
          </a:p>
          <a:p>
            <a:pPr marL="817200" indent="-457200" algn="just">
              <a:buFont typeface="+mj-lt"/>
              <a:buAutoNum type="arabicPeriod"/>
            </a:pPr>
            <a:r>
              <a:rPr lang="en-GB" dirty="0"/>
              <a:t>Compare: ‘[T]here can hardly be any doubt’ that if we had evolved under the same conditions as bees ‘our unmarried females would […] think it a sacred duty to kill their brothers, and mothers would strive to kill their fertile daughters; and no one would think of interfering’ (Charles Darwin, quoted in </a:t>
            </a:r>
            <a:r>
              <a:rPr lang="en-GB" dirty="0" err="1"/>
              <a:t>Vavova</a:t>
            </a:r>
            <a:r>
              <a:rPr lang="en-GB" dirty="0"/>
              <a:t> 2014: 71).</a:t>
            </a:r>
          </a:p>
          <a:p>
            <a:pPr marL="0" indent="0" algn="just">
              <a:buNone/>
            </a:pPr>
            <a:endParaRPr lang="en-GB" dirty="0"/>
          </a:p>
          <a:p>
            <a:endParaRPr lang="en-GB" dirty="0"/>
          </a:p>
        </p:txBody>
      </p:sp>
    </p:spTree>
    <p:extLst>
      <p:ext uri="{BB962C8B-B14F-4D97-AF65-F5344CB8AC3E}">
        <p14:creationId xmlns:p14="http://schemas.microsoft.com/office/powerpoint/2010/main" val="157767344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7744D-4B89-ABC4-008F-9624E86B5CBB}"/>
              </a:ext>
            </a:extLst>
          </p:cNvPr>
          <p:cNvSpPr>
            <a:spLocks noGrp="1"/>
          </p:cNvSpPr>
          <p:nvPr>
            <p:ph type="title"/>
          </p:nvPr>
        </p:nvSpPr>
        <p:spPr/>
        <p:txBody>
          <a:bodyPr/>
          <a:lstStyle/>
          <a:p>
            <a:r>
              <a:rPr lang="en-GB" dirty="0"/>
              <a:t>5. The first horn (Sharon street)</a:t>
            </a:r>
          </a:p>
        </p:txBody>
      </p:sp>
      <p:sp>
        <p:nvSpPr>
          <p:cNvPr id="3" name="Content Placeholder 2">
            <a:extLst>
              <a:ext uri="{FF2B5EF4-FFF2-40B4-BE49-F238E27FC236}">
                <a16:creationId xmlns:a16="http://schemas.microsoft.com/office/drawing/2014/main" id="{4109BA45-CE4B-763F-039D-50D173536311}"/>
              </a:ext>
            </a:extLst>
          </p:cNvPr>
          <p:cNvSpPr>
            <a:spLocks noGrp="1"/>
          </p:cNvSpPr>
          <p:nvPr>
            <p:ph idx="1"/>
          </p:nvPr>
        </p:nvSpPr>
        <p:spPr>
          <a:xfrm>
            <a:off x="1024128" y="2286000"/>
            <a:ext cx="9720073" cy="4391526"/>
          </a:xfrm>
        </p:spPr>
        <p:txBody>
          <a:bodyPr/>
          <a:lstStyle/>
          <a:p>
            <a:pPr algn="just">
              <a:buFont typeface="Wingdings" pitchFamily="2" charset="2"/>
              <a:buChar char="Ø"/>
            </a:pPr>
            <a:r>
              <a:rPr lang="en-GB" dirty="0"/>
              <a:t> The first horn: deny that there is a relation between the evolutionary forces that have influenced the content of our moral judgments and the independent moral truths posited by moral realism. </a:t>
            </a:r>
          </a:p>
          <a:p>
            <a:pPr algn="just">
              <a:buFont typeface="Wingdings" pitchFamily="2" charset="2"/>
              <a:buChar char="Ø"/>
            </a:pPr>
            <a:r>
              <a:rPr lang="en-GB" dirty="0"/>
              <a:t> Sometimes Street seems to be arguing:</a:t>
            </a:r>
          </a:p>
          <a:p>
            <a:pPr marL="817200" indent="-457200" algn="just">
              <a:buFont typeface="+mj-lt"/>
              <a:buAutoNum type="arabicPeriod"/>
            </a:pPr>
            <a:r>
              <a:rPr lang="en-GB" u="sng" dirty="0"/>
              <a:t>Influence</a:t>
            </a:r>
            <a:r>
              <a:rPr lang="en-GB" dirty="0"/>
              <a:t>: evolutionary forces have influenced the content of our moral judgments; therefore</a:t>
            </a:r>
          </a:p>
          <a:p>
            <a:pPr marL="817200" indent="-457200" algn="just">
              <a:buFont typeface="+mj-lt"/>
              <a:buAutoNum type="arabicPeriod"/>
            </a:pPr>
            <a:r>
              <a:rPr lang="en-GB" dirty="0"/>
              <a:t>We are left with no good reason to think we are not mistaken in our moral judgments;</a:t>
            </a:r>
          </a:p>
          <a:p>
            <a:pPr marL="817200" indent="-457200" algn="just">
              <a:buFont typeface="+mj-lt"/>
              <a:buAutoNum type="arabicPeriod"/>
            </a:pPr>
            <a:r>
              <a:rPr lang="en-GB" u="sng" dirty="0"/>
              <a:t>No Good</a:t>
            </a:r>
            <a:r>
              <a:rPr lang="en-GB" dirty="0"/>
              <a:t>: if we have no good reason to think we are not mistaken in our moral judgments, we cannot rationally maintain them; therefore</a:t>
            </a:r>
          </a:p>
          <a:p>
            <a:pPr marL="817200" indent="-457200" algn="just">
              <a:buFont typeface="+mj-lt"/>
              <a:buAutoNum type="arabicPeriod"/>
            </a:pPr>
            <a:r>
              <a:rPr lang="en-GB" u="sng" dirty="0"/>
              <a:t>Revision</a:t>
            </a:r>
            <a:r>
              <a:rPr lang="en-GB" dirty="0"/>
              <a:t>: we cannot rationally maintain our moral judgments.</a:t>
            </a:r>
          </a:p>
        </p:txBody>
      </p:sp>
    </p:spTree>
    <p:extLst>
      <p:ext uri="{BB962C8B-B14F-4D97-AF65-F5344CB8AC3E}">
        <p14:creationId xmlns:p14="http://schemas.microsoft.com/office/powerpoint/2010/main" val="65295713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F3CD5-7CB0-2A8F-C288-7DBA4EFC62A5}"/>
              </a:ext>
            </a:extLst>
          </p:cNvPr>
          <p:cNvSpPr>
            <a:spLocks noGrp="1"/>
          </p:cNvSpPr>
          <p:nvPr>
            <p:ph type="title"/>
          </p:nvPr>
        </p:nvSpPr>
        <p:spPr/>
        <p:txBody>
          <a:bodyPr/>
          <a:lstStyle/>
          <a:p>
            <a:r>
              <a:rPr lang="en-GB" dirty="0"/>
              <a:t>5. The first horn cont. (</a:t>
            </a:r>
            <a:r>
              <a:rPr lang="en-GB" dirty="0" err="1"/>
              <a:t>katia</a:t>
            </a:r>
            <a:r>
              <a:rPr lang="en-GB" dirty="0"/>
              <a:t> </a:t>
            </a:r>
            <a:r>
              <a:rPr lang="en-GB" dirty="0" err="1"/>
              <a:t>vavova</a:t>
            </a:r>
            <a:r>
              <a:rPr lang="en-GB" dirty="0"/>
              <a:t>)</a:t>
            </a:r>
          </a:p>
        </p:txBody>
      </p:sp>
      <p:sp>
        <p:nvSpPr>
          <p:cNvPr id="3" name="Content Placeholder 2">
            <a:extLst>
              <a:ext uri="{FF2B5EF4-FFF2-40B4-BE49-F238E27FC236}">
                <a16:creationId xmlns:a16="http://schemas.microsoft.com/office/drawing/2014/main" id="{72C9D218-ABC8-789F-A40E-3BBBC2F9B154}"/>
              </a:ext>
            </a:extLst>
          </p:cNvPr>
          <p:cNvSpPr>
            <a:spLocks noGrp="1"/>
          </p:cNvSpPr>
          <p:nvPr>
            <p:ph idx="1"/>
          </p:nvPr>
        </p:nvSpPr>
        <p:spPr/>
        <p:txBody>
          <a:bodyPr/>
          <a:lstStyle/>
          <a:p>
            <a:pPr algn="just">
              <a:buFont typeface="Wingdings" pitchFamily="2" charset="2"/>
              <a:buChar char="Ø"/>
            </a:pPr>
            <a:r>
              <a:rPr lang="en-GB" dirty="0"/>
              <a:t> A ‘good’ reason here must be a reason </a:t>
            </a:r>
            <a:r>
              <a:rPr lang="en-GB" i="1" dirty="0"/>
              <a:t>independent</a:t>
            </a:r>
            <a:r>
              <a:rPr lang="en-GB" dirty="0"/>
              <a:t> of the judgments in question; but then </a:t>
            </a:r>
            <a:r>
              <a:rPr lang="en-GB" u="sng" dirty="0"/>
              <a:t>No Good</a:t>
            </a:r>
            <a:r>
              <a:rPr lang="en-GB" dirty="0"/>
              <a:t> also condemns e.g. </a:t>
            </a:r>
            <a:r>
              <a:rPr lang="en-GB" i="1" dirty="0"/>
              <a:t>perceptual</a:t>
            </a:r>
            <a:r>
              <a:rPr lang="en-GB" dirty="0"/>
              <a:t> judgments (</a:t>
            </a:r>
            <a:r>
              <a:rPr lang="en-GB" dirty="0" err="1"/>
              <a:t>Vavova</a:t>
            </a:r>
            <a:r>
              <a:rPr lang="en-GB" dirty="0"/>
              <a:t> 2014: 81-82).</a:t>
            </a:r>
          </a:p>
          <a:p>
            <a:pPr algn="just">
              <a:buFont typeface="Wingdings" pitchFamily="2" charset="2"/>
              <a:buChar char="Ø"/>
            </a:pPr>
            <a:r>
              <a:rPr lang="en-GB" dirty="0"/>
              <a:t> If this is the debunker’s argument, it is nothing more than a particular instance of a more general sceptical worry about the </a:t>
            </a:r>
            <a:r>
              <a:rPr lang="en-GB" i="1" dirty="0"/>
              <a:t>possibility of error</a:t>
            </a:r>
            <a:r>
              <a:rPr lang="en-GB" dirty="0"/>
              <a:t>. ‘Some possible states of belief are coherent and stable – they look fine “from the inside” – and yet are mistaken. There are infinitely many of these and just one that is right. Furthermore, we have no good reason to think we’re not in such a state. So it would be unreasonable for us to be confident that we’re not in such a state.’ (</a:t>
            </a:r>
            <a:r>
              <a:rPr lang="en-GB" dirty="0" err="1"/>
              <a:t>Vavova</a:t>
            </a:r>
            <a:r>
              <a:rPr lang="en-GB" dirty="0"/>
              <a:t> 2014: 84)</a:t>
            </a:r>
          </a:p>
          <a:p>
            <a:pPr algn="just">
              <a:buFont typeface="Wingdings" pitchFamily="2" charset="2"/>
              <a:buChar char="Ø"/>
            </a:pPr>
            <a:r>
              <a:rPr lang="en-GB" dirty="0"/>
              <a:t> This version of the argument is neither (1) </a:t>
            </a:r>
            <a:r>
              <a:rPr lang="en-GB" i="1" dirty="0"/>
              <a:t>empirical</a:t>
            </a:r>
            <a:r>
              <a:rPr lang="en-GB" dirty="0"/>
              <a:t> nor (2) </a:t>
            </a:r>
            <a:r>
              <a:rPr lang="en-GB" i="1" dirty="0"/>
              <a:t>targeted</a:t>
            </a:r>
            <a:r>
              <a:rPr lang="en-GB" dirty="0"/>
              <a:t>.</a:t>
            </a:r>
          </a:p>
          <a:p>
            <a:pPr marL="0" indent="0" algn="just">
              <a:buNone/>
            </a:pPr>
            <a:endParaRPr lang="en-GB" dirty="0"/>
          </a:p>
        </p:txBody>
      </p:sp>
    </p:spTree>
    <p:extLst>
      <p:ext uri="{BB962C8B-B14F-4D97-AF65-F5344CB8AC3E}">
        <p14:creationId xmlns:p14="http://schemas.microsoft.com/office/powerpoint/2010/main" val="2338669702"/>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E1C7BC-816A-AD66-5982-5AC69E4DE4C9}"/>
              </a:ext>
            </a:extLst>
          </p:cNvPr>
          <p:cNvSpPr>
            <a:spLocks noGrp="1"/>
          </p:cNvSpPr>
          <p:nvPr>
            <p:ph type="title"/>
          </p:nvPr>
        </p:nvSpPr>
        <p:spPr/>
        <p:txBody>
          <a:bodyPr/>
          <a:lstStyle/>
          <a:p>
            <a:r>
              <a:rPr lang="en-GB" dirty="0"/>
              <a:t>5. The first horn cont. (Sharon street)</a:t>
            </a:r>
          </a:p>
        </p:txBody>
      </p:sp>
      <p:sp>
        <p:nvSpPr>
          <p:cNvPr id="3" name="Content Placeholder 2">
            <a:extLst>
              <a:ext uri="{FF2B5EF4-FFF2-40B4-BE49-F238E27FC236}">
                <a16:creationId xmlns:a16="http://schemas.microsoft.com/office/drawing/2014/main" id="{E1221601-ABDF-9D9D-17C9-EB5705E0C413}"/>
              </a:ext>
            </a:extLst>
          </p:cNvPr>
          <p:cNvSpPr>
            <a:spLocks noGrp="1"/>
          </p:cNvSpPr>
          <p:nvPr>
            <p:ph idx="1"/>
          </p:nvPr>
        </p:nvSpPr>
        <p:spPr>
          <a:xfrm>
            <a:off x="1024128" y="2286000"/>
            <a:ext cx="9720073" cy="4572000"/>
          </a:xfrm>
        </p:spPr>
        <p:txBody>
          <a:bodyPr/>
          <a:lstStyle/>
          <a:p>
            <a:pPr algn="just">
              <a:buFont typeface="Wingdings" pitchFamily="2" charset="2"/>
              <a:buChar char="Ø"/>
            </a:pPr>
            <a:r>
              <a:rPr lang="en-GB" dirty="0"/>
              <a:t> A better version of the argument:</a:t>
            </a:r>
          </a:p>
          <a:p>
            <a:pPr marL="817200" indent="-457200" algn="just">
              <a:buFont typeface="+mj-lt"/>
              <a:buAutoNum type="arabicPeriod"/>
            </a:pPr>
            <a:r>
              <a:rPr lang="en-GB" u="sng" dirty="0"/>
              <a:t>Influence</a:t>
            </a:r>
            <a:r>
              <a:rPr lang="en-GB" dirty="0"/>
              <a:t>: evolutionary forces have influenced the content of our moral judgments;</a:t>
            </a:r>
          </a:p>
          <a:p>
            <a:pPr marL="817200" indent="-457200" algn="just">
              <a:buFont typeface="+mj-lt"/>
              <a:buAutoNum type="arabicPeriod"/>
            </a:pPr>
            <a:r>
              <a:rPr lang="en-GB" u="sng" dirty="0"/>
              <a:t>Off-track</a:t>
            </a:r>
            <a:r>
              <a:rPr lang="en-GB" dirty="0"/>
              <a:t>: evolutionary forces aim at fitness, not the independent moral truths;</a:t>
            </a:r>
          </a:p>
          <a:p>
            <a:pPr marL="817200" indent="-457200" algn="just">
              <a:buFont typeface="+mj-lt"/>
              <a:buAutoNum type="arabicPeriod"/>
            </a:pPr>
            <a:r>
              <a:rPr lang="en-GB" u="sng" dirty="0"/>
              <a:t>Gap</a:t>
            </a:r>
            <a:r>
              <a:rPr lang="en-GB" dirty="0"/>
              <a:t>: the fitness-enhancing judgments and the independent moral truths come apart; therefore</a:t>
            </a:r>
          </a:p>
          <a:p>
            <a:pPr marL="817200" indent="-457200" algn="just">
              <a:buFont typeface="+mj-lt"/>
              <a:buAutoNum type="arabicPeriod"/>
            </a:pPr>
            <a:r>
              <a:rPr lang="en-GB" u="sng" dirty="0"/>
              <a:t>Mistaken</a:t>
            </a:r>
            <a:r>
              <a:rPr lang="en-GB" dirty="0"/>
              <a:t>: we have good reason to think that our moral judgments are mistaken;</a:t>
            </a:r>
          </a:p>
          <a:p>
            <a:pPr marL="817200" indent="-457200" algn="just">
              <a:buFont typeface="+mj-lt"/>
              <a:buAutoNum type="arabicPeriod"/>
            </a:pPr>
            <a:r>
              <a:rPr lang="en-GB" u="sng" dirty="0"/>
              <a:t>Good</a:t>
            </a:r>
            <a:r>
              <a:rPr lang="en-GB" dirty="0"/>
              <a:t>: if we have good reason to think our moral judgments are mistaken, we cannot rationally maintain them; therefore</a:t>
            </a:r>
          </a:p>
          <a:p>
            <a:pPr marL="817200" indent="-457200" algn="just">
              <a:buFont typeface="+mj-lt"/>
              <a:buAutoNum type="arabicPeriod"/>
            </a:pPr>
            <a:r>
              <a:rPr lang="en-GB" u="sng" dirty="0"/>
              <a:t>Revision</a:t>
            </a:r>
            <a:r>
              <a:rPr lang="en-GB" dirty="0"/>
              <a:t>: we cannot rationally maintain our moral judgments.</a:t>
            </a:r>
            <a:endParaRPr lang="en-GB" u="sng" dirty="0"/>
          </a:p>
        </p:txBody>
      </p:sp>
    </p:spTree>
    <p:extLst>
      <p:ext uri="{BB962C8B-B14F-4D97-AF65-F5344CB8AC3E}">
        <p14:creationId xmlns:p14="http://schemas.microsoft.com/office/powerpoint/2010/main" val="3573235563"/>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D4508-E891-858E-47D2-902B5FE2CAFE}"/>
              </a:ext>
            </a:extLst>
          </p:cNvPr>
          <p:cNvSpPr>
            <a:spLocks noGrp="1"/>
          </p:cNvSpPr>
          <p:nvPr>
            <p:ph type="title"/>
          </p:nvPr>
        </p:nvSpPr>
        <p:spPr/>
        <p:txBody>
          <a:bodyPr/>
          <a:lstStyle/>
          <a:p>
            <a:r>
              <a:rPr lang="en-GB" dirty="0"/>
              <a:t>6. The second horn (Sharon street)</a:t>
            </a:r>
          </a:p>
        </p:txBody>
      </p:sp>
      <p:sp>
        <p:nvSpPr>
          <p:cNvPr id="3" name="Content Placeholder 2">
            <a:extLst>
              <a:ext uri="{FF2B5EF4-FFF2-40B4-BE49-F238E27FC236}">
                <a16:creationId xmlns:a16="http://schemas.microsoft.com/office/drawing/2014/main" id="{D521CAB3-FEF1-232F-23DF-C80AFF920C57}"/>
              </a:ext>
            </a:extLst>
          </p:cNvPr>
          <p:cNvSpPr>
            <a:spLocks noGrp="1"/>
          </p:cNvSpPr>
          <p:nvPr>
            <p:ph idx="1"/>
          </p:nvPr>
        </p:nvSpPr>
        <p:spPr/>
        <p:txBody>
          <a:bodyPr/>
          <a:lstStyle/>
          <a:p>
            <a:pPr algn="just">
              <a:buFont typeface="Wingdings" pitchFamily="2" charset="2"/>
              <a:buChar char="Ø"/>
            </a:pPr>
            <a:r>
              <a:rPr lang="en-GB" dirty="0"/>
              <a:t> The second horn: assert that there is a relation between the evolutionary forces that have influenced the content of our moral judgments and the independent moral truths posited by moral realism.</a:t>
            </a:r>
          </a:p>
          <a:p>
            <a:pPr algn="just">
              <a:buFont typeface="Wingdings" pitchFamily="2" charset="2"/>
              <a:buChar char="Ø"/>
            </a:pPr>
            <a:r>
              <a:rPr lang="en-GB" dirty="0"/>
              <a:t> Street canvasses one such relation: a </a:t>
            </a:r>
            <a:r>
              <a:rPr lang="en-GB" i="1" dirty="0"/>
              <a:t>truth-tracking </a:t>
            </a:r>
            <a:r>
              <a:rPr lang="en-GB" dirty="0"/>
              <a:t>relation. The idea is to deny both </a:t>
            </a:r>
            <a:r>
              <a:rPr lang="en-GB" u="sng" dirty="0"/>
              <a:t>Off-track</a:t>
            </a:r>
            <a:r>
              <a:rPr lang="en-GB" dirty="0"/>
              <a:t> and </a:t>
            </a:r>
            <a:r>
              <a:rPr lang="en-GB" u="sng" dirty="0"/>
              <a:t>Gap</a:t>
            </a:r>
            <a:r>
              <a:rPr lang="en-GB" dirty="0"/>
              <a:t>: the evolutionary forces do in fact aim at the independent moral truths, because believing the independent moral truths is itself fitness-enhancing.</a:t>
            </a:r>
          </a:p>
          <a:p>
            <a:pPr algn="just">
              <a:buFont typeface="Wingdings" pitchFamily="2" charset="2"/>
              <a:buChar char="Ø"/>
            </a:pPr>
            <a:r>
              <a:rPr lang="en-GB" dirty="0"/>
              <a:t> E.g. ‘…just as cheetahs were selected for their speed, and giraffes for their long necks, the particular feature for which we were selected was our ability to respond to reasons and to rational requirements.’ (Parfit 2011: 114)</a:t>
            </a:r>
          </a:p>
        </p:txBody>
      </p:sp>
    </p:spTree>
    <p:extLst>
      <p:ext uri="{BB962C8B-B14F-4D97-AF65-F5344CB8AC3E}">
        <p14:creationId xmlns:p14="http://schemas.microsoft.com/office/powerpoint/2010/main" val="307731810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0492E5-D720-71CD-EA54-A1A86CC8910E}"/>
              </a:ext>
            </a:extLst>
          </p:cNvPr>
          <p:cNvSpPr>
            <a:spLocks noGrp="1"/>
          </p:cNvSpPr>
          <p:nvPr>
            <p:ph type="title"/>
          </p:nvPr>
        </p:nvSpPr>
        <p:spPr/>
        <p:txBody>
          <a:bodyPr/>
          <a:lstStyle/>
          <a:p>
            <a:r>
              <a:rPr lang="en-GB" dirty="0"/>
              <a:t>6. The second horn cont. (Sharon street)</a:t>
            </a:r>
          </a:p>
        </p:txBody>
      </p:sp>
      <p:sp>
        <p:nvSpPr>
          <p:cNvPr id="3" name="Content Placeholder 2">
            <a:extLst>
              <a:ext uri="{FF2B5EF4-FFF2-40B4-BE49-F238E27FC236}">
                <a16:creationId xmlns:a16="http://schemas.microsoft.com/office/drawing/2014/main" id="{C8172CCE-6D09-B10B-9004-6D0250DBE611}"/>
              </a:ext>
            </a:extLst>
          </p:cNvPr>
          <p:cNvSpPr>
            <a:spLocks noGrp="1"/>
          </p:cNvSpPr>
          <p:nvPr>
            <p:ph idx="1"/>
          </p:nvPr>
        </p:nvSpPr>
        <p:spPr/>
        <p:txBody>
          <a:bodyPr/>
          <a:lstStyle/>
          <a:p>
            <a:pPr algn="just">
              <a:buFont typeface="Wingdings" pitchFamily="2" charset="2"/>
              <a:buChar char="Ø"/>
            </a:pPr>
            <a:r>
              <a:rPr lang="en-GB" dirty="0"/>
              <a:t> Compare the </a:t>
            </a:r>
            <a:r>
              <a:rPr lang="en-GB" i="1" dirty="0"/>
              <a:t>truth-tracking account </a:t>
            </a:r>
            <a:r>
              <a:rPr lang="en-GB" dirty="0"/>
              <a:t>with the </a:t>
            </a:r>
            <a:r>
              <a:rPr lang="en-GB" i="1" dirty="0"/>
              <a:t>adaptive link account</a:t>
            </a:r>
            <a:r>
              <a:rPr lang="en-GB" dirty="0"/>
              <a:t>, according to which ‘</a:t>
            </a:r>
            <a:r>
              <a:rPr lang="en-GB" dirty="0">
                <a:effectLst/>
              </a:rPr>
              <a:t>tendencies to make certain kinds of evaluative judgements rather than others contributed to our ancestors’ reproductive success not because they constituted perceptions of independent evaluative truths, but rather because they forged adaptive links between our ancestors’ circumstances and their responses to those circumstances, getting them to act, feel, and believe in ways that turned out to be reproductively advantageous’ (Street 2006: 127). The adaptive link account does better on grounds of:</a:t>
            </a:r>
          </a:p>
          <a:p>
            <a:pPr marL="817200" indent="-457200" algn="just">
              <a:buFont typeface="+mj-lt"/>
              <a:buAutoNum type="arabicPeriod"/>
            </a:pPr>
            <a:r>
              <a:rPr lang="en-GB" dirty="0">
                <a:effectLst/>
              </a:rPr>
              <a:t>Parsimony;</a:t>
            </a:r>
          </a:p>
          <a:p>
            <a:pPr marL="817200" indent="-457200" algn="just">
              <a:buFont typeface="+mj-lt"/>
              <a:buAutoNum type="arabicPeriod"/>
            </a:pPr>
            <a:r>
              <a:rPr lang="en-GB" dirty="0"/>
              <a:t>Clarity;</a:t>
            </a:r>
          </a:p>
          <a:p>
            <a:pPr marL="817200" indent="-457200" algn="just">
              <a:buFont typeface="+mj-lt"/>
              <a:buAutoNum type="arabicPeriod"/>
            </a:pPr>
            <a:r>
              <a:rPr lang="en-GB" dirty="0">
                <a:effectLst/>
              </a:rPr>
              <a:t>Explanation.</a:t>
            </a:r>
          </a:p>
          <a:p>
            <a:pPr marL="817200" indent="-457200" algn="just">
              <a:buFont typeface="+mj-lt"/>
              <a:buAutoNum type="arabicPeriod"/>
            </a:pPr>
            <a:endParaRPr lang="en-GB" i="1" dirty="0">
              <a:effectLst/>
            </a:endParaRPr>
          </a:p>
        </p:txBody>
      </p:sp>
    </p:spTree>
    <p:extLst>
      <p:ext uri="{BB962C8B-B14F-4D97-AF65-F5344CB8AC3E}">
        <p14:creationId xmlns:p14="http://schemas.microsoft.com/office/powerpoint/2010/main" val="186099490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B72564-7A35-2C37-5897-C838B0E82AFF}"/>
              </a:ext>
            </a:extLst>
          </p:cNvPr>
          <p:cNvSpPr>
            <a:spLocks noGrp="1"/>
          </p:cNvSpPr>
          <p:nvPr>
            <p:ph type="title"/>
          </p:nvPr>
        </p:nvSpPr>
        <p:spPr/>
        <p:txBody>
          <a:bodyPr/>
          <a:lstStyle/>
          <a:p>
            <a:r>
              <a:rPr lang="en-GB" dirty="0"/>
              <a:t>7. subjectivist constructivism sidesteps the Darwinian dilemma (Sharon street)</a:t>
            </a:r>
          </a:p>
        </p:txBody>
      </p:sp>
      <p:sp>
        <p:nvSpPr>
          <p:cNvPr id="3" name="Content Placeholder 2">
            <a:extLst>
              <a:ext uri="{FF2B5EF4-FFF2-40B4-BE49-F238E27FC236}">
                <a16:creationId xmlns:a16="http://schemas.microsoft.com/office/drawing/2014/main" id="{6BEBC053-3CCF-D6ED-1F3E-58EE698F9550}"/>
              </a:ext>
            </a:extLst>
          </p:cNvPr>
          <p:cNvSpPr>
            <a:spLocks noGrp="1"/>
          </p:cNvSpPr>
          <p:nvPr>
            <p:ph idx="1"/>
          </p:nvPr>
        </p:nvSpPr>
        <p:spPr>
          <a:xfrm>
            <a:off x="1024128" y="2285999"/>
            <a:ext cx="9720073" cy="4415590"/>
          </a:xfrm>
        </p:spPr>
        <p:txBody>
          <a:bodyPr>
            <a:normAutofit lnSpcReduction="10000"/>
          </a:bodyPr>
          <a:lstStyle/>
          <a:p>
            <a:pPr algn="just">
              <a:buFont typeface="Wingdings" pitchFamily="2" charset="2"/>
              <a:buChar char="Ø"/>
            </a:pPr>
            <a:r>
              <a:rPr lang="en-GB" dirty="0"/>
              <a:t> Street’s subjectivist constructivist view: ‘</a:t>
            </a:r>
            <a:r>
              <a:rPr lang="en-GB" dirty="0">
                <a:effectLst/>
              </a:rPr>
              <a:t>the truth of the evaluative judgement that “X is a reason for agent A to Y” is a function of A’s evaluative attitudes - in particular, of whether that judgement would be among A’s evaluative judgements in reflective equilibrium’ (2006: 152).</a:t>
            </a:r>
          </a:p>
          <a:p>
            <a:pPr algn="just">
              <a:buFont typeface="Wingdings" pitchFamily="2" charset="2"/>
              <a:buChar char="Ø"/>
            </a:pPr>
            <a:r>
              <a:rPr lang="en-GB" dirty="0"/>
              <a:t> This puts Street in a position to explain the overlap between our moral judgments and the moral truths differently: ‘</a:t>
            </a:r>
            <a:r>
              <a:rPr lang="en-GB" dirty="0">
                <a:effectLst/>
              </a:rPr>
              <a:t>not with any scientific hypothesis such as the tracking account, but rather with the metaethical hypothesis that value is something that arises as a function of the evaluative attitudes of valuing creatures - attitudes the content of which happened to be shaped by natural selection. The breaking of our bones </a:t>
            </a:r>
            <a:r>
              <a:rPr lang="en-GB" i="1" dirty="0">
                <a:effectLst/>
              </a:rPr>
              <a:t>is</a:t>
            </a:r>
            <a:r>
              <a:rPr lang="en-GB" dirty="0">
                <a:effectLst/>
              </a:rPr>
              <a:t> bad, in other words, and we’re well aware of this. But the explanation is not that it is true independently of our attitudes that the breaking of our bones is bad and we were selected to be able to notice this; the explanation is rather that we were selected to </a:t>
            </a:r>
            <a:r>
              <a:rPr lang="en-GB" i="1" dirty="0">
                <a:effectLst/>
              </a:rPr>
              <a:t>take</a:t>
            </a:r>
            <a:r>
              <a:rPr lang="en-GB" dirty="0">
                <a:effectLst/>
              </a:rPr>
              <a:t> the breaking of our bones to be bad, and this evaluative judgement withstands scrutiny from the standpoint of our other evaluative judgements’ (2006: 154). </a:t>
            </a:r>
          </a:p>
          <a:p>
            <a:pPr algn="just">
              <a:buFont typeface="Wingdings" pitchFamily="2" charset="2"/>
              <a:buChar char="Ø"/>
            </a:pPr>
            <a:endParaRPr lang="en-GB" dirty="0">
              <a:effectLst/>
            </a:endParaRPr>
          </a:p>
          <a:p>
            <a:pPr algn="just">
              <a:buFont typeface="Wingdings" pitchFamily="2" charset="2"/>
              <a:buChar char="Ø"/>
            </a:pPr>
            <a:endParaRPr lang="en-GB" dirty="0"/>
          </a:p>
        </p:txBody>
      </p:sp>
    </p:spTree>
    <p:extLst>
      <p:ext uri="{BB962C8B-B14F-4D97-AF65-F5344CB8AC3E}">
        <p14:creationId xmlns:p14="http://schemas.microsoft.com/office/powerpoint/2010/main" val="29879987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3475</TotalTime>
  <Words>19834</Words>
  <Application>Microsoft Macintosh PowerPoint</Application>
  <PresentationFormat>Widescreen</PresentationFormat>
  <Paragraphs>804</Paragraphs>
  <Slides>126</Slides>
  <Notes>44</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126</vt:i4>
      </vt:variant>
    </vt:vector>
  </HeadingPairs>
  <TitlesOfParts>
    <vt:vector size="137" baseType="lpstr">
      <vt:lpstr>Arial</vt:lpstr>
      <vt:lpstr>Calibri</vt:lpstr>
      <vt:lpstr>Courier New</vt:lpstr>
      <vt:lpstr>Helvetica Neue</vt:lpstr>
      <vt:lpstr>Symbol</vt:lpstr>
      <vt:lpstr>Times New Roman</vt:lpstr>
      <vt:lpstr>Tw Cen MT</vt:lpstr>
      <vt:lpstr>Tw Cen MT Condensed</vt:lpstr>
      <vt:lpstr>Wingdings</vt:lpstr>
      <vt:lpstr>Wingdings 3</vt:lpstr>
      <vt:lpstr>Integral</vt:lpstr>
      <vt:lpstr>Lecture 1: What is metaethics?</vt:lpstr>
      <vt:lpstr>1. What is metaethics?</vt:lpstr>
      <vt:lpstr>2. The moral problem (Michael Smith)</vt:lpstr>
      <vt:lpstr>3. A map of isms</vt:lpstr>
      <vt:lpstr>4. A Note on Method (David Enoch)</vt:lpstr>
      <vt:lpstr>5. A note on history</vt:lpstr>
      <vt:lpstr>6. Metaethics as ideology? (Christoph Schuringa)</vt:lpstr>
      <vt:lpstr>references</vt:lpstr>
      <vt:lpstr>Lecture 2: Naturalist Realism</vt:lpstr>
      <vt:lpstr>1. A Recap of isms</vt:lpstr>
      <vt:lpstr>2. Why Moral realism? (David Brink)</vt:lpstr>
      <vt:lpstr>3. What about the moral problem? (Michael Smith)</vt:lpstr>
      <vt:lpstr>4. Why naturalist realism? (Matthew lutz)</vt:lpstr>
      <vt:lpstr>5. The open question argument (G.E. Moore)</vt:lpstr>
      <vt:lpstr>6. The naturalistic fallacy (G.E. Moore)</vt:lpstr>
      <vt:lpstr>7. Does the oqa beg the question? (William Frankena)</vt:lpstr>
      <vt:lpstr>8. Predicative vs. attributive adjectives (Peter Geach)</vt:lpstr>
      <vt:lpstr>9. Neo-Aristotelianism (Foot, macintyre, et al)</vt:lpstr>
      <vt:lpstr>10. Cornell realism (brink, sturgeon, et al)</vt:lpstr>
      <vt:lpstr>11. Moral twin earth (Horgan &amp; Timmons)</vt:lpstr>
      <vt:lpstr>references</vt:lpstr>
      <vt:lpstr>References Cont.</vt:lpstr>
      <vt:lpstr>References Cont.</vt:lpstr>
      <vt:lpstr>Lecture 3: Non-Naturalist Realism</vt:lpstr>
      <vt:lpstr>1. A Recap of isms</vt:lpstr>
      <vt:lpstr>2. What is Non-Naturalist Moral REalism?</vt:lpstr>
      <vt:lpstr>3. Intuitionism</vt:lpstr>
      <vt:lpstr>4. A note about justification</vt:lpstr>
      <vt:lpstr>5. Moore and the Bloomsbury group</vt:lpstr>
      <vt:lpstr>6. enoch’s argument from deliberative indispensability</vt:lpstr>
      <vt:lpstr>7. The normativity of moral judgments</vt:lpstr>
      <vt:lpstr>8. Enoch’s Response to the epistemological challenge: Preliminaries</vt:lpstr>
      <vt:lpstr>9. Enoch’s Response to the Epistemological Challenge</vt:lpstr>
      <vt:lpstr>10. The Challenge of semantic access</vt:lpstr>
      <vt:lpstr>11. Taking morality seriously?</vt:lpstr>
      <vt:lpstr>references</vt:lpstr>
      <vt:lpstr>References Cont.</vt:lpstr>
      <vt:lpstr>Lecture 4: Error Theory</vt:lpstr>
      <vt:lpstr>1. A Recap of isms</vt:lpstr>
      <vt:lpstr>2. The Normativity objection to naturalist realism (Derek parfit)</vt:lpstr>
      <vt:lpstr>3. Introducing error theory (J.L. Mackie)</vt:lpstr>
      <vt:lpstr>4. Clarifying error theory (Jonas olson)</vt:lpstr>
      <vt:lpstr>5. If error theory is true, should we stop making moral judgments?</vt:lpstr>
      <vt:lpstr>6. Arguing for error theory 1: Disagreement (J.L. Mackie)</vt:lpstr>
      <vt:lpstr>7. Responding to the argument from disagreement (Derek Parfit)</vt:lpstr>
      <vt:lpstr>7. Responding to the argument from disagreement cont. (Derek parfit)</vt:lpstr>
      <vt:lpstr>7. Responding to the argument from disagreement cont. (Derek Parfit)</vt:lpstr>
      <vt:lpstr>8. Arguing for error theory 2: Queerness (J.L. Mackie)</vt:lpstr>
      <vt:lpstr>9. Searching for companions in guilt (David enoch)</vt:lpstr>
      <vt:lpstr>10. Domains of inquiry (T.M. Scanlon)</vt:lpstr>
      <vt:lpstr>references</vt:lpstr>
      <vt:lpstr>References Cont.</vt:lpstr>
      <vt:lpstr>Lecture 5: Emotivism</vt:lpstr>
      <vt:lpstr>1. A Recap of isms</vt:lpstr>
      <vt:lpstr>2. Why Be a noncognitivist?</vt:lpstr>
      <vt:lpstr>3. Why consider emotivism today? </vt:lpstr>
      <vt:lpstr>4. The case against cognitivism (A.J. Ayer)</vt:lpstr>
      <vt:lpstr>4. The case against cognitivism cont. (A.J. Ayer)</vt:lpstr>
      <vt:lpstr>5. The emotivist theory (A.J. Ayer &amp; C.L. Stevenson)</vt:lpstr>
      <vt:lpstr>5. The emotivist theory Cont. (A.J. Ayer &amp; C.L. Stevenson) </vt:lpstr>
      <vt:lpstr>6. Problems for the emotivist theory (alexander miller and Alasdair macintyre)</vt:lpstr>
      <vt:lpstr>6. Problems for the emotivist theory cont. (Alexander miller and Alasdair macintyre)</vt:lpstr>
      <vt:lpstr>7. Undermining Ayer’s case against cognitivism </vt:lpstr>
      <vt:lpstr>8. Emotivism in social context</vt:lpstr>
      <vt:lpstr>references</vt:lpstr>
      <vt:lpstr>References Cont.</vt:lpstr>
      <vt:lpstr>References cont.</vt:lpstr>
      <vt:lpstr>Lecture 6: expressivism and quasi-realism</vt:lpstr>
      <vt:lpstr>1. A Recap of isms</vt:lpstr>
      <vt:lpstr>2. What is expressivism? (Elisabeth Camp)</vt:lpstr>
      <vt:lpstr>3. Norm-expressivism (Allan Gibbard)</vt:lpstr>
      <vt:lpstr>4. What is the frege-geach problem? (Peter Geach, Mark Schroeder) </vt:lpstr>
      <vt:lpstr>4. What is the frege-geach problem? Cont. (Peter Geach, Mark Schroeder) </vt:lpstr>
      <vt:lpstr>5. Higher-order attitudes (Simon Blackburn)</vt:lpstr>
      <vt:lpstr>5. Higher-order attitudes cont. (simon blackburn)</vt:lpstr>
      <vt:lpstr>6. The negation problem (Mark Schroeder)</vt:lpstr>
      <vt:lpstr>6. The negation problem cont. (mark Schroeder)</vt:lpstr>
      <vt:lpstr>7. A hierarchy of attitudes (allan Gibbard)</vt:lpstr>
      <vt:lpstr>7. A hierarchy of attitudes cont. (Allan Gibbard)</vt:lpstr>
      <vt:lpstr>7. A hierarchy of attitudes cont. (Allan Gibbard)</vt:lpstr>
      <vt:lpstr>8. Is the frege-geach problem just about logic? (mark Schroeder)</vt:lpstr>
      <vt:lpstr>9. What is quasi-realism? (Simon blackburn)</vt:lpstr>
      <vt:lpstr>10. Cognitivism vs. non-cognitivism revisited (Matthew bedke)</vt:lpstr>
      <vt:lpstr>11. quasi-realism and fundamental moral error (andy egan)</vt:lpstr>
      <vt:lpstr>11. quasi-realism and fundamental moral error cont. (andy egan)</vt:lpstr>
      <vt:lpstr>references</vt:lpstr>
      <vt:lpstr>References Cont.</vt:lpstr>
      <vt:lpstr>Lecture 7: Evolutionary Debunking arguments</vt:lpstr>
      <vt:lpstr>1. A Recap of isms</vt:lpstr>
      <vt:lpstr>2. A Darwinian dilemma (Sharon street)</vt:lpstr>
      <vt:lpstr>2. A Darwinian dilemma cont. (Sharon street)</vt:lpstr>
      <vt:lpstr>3. A note on the science</vt:lpstr>
      <vt:lpstr>4. The influence of evolution on our moral beliefs (Sharon street)</vt:lpstr>
      <vt:lpstr>5. The first horn (Sharon street)</vt:lpstr>
      <vt:lpstr>5. The first horn cont. (katia vavova)</vt:lpstr>
      <vt:lpstr>5. The first horn cont. (Sharon street)</vt:lpstr>
      <vt:lpstr>6. The second horn (Sharon street)</vt:lpstr>
      <vt:lpstr>6. The second horn cont. (Sharon street)</vt:lpstr>
      <vt:lpstr>7. subjectivist constructivism sidesteps the Darwinian dilemma (Sharon street)</vt:lpstr>
      <vt:lpstr>8. A first response: pre-established harmony (David enoch et al.)</vt:lpstr>
      <vt:lpstr>8. A first response: Pre-established harmony cont. (David enoch et al.)</vt:lpstr>
      <vt:lpstr>9. A second response: debunking is self-undermining (Katia vavova)</vt:lpstr>
      <vt:lpstr>9. A second response: debunking is self-undermining cont. (katia vavova)</vt:lpstr>
      <vt:lpstr>10. Genealogical anxiety (amia Srinivasan)</vt:lpstr>
      <vt:lpstr>references</vt:lpstr>
      <vt:lpstr>References Cont.</vt:lpstr>
      <vt:lpstr>Lecture 8: Constructivism</vt:lpstr>
      <vt:lpstr>1. A Final Recap of isms</vt:lpstr>
      <vt:lpstr>2. What is constructivism?</vt:lpstr>
      <vt:lpstr>3. Distinguishing Different kinds of constructivism</vt:lpstr>
      <vt:lpstr>4. The normative question (Christine Korsgaard)</vt:lpstr>
      <vt:lpstr>5. Two answers to the normative question (Christine Korsgaard)</vt:lpstr>
      <vt:lpstr>5. Two answers to the normative question cont. (Christine Korsgaard)</vt:lpstr>
      <vt:lpstr>6. Against the substantive realist answer (Christine Korsgaard)</vt:lpstr>
      <vt:lpstr>7. Reflective self-consciousness (Christine Korsgaard)</vt:lpstr>
      <vt:lpstr>8. Free will and autonomy (Christine Korsgaard)</vt:lpstr>
      <vt:lpstr>9. The Formula of universal law (Christine korsgaard)</vt:lpstr>
      <vt:lpstr>10. the formula of the kingdom of ends (Christine korsgaard)</vt:lpstr>
      <vt:lpstr>11. Practical identities (Christine Korsgaard) </vt:lpstr>
      <vt:lpstr>11. From practical identities to obligations (Christine Korsgaard)</vt:lpstr>
      <vt:lpstr>13. Concepts and conceptions (John rawls, Christine Korsgaard)</vt:lpstr>
      <vt:lpstr>14. Valuing humanity (Christine Korsgaard)</vt:lpstr>
      <vt:lpstr>15. Explaining the question mark</vt:lpstr>
      <vt:lpstr>16. Can there be a truly global constructivism? (David enoch)</vt:lpstr>
      <vt:lpstr>references</vt:lpstr>
      <vt:lpstr>References Cont.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What is metaethics?</dc:title>
  <dc:creator>Nick Clanchy</dc:creator>
  <cp:lastModifiedBy>Nick Clanchy</cp:lastModifiedBy>
  <cp:revision>2</cp:revision>
  <dcterms:created xsi:type="dcterms:W3CDTF">2026-01-18T14:51:24Z</dcterms:created>
  <dcterms:modified xsi:type="dcterms:W3CDTF">2026-03-09T11:51:56Z</dcterms:modified>
</cp:coreProperties>
</file>