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5"/>
  </p:notesMasterIdLst>
  <p:sldIdLst>
    <p:sldId id="256" r:id="rId2"/>
    <p:sldId id="257" r:id="rId3"/>
    <p:sldId id="258" r:id="rId4"/>
    <p:sldId id="260" r:id="rId5"/>
    <p:sldId id="259" r:id="rId6"/>
    <p:sldId id="261" r:id="rId7"/>
    <p:sldId id="263"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5814"/>
  </p:normalViewPr>
  <p:slideViewPr>
    <p:cSldViewPr snapToGrid="0">
      <p:cViewPr varScale="1">
        <p:scale>
          <a:sx n="107" d="100"/>
          <a:sy n="107" d="100"/>
        </p:scale>
        <p:origin x="736" y="1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D76422-099A-224F-A481-0A8255627D8E}" type="datetimeFigureOut">
              <a:rPr lang="en-GB" smtClean="0"/>
              <a:t>28/01/2026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A17508-22CB-7B43-BB31-3E64A8E45733}" type="slidenum">
              <a:rPr lang="en-GB" smtClean="0"/>
              <a:t>‹#›</a:t>
            </a:fld>
            <a:endParaRPr lang="en-GB"/>
          </a:p>
        </p:txBody>
      </p:sp>
    </p:spTree>
    <p:extLst>
      <p:ext uri="{BB962C8B-B14F-4D97-AF65-F5344CB8AC3E}">
        <p14:creationId xmlns:p14="http://schemas.microsoft.com/office/powerpoint/2010/main" val="2994431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 Since it asks questions touching on such a wide range of different areas within philosophy, metaethics is </a:t>
            </a:r>
            <a:r>
              <a:rPr lang="en-GB" i="1" dirty="0"/>
              <a:t>hard</a:t>
            </a:r>
            <a:r>
              <a:rPr lang="en-GB" i="0" dirty="0"/>
              <a:t>. (2) Where does this fit into the syllabus for the Ethics paper? Answer: the Realism and Non-Cognitivism topic, but also…everywhere!</a:t>
            </a:r>
            <a:endParaRPr lang="en-GB" dirty="0"/>
          </a:p>
        </p:txBody>
      </p:sp>
      <p:sp>
        <p:nvSpPr>
          <p:cNvPr id="4" name="Slide Number Placeholder 3"/>
          <p:cNvSpPr>
            <a:spLocks noGrp="1"/>
          </p:cNvSpPr>
          <p:nvPr>
            <p:ph type="sldNum" sz="quarter" idx="5"/>
          </p:nvPr>
        </p:nvSpPr>
        <p:spPr/>
        <p:txBody>
          <a:bodyPr/>
          <a:lstStyle/>
          <a:p>
            <a:fld id="{07A17508-22CB-7B43-BB31-3E64A8E45733}" type="slidenum">
              <a:rPr lang="en-GB" smtClean="0"/>
              <a:t>2</a:t>
            </a:fld>
            <a:endParaRPr lang="en-GB"/>
          </a:p>
        </p:txBody>
      </p:sp>
    </p:spTree>
    <p:extLst>
      <p:ext uri="{BB962C8B-B14F-4D97-AF65-F5344CB8AC3E}">
        <p14:creationId xmlns:p14="http://schemas.microsoft.com/office/powerpoint/2010/main" val="3734514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 matter which proposition […] philosophers choose to reject, they are bound to end up denying something that seems more certain than the theories they themselves go on to offer. Moral nihilism quite rightly looms.’ (Smith 1994: 13)</a:t>
            </a:r>
          </a:p>
        </p:txBody>
      </p:sp>
      <p:sp>
        <p:nvSpPr>
          <p:cNvPr id="4" name="Slide Number Placeholder 3"/>
          <p:cNvSpPr>
            <a:spLocks noGrp="1"/>
          </p:cNvSpPr>
          <p:nvPr>
            <p:ph type="sldNum" sz="quarter" idx="5"/>
          </p:nvPr>
        </p:nvSpPr>
        <p:spPr/>
        <p:txBody>
          <a:bodyPr/>
          <a:lstStyle/>
          <a:p>
            <a:fld id="{07A17508-22CB-7B43-BB31-3E64A8E45733}" type="slidenum">
              <a:rPr lang="en-GB" smtClean="0"/>
              <a:t>3</a:t>
            </a:fld>
            <a:endParaRPr lang="en-GB"/>
          </a:p>
        </p:txBody>
      </p:sp>
    </p:spTree>
    <p:extLst>
      <p:ext uri="{BB962C8B-B14F-4D97-AF65-F5344CB8AC3E}">
        <p14:creationId xmlns:p14="http://schemas.microsoft.com/office/powerpoint/2010/main" val="12202122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Hare vs. Sartre.</a:t>
            </a:r>
          </a:p>
        </p:txBody>
      </p:sp>
      <p:sp>
        <p:nvSpPr>
          <p:cNvPr id="4" name="Slide Number Placeholder 3"/>
          <p:cNvSpPr>
            <a:spLocks noGrp="1"/>
          </p:cNvSpPr>
          <p:nvPr>
            <p:ph type="sldNum" sz="quarter" idx="5"/>
          </p:nvPr>
        </p:nvSpPr>
        <p:spPr/>
        <p:txBody>
          <a:bodyPr/>
          <a:lstStyle/>
          <a:p>
            <a:fld id="{07A17508-22CB-7B43-BB31-3E64A8E45733}" type="slidenum">
              <a:rPr lang="en-GB" smtClean="0"/>
              <a:t>7</a:t>
            </a:fld>
            <a:endParaRPr lang="en-GB"/>
          </a:p>
        </p:txBody>
      </p:sp>
    </p:spTree>
    <p:extLst>
      <p:ext uri="{BB962C8B-B14F-4D97-AF65-F5344CB8AC3E}">
        <p14:creationId xmlns:p14="http://schemas.microsoft.com/office/powerpoint/2010/main" val="11872068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Moore’s examples: x is pleasurable, x is desired, x is desired to be desired. Hobbes as an example of an analytic naturalist. </a:t>
            </a:r>
          </a:p>
        </p:txBody>
      </p:sp>
      <p:sp>
        <p:nvSpPr>
          <p:cNvPr id="4" name="Slide Number Placeholder 3"/>
          <p:cNvSpPr>
            <a:spLocks noGrp="1"/>
          </p:cNvSpPr>
          <p:nvPr>
            <p:ph type="sldNum" sz="quarter" idx="5"/>
          </p:nvPr>
        </p:nvSpPr>
        <p:spPr/>
        <p:txBody>
          <a:bodyPr/>
          <a:lstStyle/>
          <a:p>
            <a:fld id="{379909ED-B91B-BF42-91C9-E581351F65A8}" type="slidenum">
              <a:rPr lang="en-GB" smtClean="0"/>
              <a:t>14</a:t>
            </a:fld>
            <a:endParaRPr lang="en-GB"/>
          </a:p>
        </p:txBody>
      </p:sp>
    </p:spTree>
    <p:extLst>
      <p:ext uri="{BB962C8B-B14F-4D97-AF65-F5344CB8AC3E}">
        <p14:creationId xmlns:p14="http://schemas.microsoft.com/office/powerpoint/2010/main" val="3369894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GB"/>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1/28/26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1/28/26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GB"/>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1/28/26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1/28/26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GB"/>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A61015F-7CC6-4D0A-9D87-873EA4C304CC}" type="datetimeFigureOut">
              <a:rPr lang="en-US" dirty="0"/>
              <a:t>1/28/26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GB"/>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1/28/26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GB"/>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1/28/26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1/28/26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1/28/26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GB"/>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05C68B11-C5A8-448C-8CE9-B1A273C79CFC}" type="datetimeFigureOut">
              <a:rPr lang="en-US" dirty="0"/>
              <a:t>1/28/26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GB"/>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7616CA0-919D-4A49-9C8A-62FDFB3A5183}" type="datetimeFigureOut">
              <a:rPr lang="en-US" dirty="0"/>
              <a:t>1/28/26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1/28/26</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icholas.clanchy@philosophy.ox.ac.uk"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nicholas.clanchy@philosophy.ox.ac.uk"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0A364-5B91-AF53-FB3F-2B5A794303DA}"/>
              </a:ext>
            </a:extLst>
          </p:cNvPr>
          <p:cNvSpPr>
            <a:spLocks noGrp="1"/>
          </p:cNvSpPr>
          <p:nvPr>
            <p:ph type="ctrTitle"/>
          </p:nvPr>
        </p:nvSpPr>
        <p:spPr/>
        <p:txBody>
          <a:bodyPr/>
          <a:lstStyle/>
          <a:p>
            <a:r>
              <a:rPr lang="en-GB" dirty="0"/>
              <a:t>Lecture 1: What is metaethics?</a:t>
            </a:r>
          </a:p>
        </p:txBody>
      </p:sp>
      <p:sp>
        <p:nvSpPr>
          <p:cNvPr id="3" name="Subtitle 2">
            <a:extLst>
              <a:ext uri="{FF2B5EF4-FFF2-40B4-BE49-F238E27FC236}">
                <a16:creationId xmlns:a16="http://schemas.microsoft.com/office/drawing/2014/main" id="{0CC1A542-2AE6-D402-D55F-097DD7DD69EE}"/>
              </a:ext>
            </a:extLst>
          </p:cNvPr>
          <p:cNvSpPr>
            <a:spLocks noGrp="1"/>
          </p:cNvSpPr>
          <p:nvPr>
            <p:ph type="subTitle" idx="1"/>
          </p:nvPr>
        </p:nvSpPr>
        <p:spPr>
          <a:xfrm>
            <a:off x="8554453" y="4960137"/>
            <a:ext cx="3637547" cy="1463040"/>
          </a:xfrm>
        </p:spPr>
        <p:txBody>
          <a:bodyPr>
            <a:normAutofit/>
          </a:bodyPr>
          <a:lstStyle/>
          <a:p>
            <a:r>
              <a:rPr lang="en-GB" dirty="0"/>
              <a:t>Dr. Nick Clanchy</a:t>
            </a:r>
          </a:p>
          <a:p>
            <a:r>
              <a:rPr lang="en-GB" dirty="0"/>
              <a:t>Departmental Lecturer in Ethics and Feminist Philosophy</a:t>
            </a:r>
          </a:p>
          <a:p>
            <a:r>
              <a:rPr lang="en-GB" dirty="0">
                <a:hlinkClick r:id="rId2"/>
              </a:rPr>
              <a:t>nicholas.clanchy@philosophy.ox.ac.uk</a:t>
            </a:r>
            <a:r>
              <a:rPr lang="en-GB" dirty="0"/>
              <a:t> </a:t>
            </a:r>
          </a:p>
        </p:txBody>
      </p:sp>
    </p:spTree>
    <p:extLst>
      <p:ext uri="{BB962C8B-B14F-4D97-AF65-F5344CB8AC3E}">
        <p14:creationId xmlns:p14="http://schemas.microsoft.com/office/powerpoint/2010/main" val="602038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48A00-0999-B722-A118-84E36FA3605B}"/>
              </a:ext>
            </a:extLst>
          </p:cNvPr>
          <p:cNvSpPr>
            <a:spLocks noGrp="1"/>
          </p:cNvSpPr>
          <p:nvPr>
            <p:ph type="title"/>
          </p:nvPr>
        </p:nvSpPr>
        <p:spPr>
          <a:xfrm>
            <a:off x="1024128" y="585216"/>
            <a:ext cx="2224398" cy="1499616"/>
          </a:xfrm>
        </p:spPr>
        <p:txBody>
          <a:bodyPr>
            <a:normAutofit fontScale="90000"/>
          </a:bodyPr>
          <a:lstStyle/>
          <a:p>
            <a:r>
              <a:rPr lang="en-GB" dirty="0"/>
              <a:t>1. A Recap of isms</a:t>
            </a:r>
          </a:p>
        </p:txBody>
      </p:sp>
      <p:sp>
        <p:nvSpPr>
          <p:cNvPr id="4" name="TextBox 3">
            <a:extLst>
              <a:ext uri="{FF2B5EF4-FFF2-40B4-BE49-F238E27FC236}">
                <a16:creationId xmlns:a16="http://schemas.microsoft.com/office/drawing/2014/main" id="{AB7C88C8-0BC5-0F12-7866-E261CD276FCE}"/>
              </a:ext>
            </a:extLst>
          </p:cNvPr>
          <p:cNvSpPr txBox="1"/>
          <p:nvPr/>
        </p:nvSpPr>
        <p:spPr>
          <a:xfrm>
            <a:off x="4215740" y="1715500"/>
            <a:ext cx="3526434" cy="369332"/>
          </a:xfrm>
          <a:prstGeom prst="rect">
            <a:avLst/>
          </a:prstGeom>
          <a:noFill/>
          <a:ln>
            <a:solidFill>
              <a:schemeClr val="tx1"/>
            </a:solidFill>
          </a:ln>
        </p:spPr>
        <p:txBody>
          <a:bodyPr wrap="square" rtlCol="0">
            <a:spAutoFit/>
          </a:bodyPr>
          <a:lstStyle/>
          <a:p>
            <a:pPr algn="ctr"/>
            <a:r>
              <a:rPr lang="en-GB" dirty="0"/>
              <a:t>Do moral judgments express beliefs?</a:t>
            </a:r>
          </a:p>
        </p:txBody>
      </p:sp>
      <p:cxnSp>
        <p:nvCxnSpPr>
          <p:cNvPr id="6" name="Straight Arrow Connector 5">
            <a:extLst>
              <a:ext uri="{FF2B5EF4-FFF2-40B4-BE49-F238E27FC236}">
                <a16:creationId xmlns:a16="http://schemas.microsoft.com/office/drawing/2014/main" id="{05E33DEB-AFD0-F0BE-5893-BF9B7A698F58}"/>
              </a:ext>
            </a:extLst>
          </p:cNvPr>
          <p:cNvCxnSpPr>
            <a:cxnSpLocks/>
            <a:stCxn id="4" idx="2"/>
            <a:endCxn id="10" idx="3"/>
          </p:cNvCxnSpPr>
          <p:nvPr/>
        </p:nvCxnSpPr>
        <p:spPr>
          <a:xfrm flipH="1">
            <a:off x="2446317" y="2084832"/>
            <a:ext cx="3532640"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F9623C16-7526-4310-4976-7868AB0B1C7B}"/>
              </a:ext>
            </a:extLst>
          </p:cNvPr>
          <p:cNvCxnSpPr>
            <a:cxnSpLocks/>
            <a:stCxn id="4" idx="2"/>
            <a:endCxn id="13" idx="1"/>
          </p:cNvCxnSpPr>
          <p:nvPr/>
        </p:nvCxnSpPr>
        <p:spPr>
          <a:xfrm>
            <a:off x="5978957" y="2084832"/>
            <a:ext cx="2874037"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E3AEF16-D4F8-84E0-4E73-2B8EF660233F}"/>
              </a:ext>
            </a:extLst>
          </p:cNvPr>
          <p:cNvSpPr txBox="1"/>
          <p:nvPr/>
        </p:nvSpPr>
        <p:spPr>
          <a:xfrm>
            <a:off x="1235033" y="2142898"/>
            <a:ext cx="1211284" cy="369332"/>
          </a:xfrm>
          <a:prstGeom prst="rect">
            <a:avLst/>
          </a:prstGeom>
          <a:noFill/>
        </p:spPr>
        <p:txBody>
          <a:bodyPr wrap="square" rtlCol="0">
            <a:spAutoFit/>
          </a:bodyPr>
          <a:lstStyle/>
          <a:p>
            <a:r>
              <a:rPr lang="en-GB" dirty="0"/>
              <a:t>Cognitivism</a:t>
            </a:r>
          </a:p>
        </p:txBody>
      </p:sp>
      <p:sp>
        <p:nvSpPr>
          <p:cNvPr id="13" name="TextBox 12">
            <a:extLst>
              <a:ext uri="{FF2B5EF4-FFF2-40B4-BE49-F238E27FC236}">
                <a16:creationId xmlns:a16="http://schemas.microsoft.com/office/drawing/2014/main" id="{E1BF642D-3FB2-F3BA-5C34-F085585FB182}"/>
              </a:ext>
            </a:extLst>
          </p:cNvPr>
          <p:cNvSpPr txBox="1"/>
          <p:nvPr/>
        </p:nvSpPr>
        <p:spPr>
          <a:xfrm>
            <a:off x="8852994" y="2142898"/>
            <a:ext cx="1676461" cy="369332"/>
          </a:xfrm>
          <a:prstGeom prst="rect">
            <a:avLst/>
          </a:prstGeom>
          <a:noFill/>
        </p:spPr>
        <p:txBody>
          <a:bodyPr wrap="square" rtlCol="0">
            <a:spAutoFit/>
          </a:bodyPr>
          <a:lstStyle/>
          <a:p>
            <a:r>
              <a:rPr lang="en-GB" dirty="0"/>
              <a:t>Non-Cognitivism</a:t>
            </a:r>
          </a:p>
        </p:txBody>
      </p:sp>
      <p:cxnSp>
        <p:nvCxnSpPr>
          <p:cNvPr id="16" name="Straight Arrow Connector 15">
            <a:extLst>
              <a:ext uri="{FF2B5EF4-FFF2-40B4-BE49-F238E27FC236}">
                <a16:creationId xmlns:a16="http://schemas.microsoft.com/office/drawing/2014/main" id="{6840CB99-F386-2628-0079-45975503030B}"/>
              </a:ext>
            </a:extLst>
          </p:cNvPr>
          <p:cNvCxnSpPr>
            <a:cxnSpLocks/>
          </p:cNvCxnSpPr>
          <p:nvPr/>
        </p:nvCxnSpPr>
        <p:spPr>
          <a:xfrm>
            <a:off x="1840675" y="2435639"/>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6167960-3865-5083-043C-9637C54DB22A}"/>
              </a:ext>
            </a:extLst>
          </p:cNvPr>
          <p:cNvSpPr txBox="1"/>
          <p:nvPr/>
        </p:nvSpPr>
        <p:spPr>
          <a:xfrm>
            <a:off x="149887" y="2804971"/>
            <a:ext cx="3898099" cy="369332"/>
          </a:xfrm>
          <a:prstGeom prst="rect">
            <a:avLst/>
          </a:prstGeom>
          <a:noFill/>
          <a:ln>
            <a:solidFill>
              <a:schemeClr val="tx1"/>
            </a:solidFill>
          </a:ln>
        </p:spPr>
        <p:txBody>
          <a:bodyPr wrap="square" rtlCol="0">
            <a:spAutoFit/>
          </a:bodyPr>
          <a:lstStyle/>
          <a:p>
            <a:r>
              <a:rPr lang="en-GB" dirty="0"/>
              <a:t>Are at least some moral judgments true?</a:t>
            </a:r>
          </a:p>
        </p:txBody>
      </p:sp>
      <p:cxnSp>
        <p:nvCxnSpPr>
          <p:cNvPr id="23" name="Straight Arrow Connector 22">
            <a:extLst>
              <a:ext uri="{FF2B5EF4-FFF2-40B4-BE49-F238E27FC236}">
                <a16:creationId xmlns:a16="http://schemas.microsoft.com/office/drawing/2014/main" id="{DB29C403-604B-8957-F79D-4F198F91ED97}"/>
              </a:ext>
            </a:extLst>
          </p:cNvPr>
          <p:cNvCxnSpPr>
            <a:cxnSpLocks/>
          </p:cNvCxnSpPr>
          <p:nvPr/>
        </p:nvCxnSpPr>
        <p:spPr>
          <a:xfrm>
            <a:off x="1840675" y="3289764"/>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22F066E6-2BD3-DF42-35C0-60682AFE8B80}"/>
              </a:ext>
            </a:extLst>
          </p:cNvPr>
          <p:cNvCxnSpPr>
            <a:cxnSpLocks/>
          </p:cNvCxnSpPr>
          <p:nvPr/>
        </p:nvCxnSpPr>
        <p:spPr>
          <a:xfrm>
            <a:off x="1855549" y="3287219"/>
            <a:ext cx="3302239" cy="267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6F196E03-062B-4F21-02B1-9BFE0054B411}"/>
              </a:ext>
            </a:extLst>
          </p:cNvPr>
          <p:cNvSpPr txBox="1"/>
          <p:nvPr/>
        </p:nvSpPr>
        <p:spPr>
          <a:xfrm>
            <a:off x="5154790" y="3345795"/>
            <a:ext cx="1448895" cy="646331"/>
          </a:xfrm>
          <a:prstGeom prst="rect">
            <a:avLst/>
          </a:prstGeom>
          <a:noFill/>
        </p:spPr>
        <p:txBody>
          <a:bodyPr wrap="square" rtlCol="0">
            <a:spAutoFit/>
          </a:bodyPr>
          <a:lstStyle/>
          <a:p>
            <a:pPr algn="ctr"/>
            <a:r>
              <a:rPr lang="en-GB" dirty="0"/>
              <a:t>Error Theory (e.g. Mackie)</a:t>
            </a:r>
          </a:p>
        </p:txBody>
      </p:sp>
      <p:sp>
        <p:nvSpPr>
          <p:cNvPr id="26" name="TextBox 25">
            <a:extLst>
              <a:ext uri="{FF2B5EF4-FFF2-40B4-BE49-F238E27FC236}">
                <a16:creationId xmlns:a16="http://schemas.microsoft.com/office/drawing/2014/main" id="{357298C2-E38D-C8B7-28F7-39BEBBA51EA4}"/>
              </a:ext>
            </a:extLst>
          </p:cNvPr>
          <p:cNvSpPr txBox="1"/>
          <p:nvPr/>
        </p:nvSpPr>
        <p:spPr>
          <a:xfrm>
            <a:off x="149887" y="3952562"/>
            <a:ext cx="4707121" cy="369332"/>
          </a:xfrm>
          <a:prstGeom prst="rect">
            <a:avLst/>
          </a:prstGeom>
          <a:noFill/>
          <a:ln>
            <a:solidFill>
              <a:schemeClr val="tx1"/>
            </a:solidFill>
          </a:ln>
        </p:spPr>
        <p:txBody>
          <a:bodyPr wrap="square" rtlCol="0">
            <a:spAutoFit/>
          </a:bodyPr>
          <a:lstStyle/>
          <a:p>
            <a:r>
              <a:rPr lang="en-GB" dirty="0"/>
              <a:t>In virtue of what are these moral judgments true?</a:t>
            </a:r>
          </a:p>
        </p:txBody>
      </p:sp>
      <p:cxnSp>
        <p:nvCxnSpPr>
          <p:cNvPr id="29" name="Straight Arrow Connector 28">
            <a:extLst>
              <a:ext uri="{FF2B5EF4-FFF2-40B4-BE49-F238E27FC236}">
                <a16:creationId xmlns:a16="http://schemas.microsoft.com/office/drawing/2014/main" id="{47BA1C81-6131-ADA1-825F-5C2E212D9CCF}"/>
              </a:ext>
            </a:extLst>
          </p:cNvPr>
          <p:cNvCxnSpPr>
            <a:cxnSpLocks/>
          </p:cNvCxnSpPr>
          <p:nvPr/>
        </p:nvCxnSpPr>
        <p:spPr>
          <a:xfrm>
            <a:off x="1855549" y="4420975"/>
            <a:ext cx="3302239" cy="2532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76EFA644-5B46-3F53-EF36-7E3142B319AC}"/>
              </a:ext>
            </a:extLst>
          </p:cNvPr>
          <p:cNvSpPr txBox="1"/>
          <p:nvPr/>
        </p:nvSpPr>
        <p:spPr>
          <a:xfrm>
            <a:off x="5079638" y="4460690"/>
            <a:ext cx="1706143" cy="646331"/>
          </a:xfrm>
          <a:prstGeom prst="rect">
            <a:avLst/>
          </a:prstGeom>
          <a:noFill/>
        </p:spPr>
        <p:txBody>
          <a:bodyPr wrap="square" rtlCol="0">
            <a:spAutoFit/>
          </a:bodyPr>
          <a:lstStyle/>
          <a:p>
            <a:pPr algn="ctr"/>
            <a:r>
              <a:rPr lang="en-GB" dirty="0"/>
              <a:t>Constructivism? (e.g. Korsgaard)</a:t>
            </a:r>
          </a:p>
        </p:txBody>
      </p:sp>
      <p:cxnSp>
        <p:nvCxnSpPr>
          <p:cNvPr id="39" name="Straight Arrow Connector 38">
            <a:extLst>
              <a:ext uri="{FF2B5EF4-FFF2-40B4-BE49-F238E27FC236}">
                <a16:creationId xmlns:a16="http://schemas.microsoft.com/office/drawing/2014/main" id="{3B7B47BE-6A9D-DDF9-705F-B9DB772A3EF2}"/>
              </a:ext>
            </a:extLst>
          </p:cNvPr>
          <p:cNvCxnSpPr>
            <a:cxnSpLocks/>
          </p:cNvCxnSpPr>
          <p:nvPr/>
        </p:nvCxnSpPr>
        <p:spPr>
          <a:xfrm>
            <a:off x="1840675" y="4431509"/>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AEFF5A6D-572B-7EB5-AFBC-D77EBEF64EF4}"/>
              </a:ext>
            </a:extLst>
          </p:cNvPr>
          <p:cNvSpPr txBox="1"/>
          <p:nvPr/>
        </p:nvSpPr>
        <p:spPr>
          <a:xfrm>
            <a:off x="185514" y="5089149"/>
            <a:ext cx="3685842" cy="369332"/>
          </a:xfrm>
          <a:prstGeom prst="rect">
            <a:avLst/>
          </a:prstGeom>
          <a:noFill/>
          <a:ln>
            <a:solidFill>
              <a:schemeClr val="tx1"/>
            </a:solidFill>
          </a:ln>
        </p:spPr>
        <p:txBody>
          <a:bodyPr wrap="square" rtlCol="0">
            <a:spAutoFit/>
          </a:bodyPr>
          <a:lstStyle/>
          <a:p>
            <a:r>
              <a:rPr lang="en-GB" dirty="0"/>
              <a:t>Are these facts natural or non-natural?</a:t>
            </a:r>
          </a:p>
        </p:txBody>
      </p:sp>
      <p:cxnSp>
        <p:nvCxnSpPr>
          <p:cNvPr id="41" name="Straight Arrow Connector 40">
            <a:extLst>
              <a:ext uri="{FF2B5EF4-FFF2-40B4-BE49-F238E27FC236}">
                <a16:creationId xmlns:a16="http://schemas.microsoft.com/office/drawing/2014/main" id="{32F0FC77-101A-0688-9FD8-386C4D13C55F}"/>
              </a:ext>
            </a:extLst>
          </p:cNvPr>
          <p:cNvCxnSpPr>
            <a:cxnSpLocks/>
          </p:cNvCxnSpPr>
          <p:nvPr/>
        </p:nvCxnSpPr>
        <p:spPr>
          <a:xfrm>
            <a:off x="1840675" y="5568745"/>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D457663-1285-D253-BD04-B5F2A6A71E46}"/>
              </a:ext>
            </a:extLst>
          </p:cNvPr>
          <p:cNvSpPr txBox="1"/>
          <p:nvPr/>
        </p:nvSpPr>
        <p:spPr>
          <a:xfrm>
            <a:off x="987603" y="5811119"/>
            <a:ext cx="1706143" cy="923330"/>
          </a:xfrm>
          <a:prstGeom prst="rect">
            <a:avLst/>
          </a:prstGeom>
          <a:noFill/>
        </p:spPr>
        <p:txBody>
          <a:bodyPr wrap="square" rtlCol="0">
            <a:spAutoFit/>
          </a:bodyPr>
          <a:lstStyle/>
          <a:p>
            <a:pPr algn="ctr"/>
            <a:r>
              <a:rPr lang="en-GB" dirty="0"/>
              <a:t>Naturalist Realism (e.g. the Cornell Realists)</a:t>
            </a:r>
          </a:p>
        </p:txBody>
      </p:sp>
      <p:cxnSp>
        <p:nvCxnSpPr>
          <p:cNvPr id="43" name="Straight Arrow Connector 42">
            <a:extLst>
              <a:ext uri="{FF2B5EF4-FFF2-40B4-BE49-F238E27FC236}">
                <a16:creationId xmlns:a16="http://schemas.microsoft.com/office/drawing/2014/main" id="{197EAFC4-98B0-2F5A-797E-BCB41CA14654}"/>
              </a:ext>
            </a:extLst>
          </p:cNvPr>
          <p:cNvCxnSpPr>
            <a:cxnSpLocks/>
          </p:cNvCxnSpPr>
          <p:nvPr/>
        </p:nvCxnSpPr>
        <p:spPr>
          <a:xfrm>
            <a:off x="1855549" y="5568745"/>
            <a:ext cx="3224089" cy="2203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5B572B5B-1E5D-044C-EA62-CB49A1622649}"/>
              </a:ext>
            </a:extLst>
          </p:cNvPr>
          <p:cNvSpPr txBox="1"/>
          <p:nvPr/>
        </p:nvSpPr>
        <p:spPr>
          <a:xfrm>
            <a:off x="4999636" y="5604423"/>
            <a:ext cx="1706143" cy="923330"/>
          </a:xfrm>
          <a:prstGeom prst="rect">
            <a:avLst/>
          </a:prstGeom>
          <a:noFill/>
        </p:spPr>
        <p:txBody>
          <a:bodyPr wrap="square" rtlCol="0">
            <a:spAutoFit/>
          </a:bodyPr>
          <a:lstStyle/>
          <a:p>
            <a:pPr algn="ctr"/>
            <a:r>
              <a:rPr lang="en-GB" dirty="0"/>
              <a:t>Non-Naturalist Realism (e.g. Moore)</a:t>
            </a:r>
          </a:p>
        </p:txBody>
      </p:sp>
      <p:cxnSp>
        <p:nvCxnSpPr>
          <p:cNvPr id="45" name="Straight Arrow Connector 44">
            <a:extLst>
              <a:ext uri="{FF2B5EF4-FFF2-40B4-BE49-F238E27FC236}">
                <a16:creationId xmlns:a16="http://schemas.microsoft.com/office/drawing/2014/main" id="{2ADEF1FB-4DDA-1083-2888-E5AD2E1D3163}"/>
              </a:ext>
            </a:extLst>
          </p:cNvPr>
          <p:cNvCxnSpPr>
            <a:cxnSpLocks/>
          </p:cNvCxnSpPr>
          <p:nvPr/>
        </p:nvCxnSpPr>
        <p:spPr>
          <a:xfrm>
            <a:off x="9795164" y="2435638"/>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5738434B-3C5F-7E4D-C63C-A082AB918B67}"/>
              </a:ext>
            </a:extLst>
          </p:cNvPr>
          <p:cNvSpPr txBox="1"/>
          <p:nvPr/>
        </p:nvSpPr>
        <p:spPr>
          <a:xfrm>
            <a:off x="7703882" y="2804970"/>
            <a:ext cx="4171440" cy="369332"/>
          </a:xfrm>
          <a:prstGeom prst="rect">
            <a:avLst/>
          </a:prstGeom>
          <a:noFill/>
          <a:ln>
            <a:solidFill>
              <a:schemeClr val="tx1"/>
            </a:solidFill>
          </a:ln>
        </p:spPr>
        <p:txBody>
          <a:bodyPr wrap="square" rtlCol="0">
            <a:spAutoFit/>
          </a:bodyPr>
          <a:lstStyle/>
          <a:p>
            <a:r>
              <a:rPr lang="en-GB" dirty="0"/>
              <a:t>What do moral judgments express instead?</a:t>
            </a:r>
          </a:p>
        </p:txBody>
      </p:sp>
      <p:cxnSp>
        <p:nvCxnSpPr>
          <p:cNvPr id="55" name="Straight Arrow Connector 54">
            <a:extLst>
              <a:ext uri="{FF2B5EF4-FFF2-40B4-BE49-F238E27FC236}">
                <a16:creationId xmlns:a16="http://schemas.microsoft.com/office/drawing/2014/main" id="{BF0B03EE-9D59-F2C6-6834-6CE74F5A300A}"/>
              </a:ext>
            </a:extLst>
          </p:cNvPr>
          <p:cNvCxnSpPr>
            <a:cxnSpLocks/>
            <a:endCxn id="56" idx="0"/>
          </p:cNvCxnSpPr>
          <p:nvPr/>
        </p:nvCxnSpPr>
        <p:spPr>
          <a:xfrm>
            <a:off x="9795164" y="3270077"/>
            <a:ext cx="27721" cy="20111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FF991ACC-DE15-3D3E-D389-F5FB0C1B3236}"/>
              </a:ext>
            </a:extLst>
          </p:cNvPr>
          <p:cNvSpPr txBox="1"/>
          <p:nvPr/>
        </p:nvSpPr>
        <p:spPr>
          <a:xfrm>
            <a:off x="9011670" y="5281258"/>
            <a:ext cx="1622430" cy="646331"/>
          </a:xfrm>
          <a:prstGeom prst="rect">
            <a:avLst/>
          </a:prstGeom>
          <a:noFill/>
        </p:spPr>
        <p:txBody>
          <a:bodyPr wrap="square" rtlCol="0">
            <a:spAutoFit/>
          </a:bodyPr>
          <a:lstStyle/>
          <a:p>
            <a:pPr algn="ctr"/>
            <a:r>
              <a:rPr lang="en-GB" dirty="0"/>
              <a:t>Quasi-Realism (e.g. Blackburn)</a:t>
            </a:r>
          </a:p>
        </p:txBody>
      </p:sp>
      <p:cxnSp>
        <p:nvCxnSpPr>
          <p:cNvPr id="57" name="Straight Arrow Connector 56">
            <a:extLst>
              <a:ext uri="{FF2B5EF4-FFF2-40B4-BE49-F238E27FC236}">
                <a16:creationId xmlns:a16="http://schemas.microsoft.com/office/drawing/2014/main" id="{542B8C5E-3285-6FB4-57E1-C31D4C5669B3}"/>
              </a:ext>
            </a:extLst>
          </p:cNvPr>
          <p:cNvCxnSpPr>
            <a:cxnSpLocks/>
          </p:cNvCxnSpPr>
          <p:nvPr/>
        </p:nvCxnSpPr>
        <p:spPr>
          <a:xfrm>
            <a:off x="9810037" y="3270077"/>
            <a:ext cx="1271559" cy="11614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6663931-B567-BB4E-B597-5480EB4BA159}"/>
              </a:ext>
            </a:extLst>
          </p:cNvPr>
          <p:cNvCxnSpPr>
            <a:cxnSpLocks/>
          </p:cNvCxnSpPr>
          <p:nvPr/>
        </p:nvCxnSpPr>
        <p:spPr>
          <a:xfrm flipH="1">
            <a:off x="8396750" y="3270077"/>
            <a:ext cx="1392851" cy="11906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3F4CBCBC-6E31-12B5-FB00-F265684704E3}"/>
              </a:ext>
            </a:extLst>
          </p:cNvPr>
          <p:cNvSpPr txBox="1"/>
          <p:nvPr/>
        </p:nvSpPr>
        <p:spPr>
          <a:xfrm>
            <a:off x="7368956" y="4431509"/>
            <a:ext cx="1622430" cy="646331"/>
          </a:xfrm>
          <a:prstGeom prst="rect">
            <a:avLst/>
          </a:prstGeom>
          <a:noFill/>
        </p:spPr>
        <p:txBody>
          <a:bodyPr wrap="square" rtlCol="0">
            <a:spAutoFit/>
          </a:bodyPr>
          <a:lstStyle/>
          <a:p>
            <a:pPr algn="ctr"/>
            <a:r>
              <a:rPr lang="en-GB" dirty="0"/>
              <a:t>Emotivism (e.g. Ayer)</a:t>
            </a:r>
          </a:p>
        </p:txBody>
      </p:sp>
      <p:sp>
        <p:nvSpPr>
          <p:cNvPr id="69" name="TextBox 68">
            <a:extLst>
              <a:ext uri="{FF2B5EF4-FFF2-40B4-BE49-F238E27FC236}">
                <a16:creationId xmlns:a16="http://schemas.microsoft.com/office/drawing/2014/main" id="{48C51198-DCF0-8BB1-D07B-B3DE07CB70D1}"/>
              </a:ext>
            </a:extLst>
          </p:cNvPr>
          <p:cNvSpPr txBox="1"/>
          <p:nvPr/>
        </p:nvSpPr>
        <p:spPr>
          <a:xfrm>
            <a:off x="10427430" y="4394719"/>
            <a:ext cx="1622430" cy="923330"/>
          </a:xfrm>
          <a:prstGeom prst="rect">
            <a:avLst/>
          </a:prstGeom>
          <a:noFill/>
        </p:spPr>
        <p:txBody>
          <a:bodyPr wrap="square" rtlCol="0">
            <a:spAutoFit/>
          </a:bodyPr>
          <a:lstStyle/>
          <a:p>
            <a:pPr algn="ctr"/>
            <a:r>
              <a:rPr lang="en-GB" dirty="0"/>
              <a:t>Norm-</a:t>
            </a:r>
            <a:r>
              <a:rPr lang="en-GB" dirty="0" err="1"/>
              <a:t>Expressivism</a:t>
            </a:r>
            <a:r>
              <a:rPr lang="en-GB" dirty="0"/>
              <a:t> (e.g. Gibbard)</a:t>
            </a:r>
          </a:p>
        </p:txBody>
      </p:sp>
      <p:sp>
        <p:nvSpPr>
          <p:cNvPr id="82" name="TextBox 81">
            <a:extLst>
              <a:ext uri="{FF2B5EF4-FFF2-40B4-BE49-F238E27FC236}">
                <a16:creationId xmlns:a16="http://schemas.microsoft.com/office/drawing/2014/main" id="{4113EA14-29C6-51B1-E3AD-7BBEFE36046A}"/>
              </a:ext>
            </a:extLst>
          </p:cNvPr>
          <p:cNvSpPr txBox="1"/>
          <p:nvPr/>
        </p:nvSpPr>
        <p:spPr>
          <a:xfrm>
            <a:off x="8852994" y="737815"/>
            <a:ext cx="3022328" cy="369332"/>
          </a:xfrm>
          <a:prstGeom prst="rect">
            <a:avLst/>
          </a:prstGeom>
          <a:noFill/>
        </p:spPr>
        <p:txBody>
          <a:bodyPr wrap="square" rtlCol="0">
            <a:spAutoFit/>
          </a:bodyPr>
          <a:lstStyle/>
          <a:p>
            <a:r>
              <a:rPr lang="en-GB" dirty="0"/>
              <a:t>[Inspired by Miller (2013: 8)]</a:t>
            </a:r>
          </a:p>
        </p:txBody>
      </p:sp>
    </p:spTree>
    <p:extLst>
      <p:ext uri="{BB962C8B-B14F-4D97-AF65-F5344CB8AC3E}">
        <p14:creationId xmlns:p14="http://schemas.microsoft.com/office/powerpoint/2010/main" val="22969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6E36B-E17B-4FD0-7DC1-FD2AFEE2F81E}"/>
              </a:ext>
            </a:extLst>
          </p:cNvPr>
          <p:cNvSpPr>
            <a:spLocks noGrp="1"/>
          </p:cNvSpPr>
          <p:nvPr>
            <p:ph type="title"/>
          </p:nvPr>
        </p:nvSpPr>
        <p:spPr/>
        <p:txBody>
          <a:bodyPr/>
          <a:lstStyle/>
          <a:p>
            <a:r>
              <a:rPr lang="en-GB" dirty="0"/>
              <a:t>2. Why Moral realism? (David Brink)</a:t>
            </a:r>
          </a:p>
        </p:txBody>
      </p:sp>
      <p:sp>
        <p:nvSpPr>
          <p:cNvPr id="3" name="Content Placeholder 2">
            <a:extLst>
              <a:ext uri="{FF2B5EF4-FFF2-40B4-BE49-F238E27FC236}">
                <a16:creationId xmlns:a16="http://schemas.microsoft.com/office/drawing/2014/main" id="{1D456BD1-F4BF-0945-538A-FE0BB86899A8}"/>
              </a:ext>
            </a:extLst>
          </p:cNvPr>
          <p:cNvSpPr>
            <a:spLocks noGrp="1"/>
          </p:cNvSpPr>
          <p:nvPr>
            <p:ph idx="1"/>
          </p:nvPr>
        </p:nvSpPr>
        <p:spPr>
          <a:xfrm>
            <a:off x="1024128" y="2286000"/>
            <a:ext cx="9720073" cy="4572000"/>
          </a:xfrm>
        </p:spPr>
        <p:txBody>
          <a:bodyPr>
            <a:normAutofit/>
          </a:bodyPr>
          <a:lstStyle/>
          <a:p>
            <a:pPr algn="just">
              <a:buFont typeface="Wingdings" pitchFamily="2" charset="2"/>
              <a:buChar char="Ø"/>
            </a:pPr>
            <a:r>
              <a:rPr lang="en-GB" dirty="0"/>
              <a:t> ‘</a:t>
            </a:r>
            <a:r>
              <a:rPr lang="en-GB" dirty="0">
                <a:effectLst/>
              </a:rPr>
              <a:t>In many areas of dispute between realism and antirealism, realism is the natural metaphysical position. We begin as realists about the external world or the unobservable entities mentioned in well-confirmed scientific theories. Generally, people </a:t>
            </a:r>
            <a:r>
              <a:rPr lang="en-GB" i="1" dirty="0">
                <a:effectLst/>
              </a:rPr>
              <a:t>become</a:t>
            </a:r>
            <a:r>
              <a:rPr lang="en-GB" dirty="0">
                <a:effectLst/>
              </a:rPr>
              <a:t> antirealists about these things (if they do) because they become convinced that realism is in some way naive and must be abandoned in the face of compelling metaphysical and epistemological objections. So too, I think, in ethics. We begin as (tacit) cognitivists and realists about ethics.’ (Brink 1989: 23)</a:t>
            </a:r>
          </a:p>
          <a:p>
            <a:pPr algn="just">
              <a:buFont typeface="Wingdings" pitchFamily="2" charset="2"/>
              <a:buChar char="Ø"/>
            </a:pPr>
            <a:r>
              <a:rPr lang="en-GB" dirty="0"/>
              <a:t> Realism naturally explains: ‘</a:t>
            </a:r>
            <a:r>
              <a:rPr lang="en-GB" dirty="0">
                <a:effectLst/>
              </a:rPr>
              <a:t>Moral judgments are typically expressed in language employing the declarative mood; we engage in moral argument and deliberation; we regard people as capable both of making moral mistakes and of correcting their moral views; we often feel constrained by what we take to be moral requirements that are in some sense imposed from without and independent of us.’ (Brink 1989: 24)</a:t>
            </a:r>
          </a:p>
          <a:p>
            <a:pPr algn="just">
              <a:buFont typeface="Wingdings" pitchFamily="2" charset="2"/>
              <a:buChar char="Ø"/>
            </a:pPr>
            <a:r>
              <a:rPr lang="en-GB" dirty="0">
                <a:effectLst/>
              </a:rPr>
              <a:t> In other words: realism is excellent at </a:t>
            </a:r>
            <a:r>
              <a:rPr lang="en-GB" i="1" dirty="0">
                <a:effectLst/>
              </a:rPr>
              <a:t>internal accommodation</a:t>
            </a:r>
            <a:r>
              <a:rPr lang="en-GB" dirty="0">
                <a:effectLst/>
              </a:rPr>
              <a:t> (Finlay 2007: 822).</a:t>
            </a:r>
          </a:p>
          <a:p>
            <a:pPr>
              <a:buFont typeface="Wingdings" pitchFamily="2" charset="2"/>
              <a:buChar char="Ø"/>
            </a:pPr>
            <a:endParaRPr lang="en-GB" dirty="0"/>
          </a:p>
        </p:txBody>
      </p:sp>
    </p:spTree>
    <p:extLst>
      <p:ext uri="{BB962C8B-B14F-4D97-AF65-F5344CB8AC3E}">
        <p14:creationId xmlns:p14="http://schemas.microsoft.com/office/powerpoint/2010/main" val="2252017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C10BA-D765-7507-797B-1E4A416797B7}"/>
              </a:ext>
            </a:extLst>
          </p:cNvPr>
          <p:cNvSpPr>
            <a:spLocks noGrp="1"/>
          </p:cNvSpPr>
          <p:nvPr>
            <p:ph type="title"/>
          </p:nvPr>
        </p:nvSpPr>
        <p:spPr/>
        <p:txBody>
          <a:bodyPr/>
          <a:lstStyle/>
          <a:p>
            <a:r>
              <a:rPr lang="en-GB" dirty="0"/>
              <a:t>3. What about the moral problem? (Michael Smith)</a:t>
            </a:r>
          </a:p>
        </p:txBody>
      </p:sp>
      <p:sp>
        <p:nvSpPr>
          <p:cNvPr id="3" name="Content Placeholder 2">
            <a:extLst>
              <a:ext uri="{FF2B5EF4-FFF2-40B4-BE49-F238E27FC236}">
                <a16:creationId xmlns:a16="http://schemas.microsoft.com/office/drawing/2014/main" id="{81B916E0-5C6E-C619-6A7C-414C6DF7D7BA}"/>
              </a:ext>
            </a:extLst>
          </p:cNvPr>
          <p:cNvSpPr>
            <a:spLocks noGrp="1"/>
          </p:cNvSpPr>
          <p:nvPr>
            <p:ph idx="1"/>
          </p:nvPr>
        </p:nvSpPr>
        <p:spPr/>
        <p:txBody>
          <a:bodyPr/>
          <a:lstStyle/>
          <a:p>
            <a:pPr algn="just">
              <a:buFont typeface="Wingdings" pitchFamily="2" charset="2"/>
              <a:buChar char="Ø"/>
            </a:pPr>
            <a:r>
              <a:rPr lang="en-GB" dirty="0"/>
              <a:t> Recall </a:t>
            </a:r>
            <a:r>
              <a:rPr lang="en-GB" i="1" dirty="0"/>
              <a:t>the moral problem</a:t>
            </a:r>
            <a:r>
              <a:rPr lang="en-GB" dirty="0"/>
              <a:t> is that the following plausible propositions are mutually inconsistent (Smith 1994: Ch.1):</a:t>
            </a:r>
            <a:endParaRPr lang="en-GB" i="1" dirty="0"/>
          </a:p>
          <a:p>
            <a:pPr marL="725760" indent="-457200" algn="just">
              <a:buFont typeface="+mj-lt"/>
              <a:buAutoNum type="arabicPeriod"/>
            </a:pPr>
            <a:r>
              <a:rPr lang="en-GB" i="1" dirty="0"/>
              <a:t>Cognitivism</a:t>
            </a:r>
            <a:r>
              <a:rPr lang="en-GB" dirty="0"/>
              <a:t>: moral judgments of the form ‘it is right that I </a:t>
            </a:r>
            <a:r>
              <a:rPr lang="en-GB" dirty="0">
                <a:latin typeface="Symbol" pitchFamily="2" charset="2"/>
              </a:rPr>
              <a:t>f’ </a:t>
            </a:r>
            <a:r>
              <a:rPr lang="en-GB" dirty="0"/>
              <a:t>express </a:t>
            </a:r>
            <a:r>
              <a:rPr lang="en-GB" i="1" dirty="0"/>
              <a:t>beliefs </a:t>
            </a:r>
            <a:r>
              <a:rPr lang="en-GB" dirty="0"/>
              <a:t>(and hence are </a:t>
            </a:r>
            <a:r>
              <a:rPr lang="en-GB" i="1" dirty="0"/>
              <a:t>truth-apt</a:t>
            </a:r>
            <a:r>
              <a:rPr lang="en-GB" dirty="0"/>
              <a:t>).</a:t>
            </a:r>
            <a:endParaRPr lang="en-GB" i="1" dirty="0"/>
          </a:p>
          <a:p>
            <a:pPr marL="725760" indent="-457200" algn="just">
              <a:buFont typeface="+mj-lt"/>
              <a:buAutoNum type="arabicPeriod"/>
            </a:pPr>
            <a:r>
              <a:rPr lang="en-GB" i="1" dirty="0"/>
              <a:t>Motivational </a:t>
            </a:r>
            <a:r>
              <a:rPr lang="en-GB" i="1" dirty="0" err="1"/>
              <a:t>internalism</a:t>
            </a:r>
            <a:r>
              <a:rPr lang="en-GB" dirty="0"/>
              <a:t>: if someone judges that it is right that she </a:t>
            </a:r>
            <a:r>
              <a:rPr lang="en-GB" dirty="0">
                <a:latin typeface="Symbol" pitchFamily="2" charset="2"/>
              </a:rPr>
              <a:t>f</a:t>
            </a:r>
            <a:r>
              <a:rPr lang="en-GB" dirty="0"/>
              <a:t>s then, </a:t>
            </a:r>
            <a:r>
              <a:rPr lang="en-GB" i="1" dirty="0"/>
              <a:t>ceteris paribus</a:t>
            </a:r>
            <a:r>
              <a:rPr lang="en-GB" dirty="0"/>
              <a:t>, she is motivated to </a:t>
            </a:r>
            <a:r>
              <a:rPr lang="en-GB" dirty="0">
                <a:latin typeface="Symbol" pitchFamily="2" charset="2"/>
              </a:rPr>
              <a:t>f</a:t>
            </a:r>
            <a:r>
              <a:rPr lang="en-GB" dirty="0"/>
              <a:t>.</a:t>
            </a:r>
          </a:p>
          <a:p>
            <a:pPr marL="725760" indent="-457200" algn="just">
              <a:buFont typeface="+mj-lt"/>
              <a:buAutoNum type="arabicPeriod"/>
            </a:pPr>
            <a:r>
              <a:rPr lang="en-GB" i="1" dirty="0" err="1"/>
              <a:t>Humean</a:t>
            </a:r>
            <a:r>
              <a:rPr lang="en-GB" i="1" dirty="0"/>
              <a:t> psychology: </a:t>
            </a:r>
            <a:r>
              <a:rPr lang="en-GB" dirty="0"/>
              <a:t>beliefs on their own cannot motivate; only belief-desire pairs can motivate.</a:t>
            </a:r>
          </a:p>
          <a:p>
            <a:pPr algn="just">
              <a:buFont typeface="Wingdings" pitchFamily="2" charset="2"/>
              <a:buChar char="Ø"/>
            </a:pPr>
            <a:r>
              <a:rPr lang="en-GB" dirty="0"/>
              <a:t> Brink’s solution (1989: Ch.3): adopt </a:t>
            </a:r>
            <a:r>
              <a:rPr lang="en-GB" i="1" dirty="0"/>
              <a:t>motivational externalism</a:t>
            </a:r>
            <a:r>
              <a:rPr lang="en-GB" dirty="0"/>
              <a:t>.</a:t>
            </a:r>
          </a:p>
        </p:txBody>
      </p:sp>
    </p:spTree>
    <p:extLst>
      <p:ext uri="{BB962C8B-B14F-4D97-AF65-F5344CB8AC3E}">
        <p14:creationId xmlns:p14="http://schemas.microsoft.com/office/powerpoint/2010/main" val="3643272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C8753-7236-52FB-0F48-7BC6392615D6}"/>
              </a:ext>
            </a:extLst>
          </p:cNvPr>
          <p:cNvSpPr>
            <a:spLocks noGrp="1"/>
          </p:cNvSpPr>
          <p:nvPr>
            <p:ph type="title"/>
          </p:nvPr>
        </p:nvSpPr>
        <p:spPr/>
        <p:txBody>
          <a:bodyPr/>
          <a:lstStyle/>
          <a:p>
            <a:r>
              <a:rPr lang="en-GB" dirty="0"/>
              <a:t>4. Why naturalist realism? (Matthew </a:t>
            </a:r>
            <a:r>
              <a:rPr lang="en-GB" dirty="0" err="1"/>
              <a:t>lutz</a:t>
            </a:r>
            <a:r>
              <a:rPr lang="en-GB" dirty="0"/>
              <a:t>)</a:t>
            </a:r>
          </a:p>
        </p:txBody>
      </p:sp>
      <p:sp>
        <p:nvSpPr>
          <p:cNvPr id="3" name="Content Placeholder 2">
            <a:extLst>
              <a:ext uri="{FF2B5EF4-FFF2-40B4-BE49-F238E27FC236}">
                <a16:creationId xmlns:a16="http://schemas.microsoft.com/office/drawing/2014/main" id="{04A314E4-EA33-C921-ACA6-31BBDB60476A}"/>
              </a:ext>
            </a:extLst>
          </p:cNvPr>
          <p:cNvSpPr>
            <a:spLocks noGrp="1"/>
          </p:cNvSpPr>
          <p:nvPr>
            <p:ph idx="1"/>
          </p:nvPr>
        </p:nvSpPr>
        <p:spPr/>
        <p:txBody>
          <a:bodyPr/>
          <a:lstStyle/>
          <a:p>
            <a:pPr algn="just">
              <a:buFont typeface="Wingdings" pitchFamily="2" charset="2"/>
              <a:buChar char="Ø"/>
            </a:pPr>
            <a:r>
              <a:rPr lang="en-GB" dirty="0"/>
              <a:t> </a:t>
            </a:r>
            <a:r>
              <a:rPr lang="en-GB" i="1" dirty="0"/>
              <a:t>Naturalism</a:t>
            </a:r>
            <a:r>
              <a:rPr lang="en-GB" dirty="0"/>
              <a:t> is the claim that everything which exists is </a:t>
            </a:r>
            <a:r>
              <a:rPr lang="en-GB" i="1" dirty="0"/>
              <a:t>natural</a:t>
            </a:r>
            <a:r>
              <a:rPr lang="en-GB" dirty="0"/>
              <a:t>, i.e. can be studied by the sciences.</a:t>
            </a:r>
          </a:p>
          <a:p>
            <a:pPr algn="just">
              <a:buFont typeface="Wingdings" pitchFamily="2" charset="2"/>
              <a:buChar char="Ø"/>
            </a:pPr>
            <a:r>
              <a:rPr lang="en-GB" dirty="0"/>
              <a:t> The </a:t>
            </a:r>
            <a:r>
              <a:rPr lang="en-GB" i="1" dirty="0"/>
              <a:t>Basic Argument for Naturalist Realism </a:t>
            </a:r>
            <a:r>
              <a:rPr lang="en-GB" dirty="0"/>
              <a:t>(Lutz 2024):</a:t>
            </a:r>
          </a:p>
          <a:p>
            <a:pPr marL="360000" indent="0" algn="just">
              <a:buNone/>
            </a:pPr>
            <a:r>
              <a:rPr lang="en-GB" dirty="0"/>
              <a:t>1. </a:t>
            </a:r>
            <a:r>
              <a:rPr lang="en-GB" i="1" dirty="0"/>
              <a:t>Naturalism</a:t>
            </a:r>
            <a:r>
              <a:rPr lang="en-GB" dirty="0"/>
              <a:t>: everything which exists is natural;</a:t>
            </a:r>
          </a:p>
          <a:p>
            <a:pPr marL="360000" indent="0" algn="just">
              <a:buNone/>
            </a:pPr>
            <a:r>
              <a:rPr lang="en-GB" dirty="0"/>
              <a:t>2. </a:t>
            </a:r>
            <a:r>
              <a:rPr lang="en-GB" i="1" dirty="0"/>
              <a:t>Moral Realism</a:t>
            </a:r>
            <a:r>
              <a:rPr lang="en-GB" dirty="0"/>
              <a:t>: (unconstructed) moral facts exist; therefore</a:t>
            </a:r>
          </a:p>
          <a:p>
            <a:pPr marL="360000" indent="0" algn="just">
              <a:buNone/>
            </a:pPr>
            <a:r>
              <a:rPr lang="en-GB" dirty="0"/>
              <a:t>3. </a:t>
            </a:r>
            <a:r>
              <a:rPr lang="en-GB" i="1" dirty="0"/>
              <a:t>Naturalist Realism</a:t>
            </a:r>
            <a:r>
              <a:rPr lang="en-GB" dirty="0"/>
              <a:t>: (unconstructed) moral facts exist, and they are natural facts.</a:t>
            </a:r>
          </a:p>
        </p:txBody>
      </p:sp>
    </p:spTree>
    <p:extLst>
      <p:ext uri="{BB962C8B-B14F-4D97-AF65-F5344CB8AC3E}">
        <p14:creationId xmlns:p14="http://schemas.microsoft.com/office/powerpoint/2010/main" val="3043570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B77C5-FEE0-DC20-C484-6D9792B27D41}"/>
              </a:ext>
            </a:extLst>
          </p:cNvPr>
          <p:cNvSpPr>
            <a:spLocks noGrp="1"/>
          </p:cNvSpPr>
          <p:nvPr>
            <p:ph type="title"/>
          </p:nvPr>
        </p:nvSpPr>
        <p:spPr/>
        <p:txBody>
          <a:bodyPr/>
          <a:lstStyle/>
          <a:p>
            <a:r>
              <a:rPr lang="en-GB" dirty="0"/>
              <a:t>5. The open question argument (G.E. Moore)</a:t>
            </a:r>
          </a:p>
        </p:txBody>
      </p:sp>
      <p:sp>
        <p:nvSpPr>
          <p:cNvPr id="3" name="Content Placeholder 2">
            <a:extLst>
              <a:ext uri="{FF2B5EF4-FFF2-40B4-BE49-F238E27FC236}">
                <a16:creationId xmlns:a16="http://schemas.microsoft.com/office/drawing/2014/main" id="{FFEB6EBC-75B6-825F-6A6B-0305FAC09FE7}"/>
              </a:ext>
            </a:extLst>
          </p:cNvPr>
          <p:cNvSpPr>
            <a:spLocks noGrp="1"/>
          </p:cNvSpPr>
          <p:nvPr>
            <p:ph idx="1"/>
          </p:nvPr>
        </p:nvSpPr>
        <p:spPr>
          <a:xfrm>
            <a:off x="1024128" y="2084832"/>
            <a:ext cx="9720073" cy="4773168"/>
          </a:xfrm>
        </p:spPr>
        <p:txBody>
          <a:bodyPr>
            <a:normAutofit lnSpcReduction="10000"/>
          </a:bodyPr>
          <a:lstStyle/>
          <a:p>
            <a:pPr algn="just">
              <a:buFont typeface="Wingdings" pitchFamily="2" charset="2"/>
              <a:buChar char="Ø"/>
            </a:pPr>
            <a:r>
              <a:rPr lang="en-GB" dirty="0"/>
              <a:t> No argument in metaethics has been more influential than G.E. Moore’s </a:t>
            </a:r>
            <a:r>
              <a:rPr lang="en-GB" i="1" dirty="0"/>
              <a:t>open question argument</a:t>
            </a:r>
            <a:r>
              <a:rPr lang="en-GB" dirty="0"/>
              <a:t>, as set out in his </a:t>
            </a:r>
            <a:r>
              <a:rPr lang="en-GB" i="1" dirty="0"/>
              <a:t>Principia </a:t>
            </a:r>
            <a:r>
              <a:rPr lang="en-GB" i="1" dirty="0" err="1"/>
              <a:t>Ethica</a:t>
            </a:r>
            <a:r>
              <a:rPr lang="en-GB" dirty="0"/>
              <a:t> (1903):</a:t>
            </a:r>
          </a:p>
          <a:p>
            <a:pPr marL="817200" indent="-457200" algn="just">
              <a:buAutoNum type="arabicPeriod"/>
            </a:pPr>
            <a:r>
              <a:rPr lang="en-GB" dirty="0"/>
              <a:t>Suppose that the predicate ‘good’ is analytically equivalent to some naturalistic predicate ‘</a:t>
            </a:r>
            <a:r>
              <a:rPr lang="en-GB" i="1" dirty="0"/>
              <a:t>N</a:t>
            </a:r>
            <a:r>
              <a:rPr lang="en-GB" dirty="0"/>
              <a:t>’.</a:t>
            </a:r>
          </a:p>
          <a:p>
            <a:pPr marL="817200" indent="-457200" algn="just">
              <a:buAutoNum type="arabicPeriod"/>
            </a:pPr>
            <a:r>
              <a:rPr lang="en-GB" dirty="0"/>
              <a:t>Then: it is part of the meaning of the claim ‘</a:t>
            </a:r>
            <a:r>
              <a:rPr lang="en-GB" i="1" dirty="0"/>
              <a:t>x </a:t>
            </a:r>
            <a:r>
              <a:rPr lang="en-GB" dirty="0"/>
              <a:t>is</a:t>
            </a:r>
            <a:r>
              <a:rPr lang="en-GB" i="1" dirty="0"/>
              <a:t> N</a:t>
            </a:r>
            <a:r>
              <a:rPr lang="en-GB" dirty="0"/>
              <a:t>’ that </a:t>
            </a:r>
            <a:r>
              <a:rPr lang="en-GB" i="1" dirty="0"/>
              <a:t>x</a:t>
            </a:r>
            <a:r>
              <a:rPr lang="en-GB" dirty="0"/>
              <a:t> is good.</a:t>
            </a:r>
          </a:p>
          <a:p>
            <a:pPr marL="817200" indent="-457200" algn="just">
              <a:buAutoNum type="arabicPeriod"/>
            </a:pPr>
            <a:r>
              <a:rPr lang="en-GB" dirty="0"/>
              <a:t>Then: someone who seriously asked ‘Is an </a:t>
            </a:r>
            <a:r>
              <a:rPr lang="en-GB" i="1" dirty="0"/>
              <a:t>x</a:t>
            </a:r>
            <a:r>
              <a:rPr lang="en-GB" dirty="0"/>
              <a:t> that is </a:t>
            </a:r>
            <a:r>
              <a:rPr lang="en-GB" i="1" dirty="0"/>
              <a:t>N</a:t>
            </a:r>
            <a:r>
              <a:rPr lang="en-GB" dirty="0"/>
              <a:t> also good?’ would betray conceptual confusion, since the question would be </a:t>
            </a:r>
            <a:r>
              <a:rPr lang="en-GB" i="1" dirty="0"/>
              <a:t>closed</a:t>
            </a:r>
            <a:r>
              <a:rPr lang="en-GB" dirty="0"/>
              <a:t>.</a:t>
            </a:r>
          </a:p>
          <a:p>
            <a:pPr marL="817200" indent="-457200" algn="just">
              <a:buAutoNum type="arabicPeriod"/>
            </a:pPr>
            <a:r>
              <a:rPr lang="en-GB" dirty="0"/>
              <a:t>But: for any naturalistic predicate ‘</a:t>
            </a:r>
            <a:r>
              <a:rPr lang="en-GB" i="1" dirty="0"/>
              <a:t>N’</a:t>
            </a:r>
            <a:r>
              <a:rPr lang="en-GB" dirty="0"/>
              <a:t>, it is always an </a:t>
            </a:r>
            <a:r>
              <a:rPr lang="en-GB" i="1" dirty="0"/>
              <a:t>open</a:t>
            </a:r>
            <a:r>
              <a:rPr lang="en-GB" dirty="0"/>
              <a:t> question whether an </a:t>
            </a:r>
            <a:r>
              <a:rPr lang="en-GB" i="1" dirty="0"/>
              <a:t>x</a:t>
            </a:r>
            <a:r>
              <a:rPr lang="en-GB" dirty="0"/>
              <a:t> which is </a:t>
            </a:r>
            <a:r>
              <a:rPr lang="en-GB" i="1" dirty="0"/>
              <a:t>N</a:t>
            </a:r>
            <a:r>
              <a:rPr lang="en-GB" dirty="0"/>
              <a:t> is good.</a:t>
            </a:r>
          </a:p>
          <a:p>
            <a:pPr marL="817200" indent="-457200" algn="just">
              <a:buAutoNum type="arabicPeriod"/>
            </a:pPr>
            <a:r>
              <a:rPr lang="en-GB" dirty="0"/>
              <a:t>So: ‘good’ cannot be analytically equivalent to the naturalistic predicate ‘</a:t>
            </a:r>
            <a:r>
              <a:rPr lang="en-GB" i="1" dirty="0"/>
              <a:t>N</a:t>
            </a:r>
            <a:r>
              <a:rPr lang="en-GB" dirty="0"/>
              <a:t>’.</a:t>
            </a:r>
          </a:p>
          <a:p>
            <a:pPr marL="817200" indent="-457200" algn="just">
              <a:buAutoNum type="arabicPeriod"/>
            </a:pPr>
            <a:r>
              <a:rPr lang="en-GB" dirty="0"/>
              <a:t>So: the property </a:t>
            </a:r>
            <a:r>
              <a:rPr lang="en-GB" i="1" dirty="0"/>
              <a:t>being good</a:t>
            </a:r>
            <a:r>
              <a:rPr lang="en-GB" dirty="0"/>
              <a:t> cannot as a matter of conceptual necessity be identical with any natural property </a:t>
            </a:r>
            <a:r>
              <a:rPr lang="en-GB" i="1" dirty="0"/>
              <a:t>being N</a:t>
            </a:r>
            <a:r>
              <a:rPr lang="en-GB" dirty="0"/>
              <a:t>. </a:t>
            </a:r>
          </a:p>
          <a:p>
            <a:pPr marL="817200" indent="-457200" algn="just">
              <a:buAutoNum type="arabicPeriod"/>
            </a:pPr>
            <a:endParaRPr lang="en-GB" dirty="0"/>
          </a:p>
        </p:txBody>
      </p:sp>
    </p:spTree>
    <p:extLst>
      <p:ext uri="{BB962C8B-B14F-4D97-AF65-F5344CB8AC3E}">
        <p14:creationId xmlns:p14="http://schemas.microsoft.com/office/powerpoint/2010/main" val="3655784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8CD60-A429-32F4-FA4A-315D981BBCC5}"/>
              </a:ext>
            </a:extLst>
          </p:cNvPr>
          <p:cNvSpPr>
            <a:spLocks noGrp="1"/>
          </p:cNvSpPr>
          <p:nvPr>
            <p:ph type="title"/>
          </p:nvPr>
        </p:nvSpPr>
        <p:spPr/>
        <p:txBody>
          <a:bodyPr/>
          <a:lstStyle/>
          <a:p>
            <a:r>
              <a:rPr lang="en-GB" dirty="0"/>
              <a:t>6. The naturalistic fallacy (G.E. Moore)</a:t>
            </a:r>
          </a:p>
        </p:txBody>
      </p:sp>
      <p:sp>
        <p:nvSpPr>
          <p:cNvPr id="3" name="Content Placeholder 2">
            <a:extLst>
              <a:ext uri="{FF2B5EF4-FFF2-40B4-BE49-F238E27FC236}">
                <a16:creationId xmlns:a16="http://schemas.microsoft.com/office/drawing/2014/main" id="{C985D5A2-9C1B-6227-395A-8A6D1C451460}"/>
              </a:ext>
            </a:extLst>
          </p:cNvPr>
          <p:cNvSpPr>
            <a:spLocks noGrp="1"/>
          </p:cNvSpPr>
          <p:nvPr>
            <p:ph idx="1"/>
          </p:nvPr>
        </p:nvSpPr>
        <p:spPr/>
        <p:txBody>
          <a:bodyPr/>
          <a:lstStyle/>
          <a:p>
            <a:pPr algn="just">
              <a:buFont typeface="Wingdings" pitchFamily="2" charset="2"/>
              <a:buChar char="Ø"/>
            </a:pPr>
            <a:r>
              <a:rPr lang="en-GB" dirty="0"/>
              <a:t> G.E. Moore (1903): the good is ‘one of those innumerable objects of thought which are themselves incapable of definition’; any attempt to define the good commits the </a:t>
            </a:r>
            <a:r>
              <a:rPr lang="en-GB" i="1" dirty="0"/>
              <a:t>naturalistic fallacy</a:t>
            </a:r>
            <a:r>
              <a:rPr lang="en-GB" dirty="0"/>
              <a:t>.</a:t>
            </a:r>
          </a:p>
          <a:p>
            <a:pPr algn="just">
              <a:buFont typeface="Wingdings" pitchFamily="2" charset="2"/>
              <a:buChar char="Ø"/>
            </a:pPr>
            <a:r>
              <a:rPr lang="en-GB" dirty="0"/>
              <a:t> Bernard Williams (2011: 134): ‘It is hard to think of any other widely used phrase in the history of philosophy that is such a spectacular misnomer.’</a:t>
            </a:r>
          </a:p>
          <a:p>
            <a:pPr marL="817200" indent="-457200" algn="just">
              <a:buAutoNum type="arabicPeriod"/>
            </a:pPr>
            <a:r>
              <a:rPr lang="en-GB" dirty="0"/>
              <a:t>Not a </a:t>
            </a:r>
            <a:r>
              <a:rPr lang="en-GB" i="1" dirty="0"/>
              <a:t>fallacy</a:t>
            </a:r>
            <a:r>
              <a:rPr lang="en-GB" dirty="0"/>
              <a:t>, since not a mistake in </a:t>
            </a:r>
            <a:r>
              <a:rPr lang="en-GB" i="1" dirty="0"/>
              <a:t>inference</a:t>
            </a:r>
            <a:r>
              <a:rPr lang="en-GB" dirty="0"/>
              <a:t>;</a:t>
            </a:r>
          </a:p>
          <a:p>
            <a:pPr marL="817200" indent="-457200" algn="just">
              <a:buAutoNum type="arabicPeriod"/>
            </a:pPr>
            <a:r>
              <a:rPr lang="en-GB" dirty="0"/>
              <a:t>Not </a:t>
            </a:r>
            <a:r>
              <a:rPr lang="en-GB" i="1" dirty="0"/>
              <a:t>naturalistic</a:t>
            </a:r>
            <a:r>
              <a:rPr lang="en-GB" dirty="0"/>
              <a:t>, since </a:t>
            </a:r>
            <a:r>
              <a:rPr lang="en-GB" i="1" dirty="0"/>
              <a:t>supernaturalistic</a:t>
            </a:r>
            <a:r>
              <a:rPr lang="en-GB" dirty="0"/>
              <a:t> definitions are likewise rejected.</a:t>
            </a:r>
          </a:p>
        </p:txBody>
      </p:sp>
    </p:spTree>
    <p:extLst>
      <p:ext uri="{BB962C8B-B14F-4D97-AF65-F5344CB8AC3E}">
        <p14:creationId xmlns:p14="http://schemas.microsoft.com/office/powerpoint/2010/main" val="27394331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FF095-B4C9-150C-0860-DDAD2968F031}"/>
              </a:ext>
            </a:extLst>
          </p:cNvPr>
          <p:cNvSpPr>
            <a:spLocks noGrp="1"/>
          </p:cNvSpPr>
          <p:nvPr>
            <p:ph type="title"/>
          </p:nvPr>
        </p:nvSpPr>
        <p:spPr/>
        <p:txBody>
          <a:bodyPr/>
          <a:lstStyle/>
          <a:p>
            <a:r>
              <a:rPr lang="en-GB" dirty="0"/>
              <a:t>7. Does the </a:t>
            </a:r>
            <a:r>
              <a:rPr lang="en-GB" dirty="0" err="1"/>
              <a:t>oqa</a:t>
            </a:r>
            <a:r>
              <a:rPr lang="en-GB" dirty="0"/>
              <a:t> beg the question? (William </a:t>
            </a:r>
            <a:r>
              <a:rPr lang="en-GB" dirty="0" err="1"/>
              <a:t>Frankena</a:t>
            </a:r>
            <a:r>
              <a:rPr lang="en-GB" dirty="0"/>
              <a:t>)</a:t>
            </a:r>
          </a:p>
        </p:txBody>
      </p:sp>
      <p:sp>
        <p:nvSpPr>
          <p:cNvPr id="3" name="Content Placeholder 2">
            <a:extLst>
              <a:ext uri="{FF2B5EF4-FFF2-40B4-BE49-F238E27FC236}">
                <a16:creationId xmlns:a16="http://schemas.microsoft.com/office/drawing/2014/main" id="{97B666A8-B2DB-E93F-E281-187196F48C04}"/>
              </a:ext>
            </a:extLst>
          </p:cNvPr>
          <p:cNvSpPr>
            <a:spLocks noGrp="1"/>
          </p:cNvSpPr>
          <p:nvPr>
            <p:ph idx="1"/>
          </p:nvPr>
        </p:nvSpPr>
        <p:spPr/>
        <p:txBody>
          <a:bodyPr/>
          <a:lstStyle/>
          <a:p>
            <a:pPr algn="just">
              <a:buFont typeface="Wingdings" pitchFamily="2" charset="2"/>
              <a:buChar char="Ø"/>
            </a:pPr>
            <a:r>
              <a:rPr lang="en-GB" dirty="0"/>
              <a:t> William </a:t>
            </a:r>
            <a:r>
              <a:rPr lang="en-GB" dirty="0" err="1"/>
              <a:t>Frankena</a:t>
            </a:r>
            <a:r>
              <a:rPr lang="en-GB" dirty="0"/>
              <a:t> (1939: 465): ‘the charge of committing the naturalistic fallacy can be made, if at all, only as a conclusion from the discussion and not as an instrument of deciding it.’ That is: appeal to (4) in the OQA seems warranted only if we </a:t>
            </a:r>
            <a:r>
              <a:rPr lang="en-GB" i="1" dirty="0"/>
              <a:t>already</a:t>
            </a:r>
            <a:r>
              <a:rPr lang="en-GB" dirty="0"/>
              <a:t> have reason to reject </a:t>
            </a:r>
            <a:r>
              <a:rPr lang="en-GB" i="1" dirty="0"/>
              <a:t>analytic naturalist realism</a:t>
            </a:r>
            <a:r>
              <a:rPr lang="en-GB" dirty="0"/>
              <a:t>.</a:t>
            </a:r>
          </a:p>
          <a:p>
            <a:pPr algn="just">
              <a:buFont typeface="Wingdings" pitchFamily="2" charset="2"/>
              <a:buChar char="Ø"/>
            </a:pPr>
            <a:r>
              <a:rPr lang="en-GB" dirty="0"/>
              <a:t> Related to Moore’s questionable assumption that any correct conceptual analysis must be </a:t>
            </a:r>
            <a:r>
              <a:rPr lang="en-GB" i="1" dirty="0"/>
              <a:t>obvious</a:t>
            </a:r>
            <a:r>
              <a:rPr lang="en-GB" dirty="0"/>
              <a:t>.</a:t>
            </a:r>
          </a:p>
          <a:p>
            <a:pPr algn="just">
              <a:buFont typeface="Wingdings" pitchFamily="2" charset="2"/>
              <a:buChar char="Ø"/>
            </a:pPr>
            <a:r>
              <a:rPr lang="en-GB" dirty="0"/>
              <a:t> Alasdair MacIntyre (1998: 242): ‘</a:t>
            </a:r>
            <a:r>
              <a:rPr lang="en-GB" dirty="0">
                <a:effectLst/>
              </a:rPr>
              <a:t>More unwarranted and unwarrantable assertions are perhaps made in </a:t>
            </a:r>
            <a:r>
              <a:rPr lang="en-GB" i="1" dirty="0">
                <a:effectLst/>
              </a:rPr>
              <a:t>Principia </a:t>
            </a:r>
            <a:r>
              <a:rPr lang="en-GB" i="1" dirty="0" err="1">
                <a:effectLst/>
              </a:rPr>
              <a:t>Ethica</a:t>
            </a:r>
            <a:r>
              <a:rPr lang="en-GB" dirty="0">
                <a:effectLst/>
              </a:rPr>
              <a:t> than in any other single book of moral philosophy, but they are made with such well-mannered, although slightly browbeating certitude, that it seems almost gross to disagree.’</a:t>
            </a:r>
          </a:p>
          <a:p>
            <a:pPr algn="just">
              <a:buFont typeface="Wingdings" pitchFamily="2" charset="2"/>
              <a:buChar char="Ø"/>
            </a:pPr>
            <a:endParaRPr lang="en-GB" dirty="0"/>
          </a:p>
        </p:txBody>
      </p:sp>
    </p:spTree>
    <p:extLst>
      <p:ext uri="{BB962C8B-B14F-4D97-AF65-F5344CB8AC3E}">
        <p14:creationId xmlns:p14="http://schemas.microsoft.com/office/powerpoint/2010/main" val="12431574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7A89B-7DB6-342F-12A4-504897A60322}"/>
              </a:ext>
            </a:extLst>
          </p:cNvPr>
          <p:cNvSpPr>
            <a:spLocks noGrp="1"/>
          </p:cNvSpPr>
          <p:nvPr>
            <p:ph type="title"/>
          </p:nvPr>
        </p:nvSpPr>
        <p:spPr/>
        <p:txBody>
          <a:bodyPr/>
          <a:lstStyle/>
          <a:p>
            <a:r>
              <a:rPr lang="en-GB" dirty="0"/>
              <a:t>8. Predicative vs. attributive adjectives (Peter Geach)</a:t>
            </a:r>
          </a:p>
        </p:txBody>
      </p:sp>
      <p:sp>
        <p:nvSpPr>
          <p:cNvPr id="3" name="Content Placeholder 2">
            <a:extLst>
              <a:ext uri="{FF2B5EF4-FFF2-40B4-BE49-F238E27FC236}">
                <a16:creationId xmlns:a16="http://schemas.microsoft.com/office/drawing/2014/main" id="{35EFC933-B8FF-180D-F718-40635A1DBC98}"/>
              </a:ext>
            </a:extLst>
          </p:cNvPr>
          <p:cNvSpPr>
            <a:spLocks noGrp="1"/>
          </p:cNvSpPr>
          <p:nvPr>
            <p:ph idx="1"/>
          </p:nvPr>
        </p:nvSpPr>
        <p:spPr>
          <a:xfrm>
            <a:off x="1024128" y="2286000"/>
            <a:ext cx="9720073" cy="4480560"/>
          </a:xfrm>
        </p:spPr>
        <p:txBody>
          <a:bodyPr>
            <a:normAutofit lnSpcReduction="10000"/>
          </a:bodyPr>
          <a:lstStyle/>
          <a:p>
            <a:pPr algn="just">
              <a:buFont typeface="Wingdings" pitchFamily="2" charset="2"/>
              <a:buChar char="Ø"/>
            </a:pPr>
            <a:r>
              <a:rPr lang="en-GB" dirty="0"/>
              <a:t> An adjective </a:t>
            </a:r>
            <a:r>
              <a:rPr lang="en-GB" i="1" dirty="0"/>
              <a:t>F </a:t>
            </a:r>
            <a:r>
              <a:rPr lang="en-GB" dirty="0"/>
              <a:t>is </a:t>
            </a:r>
            <a:r>
              <a:rPr lang="en-GB" i="1" dirty="0"/>
              <a:t>predicative</a:t>
            </a:r>
            <a:r>
              <a:rPr lang="en-GB" dirty="0"/>
              <a:t> iff the following is a valid pattern of inference:</a:t>
            </a:r>
          </a:p>
          <a:p>
            <a:pPr marL="817200" indent="-457200" algn="just">
              <a:buAutoNum type="arabicPeriod"/>
            </a:pPr>
            <a:r>
              <a:rPr lang="en-GB" i="1" dirty="0"/>
              <a:t>X</a:t>
            </a:r>
            <a:r>
              <a:rPr lang="en-GB" dirty="0"/>
              <a:t> is an </a:t>
            </a:r>
            <a:r>
              <a:rPr lang="en-GB" i="1" dirty="0"/>
              <a:t>F</a:t>
            </a:r>
            <a:r>
              <a:rPr lang="en-GB" dirty="0"/>
              <a:t> </a:t>
            </a:r>
            <a:r>
              <a:rPr lang="en-GB" i="1" dirty="0"/>
              <a:t>G</a:t>
            </a:r>
            <a:r>
              <a:rPr lang="en-GB" dirty="0"/>
              <a:t>;</a:t>
            </a:r>
          </a:p>
          <a:p>
            <a:pPr marL="817200" indent="-457200" algn="just">
              <a:buAutoNum type="arabicPeriod"/>
            </a:pPr>
            <a:r>
              <a:rPr lang="en-GB" i="1" dirty="0"/>
              <a:t>X</a:t>
            </a:r>
            <a:r>
              <a:rPr lang="en-GB" dirty="0"/>
              <a:t> is an </a:t>
            </a:r>
            <a:r>
              <a:rPr lang="en-GB" i="1" dirty="0"/>
              <a:t>H</a:t>
            </a:r>
            <a:r>
              <a:rPr lang="en-GB" dirty="0"/>
              <a:t>; therefore</a:t>
            </a:r>
          </a:p>
          <a:p>
            <a:pPr marL="817200" indent="-457200" algn="just">
              <a:buAutoNum type="arabicPeriod"/>
            </a:pPr>
            <a:r>
              <a:rPr lang="en-GB" i="1" dirty="0"/>
              <a:t>X</a:t>
            </a:r>
            <a:r>
              <a:rPr lang="en-GB" dirty="0"/>
              <a:t> is an </a:t>
            </a:r>
            <a:r>
              <a:rPr lang="en-GB" i="1" dirty="0"/>
              <a:t>F H</a:t>
            </a:r>
            <a:r>
              <a:rPr lang="en-GB" dirty="0"/>
              <a:t>.</a:t>
            </a:r>
            <a:endParaRPr lang="en-GB" i="1" dirty="0"/>
          </a:p>
          <a:p>
            <a:pPr marL="360000" indent="0" algn="just">
              <a:buNone/>
            </a:pPr>
            <a:r>
              <a:rPr lang="en-GB" dirty="0"/>
              <a:t>Otherwise</a:t>
            </a:r>
            <a:r>
              <a:rPr lang="en-GB" i="1" dirty="0"/>
              <a:t>, F</a:t>
            </a:r>
            <a:r>
              <a:rPr lang="en-GB" dirty="0"/>
              <a:t> is </a:t>
            </a:r>
            <a:r>
              <a:rPr lang="en-GB" i="1" dirty="0"/>
              <a:t>attributive</a:t>
            </a:r>
            <a:r>
              <a:rPr lang="en-GB" dirty="0"/>
              <a:t>.</a:t>
            </a:r>
          </a:p>
          <a:p>
            <a:pPr marL="360000" indent="-342900" algn="just">
              <a:buFont typeface="Wingdings" pitchFamily="2" charset="2"/>
              <a:buChar char="Ø"/>
            </a:pPr>
            <a:r>
              <a:rPr lang="en-GB" i="1" dirty="0"/>
              <a:t>Brown</a:t>
            </a:r>
            <a:r>
              <a:rPr lang="en-GB" dirty="0"/>
              <a:t> is an example of a predicative adjective; </a:t>
            </a:r>
            <a:r>
              <a:rPr lang="en-GB" i="1" dirty="0"/>
              <a:t>large</a:t>
            </a:r>
            <a:r>
              <a:rPr lang="en-GB" dirty="0"/>
              <a:t> is an example of an attributive adjective.</a:t>
            </a:r>
          </a:p>
          <a:p>
            <a:pPr marL="360000" indent="-342900" algn="just">
              <a:buFont typeface="Wingdings" pitchFamily="2" charset="2"/>
              <a:buChar char="Ø"/>
            </a:pPr>
            <a:r>
              <a:rPr lang="en-GB" dirty="0"/>
              <a:t>Peter Geach (1967: 65): </a:t>
            </a:r>
            <a:r>
              <a:rPr lang="en-GB" i="1" dirty="0"/>
              <a:t>good</a:t>
            </a:r>
            <a:r>
              <a:rPr lang="en-GB" dirty="0"/>
              <a:t> and </a:t>
            </a:r>
            <a:r>
              <a:rPr lang="en-GB" i="1" dirty="0"/>
              <a:t>bad</a:t>
            </a:r>
            <a:r>
              <a:rPr lang="en-GB" dirty="0"/>
              <a:t> are always attributive, never predicative; ‘there is no such thing as being just good or bad, there is only being a good or bad so-and-so’. Further developed in Thomson (1996).</a:t>
            </a:r>
          </a:p>
          <a:p>
            <a:pPr marL="360000" indent="-342900" algn="just">
              <a:buFont typeface="Wingdings" pitchFamily="2" charset="2"/>
              <a:buChar char="Ø"/>
            </a:pPr>
            <a:r>
              <a:rPr lang="en-GB" dirty="0"/>
              <a:t>Not obvious: can we not talk sensibly of a ‘good state of affairs’?</a:t>
            </a:r>
          </a:p>
        </p:txBody>
      </p:sp>
    </p:spTree>
    <p:extLst>
      <p:ext uri="{BB962C8B-B14F-4D97-AF65-F5344CB8AC3E}">
        <p14:creationId xmlns:p14="http://schemas.microsoft.com/office/powerpoint/2010/main" val="13823208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5943D-28D5-0064-643D-DAB6E56C9FD8}"/>
              </a:ext>
            </a:extLst>
          </p:cNvPr>
          <p:cNvSpPr>
            <a:spLocks noGrp="1"/>
          </p:cNvSpPr>
          <p:nvPr>
            <p:ph type="title"/>
          </p:nvPr>
        </p:nvSpPr>
        <p:spPr/>
        <p:txBody>
          <a:bodyPr/>
          <a:lstStyle/>
          <a:p>
            <a:r>
              <a:rPr lang="en-GB" dirty="0"/>
              <a:t>9. Neo-Aristotelianism (Foot, </a:t>
            </a:r>
            <a:r>
              <a:rPr lang="en-GB" dirty="0" err="1"/>
              <a:t>macintyre</a:t>
            </a:r>
            <a:r>
              <a:rPr lang="en-GB" dirty="0"/>
              <a:t>, et al)</a:t>
            </a:r>
          </a:p>
        </p:txBody>
      </p:sp>
      <p:sp>
        <p:nvSpPr>
          <p:cNvPr id="3" name="Content Placeholder 2">
            <a:extLst>
              <a:ext uri="{FF2B5EF4-FFF2-40B4-BE49-F238E27FC236}">
                <a16:creationId xmlns:a16="http://schemas.microsoft.com/office/drawing/2014/main" id="{54849A7B-52CC-98E9-F92F-028C65B53A51}"/>
              </a:ext>
            </a:extLst>
          </p:cNvPr>
          <p:cNvSpPr>
            <a:spLocks noGrp="1"/>
          </p:cNvSpPr>
          <p:nvPr>
            <p:ph idx="1"/>
          </p:nvPr>
        </p:nvSpPr>
        <p:spPr/>
        <p:txBody>
          <a:bodyPr/>
          <a:lstStyle/>
          <a:p>
            <a:pPr algn="just">
              <a:buFont typeface="Wingdings" pitchFamily="2" charset="2"/>
              <a:buChar char="Ø"/>
            </a:pPr>
            <a:r>
              <a:rPr lang="en-GB" dirty="0"/>
              <a:t> Peter Geach (1967: 70): ‘There is, I admit, much more difficulty in passing from ‘man’ to ‘good/bad man’, or from ‘human act’ to ‘good/bad human act’, if these phrases are to be taken […] in senses determined simply by those of ‘man’ and ‘human act’.’</a:t>
            </a:r>
          </a:p>
          <a:p>
            <a:pPr algn="just">
              <a:buFont typeface="Wingdings" pitchFamily="2" charset="2"/>
              <a:buChar char="Ø"/>
            </a:pPr>
            <a:r>
              <a:rPr lang="en-GB" dirty="0"/>
              <a:t> Neo-Aristotelians have taken up this challenge by:</a:t>
            </a:r>
          </a:p>
          <a:p>
            <a:pPr marL="817200" indent="-457200" algn="just">
              <a:buAutoNum type="arabicPeriod"/>
            </a:pPr>
            <a:r>
              <a:rPr lang="en-GB" dirty="0"/>
              <a:t>Attempting to ground moral goodness in </a:t>
            </a:r>
            <a:r>
              <a:rPr lang="en-GB" i="1" dirty="0"/>
              <a:t>biology</a:t>
            </a:r>
            <a:r>
              <a:rPr lang="en-GB" dirty="0"/>
              <a:t> (e.g. Foot 2001) =&gt; evolutionary concerns;</a:t>
            </a:r>
          </a:p>
          <a:p>
            <a:pPr marL="817200" indent="-457200" algn="just">
              <a:buAutoNum type="arabicPeriod"/>
            </a:pPr>
            <a:r>
              <a:rPr lang="en-GB" dirty="0"/>
              <a:t>Attempting to ground moral goodness in </a:t>
            </a:r>
            <a:r>
              <a:rPr lang="en-GB" i="1" dirty="0"/>
              <a:t>social practices</a:t>
            </a:r>
            <a:r>
              <a:rPr lang="en-GB" dirty="0"/>
              <a:t> (e.g. MacIntyre 2007; cf. MacIntyre 1999) =&gt; the problems of </a:t>
            </a:r>
            <a:r>
              <a:rPr lang="en-GB" i="1" dirty="0"/>
              <a:t>evil practices</a:t>
            </a:r>
            <a:r>
              <a:rPr lang="en-GB" dirty="0"/>
              <a:t> and of </a:t>
            </a:r>
            <a:r>
              <a:rPr lang="en-GB" i="1" dirty="0"/>
              <a:t>power</a:t>
            </a:r>
            <a:r>
              <a:rPr lang="en-GB" dirty="0"/>
              <a:t> (Lacey 1994).</a:t>
            </a:r>
          </a:p>
        </p:txBody>
      </p:sp>
    </p:spTree>
    <p:extLst>
      <p:ext uri="{BB962C8B-B14F-4D97-AF65-F5344CB8AC3E}">
        <p14:creationId xmlns:p14="http://schemas.microsoft.com/office/powerpoint/2010/main" val="19021187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D0F6B-5E82-35CB-2A0D-82C55FADD3E4}"/>
              </a:ext>
            </a:extLst>
          </p:cNvPr>
          <p:cNvSpPr>
            <a:spLocks noGrp="1"/>
          </p:cNvSpPr>
          <p:nvPr>
            <p:ph type="title"/>
          </p:nvPr>
        </p:nvSpPr>
        <p:spPr/>
        <p:txBody>
          <a:bodyPr/>
          <a:lstStyle/>
          <a:p>
            <a:r>
              <a:rPr lang="en-GB" dirty="0"/>
              <a:t>10. Cornell realism (brink, sturgeon, et al)</a:t>
            </a:r>
          </a:p>
        </p:txBody>
      </p:sp>
      <p:sp>
        <p:nvSpPr>
          <p:cNvPr id="3" name="Content Placeholder 2">
            <a:extLst>
              <a:ext uri="{FF2B5EF4-FFF2-40B4-BE49-F238E27FC236}">
                <a16:creationId xmlns:a16="http://schemas.microsoft.com/office/drawing/2014/main" id="{C1738EA4-4F78-5293-D196-80B42FFFF7AF}"/>
              </a:ext>
            </a:extLst>
          </p:cNvPr>
          <p:cNvSpPr>
            <a:spLocks noGrp="1"/>
          </p:cNvSpPr>
          <p:nvPr>
            <p:ph idx="1"/>
          </p:nvPr>
        </p:nvSpPr>
        <p:spPr/>
        <p:txBody>
          <a:bodyPr/>
          <a:lstStyle/>
          <a:p>
            <a:pPr algn="just">
              <a:buFont typeface="Wingdings" pitchFamily="2" charset="2"/>
              <a:buChar char="Ø"/>
            </a:pPr>
            <a:r>
              <a:rPr lang="en-GB" dirty="0"/>
              <a:t> The </a:t>
            </a:r>
            <a:r>
              <a:rPr lang="en-GB" i="1" dirty="0"/>
              <a:t>Cornell Realists</a:t>
            </a:r>
            <a:r>
              <a:rPr lang="en-GB" dirty="0"/>
              <a:t> (e.g. Railton 1986; Brink 1989; Sturgeon 2006) endorse a </a:t>
            </a:r>
            <a:r>
              <a:rPr lang="en-GB" i="1" dirty="0"/>
              <a:t>synthetic naturalist realism </a:t>
            </a:r>
            <a:r>
              <a:rPr lang="en-GB" dirty="0"/>
              <a:t>on which e.g. ‘good’ and ‘bad’ are </a:t>
            </a:r>
            <a:r>
              <a:rPr lang="en-GB" i="1" dirty="0"/>
              <a:t>predicative</a:t>
            </a:r>
            <a:r>
              <a:rPr lang="en-GB" dirty="0"/>
              <a:t> but cannot be </a:t>
            </a:r>
            <a:r>
              <a:rPr lang="en-GB" i="1" dirty="0"/>
              <a:t>defined</a:t>
            </a:r>
            <a:r>
              <a:rPr lang="en-GB" dirty="0"/>
              <a:t>. Instead e.g. ‘good’ and ‘bad’ refer to whichever natural property it is that </a:t>
            </a:r>
            <a:r>
              <a:rPr lang="en-GB" i="1" dirty="0"/>
              <a:t>causally regulate</a:t>
            </a:r>
            <a:r>
              <a:rPr lang="en-GB" dirty="0"/>
              <a:t>s their use, this being the standard semantics for </a:t>
            </a:r>
            <a:r>
              <a:rPr lang="en-GB" i="1" dirty="0"/>
              <a:t>natural kind terms</a:t>
            </a:r>
            <a:r>
              <a:rPr lang="en-GB" dirty="0"/>
              <a:t> (</a:t>
            </a:r>
            <a:r>
              <a:rPr lang="en-GB" dirty="0" err="1"/>
              <a:t>Kripke</a:t>
            </a:r>
            <a:r>
              <a:rPr lang="en-GB" dirty="0"/>
              <a:t> 1972; Putnam 1975).</a:t>
            </a:r>
          </a:p>
          <a:p>
            <a:pPr algn="just">
              <a:buFont typeface="Wingdings" pitchFamily="2" charset="2"/>
              <a:buChar char="Ø"/>
            </a:pPr>
            <a:r>
              <a:rPr lang="en-GB" dirty="0"/>
              <a:t> The natural property to which e.g. ‘good’ or ‘bad’ refers is a </a:t>
            </a:r>
            <a:r>
              <a:rPr lang="en-GB" i="1" dirty="0"/>
              <a:t>homeostatic cluster property</a:t>
            </a:r>
            <a:r>
              <a:rPr lang="en-GB" dirty="0"/>
              <a:t>: </a:t>
            </a:r>
            <a:r>
              <a:rPr lang="en-GB" i="1" dirty="0"/>
              <a:t>multiply realizable</a:t>
            </a:r>
            <a:r>
              <a:rPr lang="en-GB" dirty="0"/>
              <a:t>, and individuated by its </a:t>
            </a:r>
            <a:r>
              <a:rPr lang="en-GB" i="1" dirty="0"/>
              <a:t>causal profile </a:t>
            </a:r>
            <a:r>
              <a:rPr lang="en-GB" dirty="0"/>
              <a:t>– like </a:t>
            </a:r>
            <a:r>
              <a:rPr lang="en-GB" i="1" dirty="0"/>
              <a:t>health</a:t>
            </a:r>
            <a:r>
              <a:rPr lang="en-GB" dirty="0"/>
              <a:t>. The occurrence of moral properties plays a role in </a:t>
            </a:r>
            <a:r>
              <a:rPr lang="en-GB" i="1" dirty="0"/>
              <a:t>explanation</a:t>
            </a:r>
            <a:r>
              <a:rPr lang="en-GB" dirty="0"/>
              <a:t>: e.g. the goodness or badness of a person can help explain their actions; the oppressiveness of a social structure can help explain why people rise up against it. </a:t>
            </a:r>
          </a:p>
        </p:txBody>
      </p:sp>
    </p:spTree>
    <p:extLst>
      <p:ext uri="{BB962C8B-B14F-4D97-AF65-F5344CB8AC3E}">
        <p14:creationId xmlns:p14="http://schemas.microsoft.com/office/powerpoint/2010/main" val="472854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A23EC-859A-885B-DE49-F0667989FFF4}"/>
              </a:ext>
            </a:extLst>
          </p:cNvPr>
          <p:cNvSpPr>
            <a:spLocks noGrp="1"/>
          </p:cNvSpPr>
          <p:nvPr>
            <p:ph type="title"/>
          </p:nvPr>
        </p:nvSpPr>
        <p:spPr/>
        <p:txBody>
          <a:bodyPr/>
          <a:lstStyle/>
          <a:p>
            <a:r>
              <a:rPr lang="en-GB" dirty="0"/>
              <a:t>1. What is metaethics?</a:t>
            </a:r>
          </a:p>
        </p:txBody>
      </p:sp>
      <p:sp>
        <p:nvSpPr>
          <p:cNvPr id="3" name="Content Placeholder 2">
            <a:extLst>
              <a:ext uri="{FF2B5EF4-FFF2-40B4-BE49-F238E27FC236}">
                <a16:creationId xmlns:a16="http://schemas.microsoft.com/office/drawing/2014/main" id="{AE956CCA-04EB-6252-D4D7-7A35C82B0CEB}"/>
              </a:ext>
            </a:extLst>
          </p:cNvPr>
          <p:cNvSpPr>
            <a:spLocks noGrp="1"/>
          </p:cNvSpPr>
          <p:nvPr>
            <p:ph idx="1"/>
          </p:nvPr>
        </p:nvSpPr>
        <p:spPr>
          <a:xfrm>
            <a:off x="1024128" y="2084832"/>
            <a:ext cx="9720073" cy="4647438"/>
          </a:xfrm>
        </p:spPr>
        <p:txBody>
          <a:bodyPr>
            <a:normAutofit lnSpcReduction="10000"/>
          </a:bodyPr>
          <a:lstStyle/>
          <a:p>
            <a:pPr algn="just">
              <a:buFont typeface="Wingdings" pitchFamily="2" charset="2"/>
              <a:buChar char="Ø"/>
            </a:pPr>
            <a:r>
              <a:rPr lang="en-GB" dirty="0"/>
              <a:t> Normative ethics asks </a:t>
            </a:r>
            <a:r>
              <a:rPr lang="en-GB" i="1" dirty="0"/>
              <a:t>first-order questions;</a:t>
            </a:r>
            <a:r>
              <a:rPr lang="en-GB" dirty="0"/>
              <a:t> metaethics asks </a:t>
            </a:r>
            <a:r>
              <a:rPr lang="en-GB" i="1" dirty="0"/>
              <a:t>second-order questions</a:t>
            </a:r>
            <a:r>
              <a:rPr lang="en-GB" dirty="0"/>
              <a:t>.</a:t>
            </a:r>
          </a:p>
          <a:p>
            <a:pPr algn="just">
              <a:buFont typeface="Wingdings" pitchFamily="2" charset="2"/>
              <a:buChar char="Ø"/>
            </a:pPr>
            <a:r>
              <a:rPr lang="en-GB" dirty="0"/>
              <a:t> Second-order questions include:</a:t>
            </a:r>
          </a:p>
          <a:p>
            <a:pPr marL="360000" algn="just">
              <a:buFont typeface="Arial" panose="020B0604020202020204" pitchFamily="34" charset="0"/>
              <a:buChar char="•"/>
            </a:pPr>
            <a:r>
              <a:rPr lang="en-GB" dirty="0"/>
              <a:t> Semantics: are moral judgments </a:t>
            </a:r>
            <a:r>
              <a:rPr lang="en-GB" i="1" dirty="0"/>
              <a:t>truth-apt</a:t>
            </a:r>
            <a:r>
              <a:rPr lang="en-GB" dirty="0"/>
              <a:t>? If not to state facts, what is the </a:t>
            </a:r>
            <a:r>
              <a:rPr lang="en-GB" i="1" dirty="0"/>
              <a:t>semantic function </a:t>
            </a:r>
            <a:r>
              <a:rPr lang="en-GB" dirty="0"/>
              <a:t>of moral discourse?</a:t>
            </a:r>
          </a:p>
          <a:p>
            <a:pPr marL="360000" algn="just">
              <a:buFont typeface="Arial" panose="020B0604020202020204" pitchFamily="34" charset="0"/>
              <a:buChar char="•"/>
            </a:pPr>
            <a:r>
              <a:rPr lang="en-GB" dirty="0"/>
              <a:t> Metaphysics: are there moral </a:t>
            </a:r>
            <a:r>
              <a:rPr lang="en-GB" i="1" dirty="0"/>
              <a:t>facts </a:t>
            </a:r>
            <a:r>
              <a:rPr lang="en-GB" dirty="0"/>
              <a:t>(or </a:t>
            </a:r>
            <a:r>
              <a:rPr lang="en-GB" i="1" dirty="0"/>
              <a:t>properties</a:t>
            </a:r>
            <a:r>
              <a:rPr lang="en-GB" dirty="0"/>
              <a:t>)? If so, are they identical or reducible to natural facts (or properties), or are they </a:t>
            </a:r>
            <a:r>
              <a:rPr lang="en-GB" i="1" dirty="0"/>
              <a:t>sui generis</a:t>
            </a:r>
            <a:r>
              <a:rPr lang="en-GB" dirty="0"/>
              <a:t> and irreducible? </a:t>
            </a:r>
          </a:p>
          <a:p>
            <a:pPr marL="360000" algn="just">
              <a:buFont typeface="Arial" panose="020B0604020202020204" pitchFamily="34" charset="0"/>
              <a:buChar char="•"/>
            </a:pPr>
            <a:r>
              <a:rPr lang="en-GB" dirty="0"/>
              <a:t> Epistemology: is there moral </a:t>
            </a:r>
            <a:r>
              <a:rPr lang="en-GB" i="1" dirty="0"/>
              <a:t>knowledge</a:t>
            </a:r>
            <a:r>
              <a:rPr lang="en-GB" dirty="0"/>
              <a:t>? How can we know whether our moral judgments are true or false?</a:t>
            </a:r>
          </a:p>
          <a:p>
            <a:pPr marL="360000" algn="just">
              <a:buFont typeface="Arial" panose="020B0604020202020204" pitchFamily="34" charset="0"/>
              <a:buChar char="•"/>
            </a:pPr>
            <a:r>
              <a:rPr lang="en-GB" dirty="0"/>
              <a:t> Phenomenology: when we make moral judgments, what does it </a:t>
            </a:r>
            <a:r>
              <a:rPr lang="en-GB" i="1" dirty="0"/>
              <a:t>seem </a:t>
            </a:r>
            <a:r>
              <a:rPr lang="en-GB" dirty="0"/>
              <a:t>to us that we are doing? Are we representing how things are ‘out there’ in the world?</a:t>
            </a:r>
          </a:p>
          <a:p>
            <a:pPr marL="360000" algn="just">
              <a:buFont typeface="Arial" panose="020B0604020202020204" pitchFamily="34" charset="0"/>
              <a:buChar char="•"/>
            </a:pPr>
            <a:r>
              <a:rPr lang="en-GB" dirty="0"/>
              <a:t> Moral psychology: what kind of connection is there between making a moral judgment and being </a:t>
            </a:r>
            <a:r>
              <a:rPr lang="en-GB" i="1" dirty="0"/>
              <a:t>motivated</a:t>
            </a:r>
            <a:r>
              <a:rPr lang="en-GB" dirty="0"/>
              <a:t> to act as that judgment prescribes?</a:t>
            </a:r>
          </a:p>
        </p:txBody>
      </p:sp>
    </p:spTree>
    <p:extLst>
      <p:ext uri="{BB962C8B-B14F-4D97-AF65-F5344CB8AC3E}">
        <p14:creationId xmlns:p14="http://schemas.microsoft.com/office/powerpoint/2010/main" val="8391954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AE3A9-172E-DAD8-1713-8689F0AEDA84}"/>
              </a:ext>
            </a:extLst>
          </p:cNvPr>
          <p:cNvSpPr>
            <a:spLocks noGrp="1"/>
          </p:cNvSpPr>
          <p:nvPr>
            <p:ph type="title"/>
          </p:nvPr>
        </p:nvSpPr>
        <p:spPr/>
        <p:txBody>
          <a:bodyPr/>
          <a:lstStyle/>
          <a:p>
            <a:r>
              <a:rPr lang="en-GB" dirty="0"/>
              <a:t>11. Moral twin earth (Horgan &amp; Timmons)</a:t>
            </a:r>
          </a:p>
        </p:txBody>
      </p:sp>
      <p:sp>
        <p:nvSpPr>
          <p:cNvPr id="3" name="Content Placeholder 2">
            <a:extLst>
              <a:ext uri="{FF2B5EF4-FFF2-40B4-BE49-F238E27FC236}">
                <a16:creationId xmlns:a16="http://schemas.microsoft.com/office/drawing/2014/main" id="{ED4B87D9-6CBF-409A-0EA7-A54E20CB3522}"/>
              </a:ext>
            </a:extLst>
          </p:cNvPr>
          <p:cNvSpPr>
            <a:spLocks noGrp="1"/>
          </p:cNvSpPr>
          <p:nvPr>
            <p:ph idx="1"/>
          </p:nvPr>
        </p:nvSpPr>
        <p:spPr/>
        <p:txBody>
          <a:bodyPr>
            <a:normAutofit/>
          </a:bodyPr>
          <a:lstStyle/>
          <a:p>
            <a:pPr algn="just">
              <a:buFont typeface="Wingdings" pitchFamily="2" charset="2"/>
              <a:buChar char="Ø"/>
            </a:pPr>
            <a:r>
              <a:rPr lang="en-GB" dirty="0"/>
              <a:t> The </a:t>
            </a:r>
            <a:r>
              <a:rPr lang="en-GB" i="1" dirty="0"/>
              <a:t>Moral Twin Earth </a:t>
            </a:r>
            <a:r>
              <a:rPr lang="en-GB" dirty="0"/>
              <a:t>Argument (Horgan and Timmons 2013):</a:t>
            </a:r>
          </a:p>
          <a:p>
            <a:pPr marL="817200" indent="-457200" algn="just">
              <a:buAutoNum type="arabicPeriod"/>
            </a:pPr>
            <a:r>
              <a:rPr lang="en-GB" dirty="0"/>
              <a:t>On Earth, the use of ‘wrong’ is causally regulated by natural property </a:t>
            </a:r>
            <a:r>
              <a:rPr lang="en-GB" i="1" dirty="0"/>
              <a:t>N</a:t>
            </a:r>
            <a:r>
              <a:rPr lang="en-GB" dirty="0"/>
              <a:t>. On Moral Twin Earth, the use of ‘wrong’ is causally regulated by natural property </a:t>
            </a:r>
            <a:r>
              <a:rPr lang="en-GB" i="1" dirty="0"/>
              <a:t>N</a:t>
            </a:r>
            <a:r>
              <a:rPr lang="en-GB" dirty="0"/>
              <a:t>*. Moral Twin Earth is maximally similar to Earth, given this divergence.</a:t>
            </a:r>
          </a:p>
          <a:p>
            <a:pPr marL="817200" indent="-457200" algn="just">
              <a:buAutoNum type="arabicPeriod"/>
            </a:pPr>
            <a:r>
              <a:rPr lang="en-GB" dirty="0"/>
              <a:t>On Earth, we claim that lying in circumstances </a:t>
            </a:r>
            <a:r>
              <a:rPr lang="en-GB" i="1" dirty="0"/>
              <a:t>C</a:t>
            </a:r>
            <a:r>
              <a:rPr lang="en-GB" dirty="0"/>
              <a:t> is not wrong. On Moral Twin Earth, they claim that lying in circumstances </a:t>
            </a:r>
            <a:r>
              <a:rPr lang="en-GB" i="1" dirty="0"/>
              <a:t>C</a:t>
            </a:r>
            <a:r>
              <a:rPr lang="en-GB" dirty="0"/>
              <a:t> is wrong. Given (1), this is not a genuine moral disagreement.</a:t>
            </a:r>
          </a:p>
          <a:p>
            <a:pPr marL="817200" indent="-457200" algn="just">
              <a:buAutoNum type="arabicPeriod"/>
            </a:pPr>
            <a:r>
              <a:rPr lang="en-GB" dirty="0"/>
              <a:t>But intuitively, this </a:t>
            </a:r>
            <a:r>
              <a:rPr lang="en-GB" i="1" dirty="0"/>
              <a:t>is</a:t>
            </a:r>
            <a:r>
              <a:rPr lang="en-GB" dirty="0"/>
              <a:t> a genuine moral disagreement. So Cornell Realism fails.</a:t>
            </a:r>
          </a:p>
          <a:p>
            <a:pPr marL="360000" indent="-342900" algn="just">
              <a:buFont typeface="Wingdings" pitchFamily="2" charset="2"/>
              <a:buChar char="Ø"/>
            </a:pPr>
            <a:r>
              <a:rPr lang="en-GB" dirty="0"/>
              <a:t>Neil Levy (2011): Once we ask </a:t>
            </a:r>
            <a:r>
              <a:rPr lang="en-GB" i="1" dirty="0"/>
              <a:t>why</a:t>
            </a:r>
            <a:r>
              <a:rPr lang="en-GB" dirty="0"/>
              <a:t> on Moral Twin Earth they claim that lying in circumstances </a:t>
            </a:r>
            <a:r>
              <a:rPr lang="en-GB" i="1" dirty="0"/>
              <a:t>C</a:t>
            </a:r>
            <a:r>
              <a:rPr lang="en-GB" dirty="0"/>
              <a:t> is wrong, we’ll cease to think this is a genuine moral disagreement.</a:t>
            </a:r>
          </a:p>
          <a:p>
            <a:pPr marL="817200" indent="-457200" algn="just">
              <a:buAutoNum type="arabicPeriod"/>
            </a:pPr>
            <a:endParaRPr lang="en-GB" dirty="0"/>
          </a:p>
          <a:p>
            <a:pPr marL="817200" indent="-457200" algn="just">
              <a:buAutoNum type="arabicPeriod"/>
            </a:pPr>
            <a:endParaRPr lang="en-GB" dirty="0"/>
          </a:p>
        </p:txBody>
      </p:sp>
    </p:spTree>
    <p:extLst>
      <p:ext uri="{BB962C8B-B14F-4D97-AF65-F5344CB8AC3E}">
        <p14:creationId xmlns:p14="http://schemas.microsoft.com/office/powerpoint/2010/main" val="21164124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2121A-3565-7D00-FEC6-9252A05740F1}"/>
              </a:ext>
            </a:extLst>
          </p:cNvPr>
          <p:cNvSpPr>
            <a:spLocks noGrp="1"/>
          </p:cNvSpPr>
          <p:nvPr>
            <p:ph type="title"/>
          </p:nvPr>
        </p:nvSpPr>
        <p:spPr/>
        <p:txBody>
          <a:bodyPr/>
          <a:lstStyle/>
          <a:p>
            <a:r>
              <a:rPr lang="en-GB" dirty="0"/>
              <a:t>references</a:t>
            </a:r>
          </a:p>
        </p:txBody>
      </p:sp>
      <p:sp>
        <p:nvSpPr>
          <p:cNvPr id="3" name="Content Placeholder 2">
            <a:extLst>
              <a:ext uri="{FF2B5EF4-FFF2-40B4-BE49-F238E27FC236}">
                <a16:creationId xmlns:a16="http://schemas.microsoft.com/office/drawing/2014/main" id="{59758E82-3D3A-CB44-AD0E-5CB1D9F1BD7C}"/>
              </a:ext>
            </a:extLst>
          </p:cNvPr>
          <p:cNvSpPr>
            <a:spLocks noGrp="1"/>
          </p:cNvSpPr>
          <p:nvPr>
            <p:ph idx="1"/>
          </p:nvPr>
        </p:nvSpPr>
        <p:spPr>
          <a:xfrm>
            <a:off x="1024128" y="2084832"/>
            <a:ext cx="9720073" cy="4589100"/>
          </a:xfrm>
        </p:spPr>
        <p:txBody>
          <a:bodyPr>
            <a:normAutofit/>
          </a:bodyPr>
          <a:lstStyle/>
          <a:p>
            <a:r>
              <a:rPr lang="en-GB" dirty="0"/>
              <a:t>Brink, David O. (1989). </a:t>
            </a:r>
            <a:r>
              <a:rPr lang="en-GB" i="1" dirty="0"/>
              <a:t>Moral Realism and the Foundations of Ethics</a:t>
            </a:r>
            <a:r>
              <a:rPr lang="en-GB" dirty="0"/>
              <a:t>. Cambridge: Cambridge University Press.</a:t>
            </a:r>
          </a:p>
          <a:p>
            <a:r>
              <a:rPr lang="en-GB" dirty="0"/>
              <a:t>Finlay, Stephen (2007). ‘Four Faces of Moral Realism.’ </a:t>
            </a:r>
            <a:r>
              <a:rPr lang="en-GB" i="1" dirty="0"/>
              <a:t>Philosophy Compass</a:t>
            </a:r>
            <a:r>
              <a:rPr lang="en-GB" dirty="0"/>
              <a:t> 2(6): 820-849.</a:t>
            </a:r>
          </a:p>
          <a:p>
            <a:r>
              <a:rPr lang="en-GB" dirty="0"/>
              <a:t>Foot, Philippa (2001). </a:t>
            </a:r>
            <a:r>
              <a:rPr lang="en-GB" i="1" dirty="0"/>
              <a:t>Natural Goodness</a:t>
            </a:r>
            <a:r>
              <a:rPr lang="en-GB" dirty="0"/>
              <a:t>. Oxford: Oxford University Press.</a:t>
            </a:r>
          </a:p>
          <a:p>
            <a:r>
              <a:rPr lang="en-GB" dirty="0" err="1"/>
              <a:t>Frankena</a:t>
            </a:r>
            <a:r>
              <a:rPr lang="en-GB" dirty="0"/>
              <a:t>, William (1939). ‘The Naturalistic Fallacy.’ </a:t>
            </a:r>
            <a:r>
              <a:rPr lang="en-GB" i="1" dirty="0"/>
              <a:t>Mind</a:t>
            </a:r>
            <a:r>
              <a:rPr lang="en-GB" dirty="0"/>
              <a:t> 48(192): 464-477.</a:t>
            </a:r>
          </a:p>
          <a:p>
            <a:r>
              <a:rPr lang="en-GB" dirty="0"/>
              <a:t>Geach, Peter (1967 [1956]). ‘Good and Evil.’ In Philippa Foot ed., </a:t>
            </a:r>
            <a:r>
              <a:rPr lang="en-GB" i="1" dirty="0"/>
              <a:t>Theories of Ethics</a:t>
            </a:r>
            <a:r>
              <a:rPr lang="en-GB" dirty="0"/>
              <a:t>, 64-73. Oxford: Oxford University Press. </a:t>
            </a:r>
          </a:p>
          <a:p>
            <a:r>
              <a:rPr lang="en-GB" dirty="0"/>
              <a:t>Horgan, Terrence and Mark Timmons (2013). ‘Twin Earth, Moral.’ In Hugh LaFollette ed., </a:t>
            </a:r>
            <a:r>
              <a:rPr lang="en-GB" i="1" dirty="0"/>
              <a:t>The International Encyclopedia of Ethics</a:t>
            </a:r>
            <a:r>
              <a:rPr lang="en-GB" dirty="0"/>
              <a:t>, 5242-5249. Oxford: Blackwell.</a:t>
            </a:r>
          </a:p>
          <a:p>
            <a:r>
              <a:rPr lang="en-GB" dirty="0" err="1"/>
              <a:t>Kripke</a:t>
            </a:r>
            <a:r>
              <a:rPr lang="en-GB" dirty="0"/>
              <a:t>, Saul (1972). </a:t>
            </a:r>
            <a:r>
              <a:rPr lang="en-GB" i="1" dirty="0"/>
              <a:t>Naming and Necessity</a:t>
            </a:r>
            <a:r>
              <a:rPr lang="en-GB" dirty="0"/>
              <a:t>. Oxford: Blackwell.</a:t>
            </a:r>
          </a:p>
        </p:txBody>
      </p:sp>
    </p:spTree>
    <p:extLst>
      <p:ext uri="{BB962C8B-B14F-4D97-AF65-F5344CB8AC3E}">
        <p14:creationId xmlns:p14="http://schemas.microsoft.com/office/powerpoint/2010/main" val="14435814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7036C-4EA7-A63F-33DF-53C81F4AF08D}"/>
              </a:ext>
            </a:extLst>
          </p:cNvPr>
          <p:cNvSpPr>
            <a:spLocks noGrp="1"/>
          </p:cNvSpPr>
          <p:nvPr>
            <p:ph type="title"/>
          </p:nvPr>
        </p:nvSpPr>
        <p:spPr/>
        <p:txBody>
          <a:bodyPr/>
          <a:lstStyle/>
          <a:p>
            <a:r>
              <a:rPr lang="en-GB" dirty="0"/>
              <a:t>References Cont.</a:t>
            </a:r>
          </a:p>
        </p:txBody>
      </p:sp>
      <p:sp>
        <p:nvSpPr>
          <p:cNvPr id="3" name="Content Placeholder 2">
            <a:extLst>
              <a:ext uri="{FF2B5EF4-FFF2-40B4-BE49-F238E27FC236}">
                <a16:creationId xmlns:a16="http://schemas.microsoft.com/office/drawing/2014/main" id="{D58BD16E-CB6F-B474-8B8F-6BECE405FAC4}"/>
              </a:ext>
            </a:extLst>
          </p:cNvPr>
          <p:cNvSpPr>
            <a:spLocks noGrp="1"/>
          </p:cNvSpPr>
          <p:nvPr>
            <p:ph idx="1"/>
          </p:nvPr>
        </p:nvSpPr>
        <p:spPr>
          <a:xfrm>
            <a:off x="1024128" y="2286000"/>
            <a:ext cx="9720073" cy="4411980"/>
          </a:xfrm>
        </p:spPr>
        <p:txBody>
          <a:bodyPr>
            <a:normAutofit lnSpcReduction="10000"/>
          </a:bodyPr>
          <a:lstStyle/>
          <a:p>
            <a:r>
              <a:rPr lang="en-GB" dirty="0"/>
              <a:t>Lacey, Nicola (1994). ‘MacIntyre, Feminism, and the Concept of Practice.’ In Susan </a:t>
            </a:r>
            <a:r>
              <a:rPr lang="en-GB" dirty="0" err="1"/>
              <a:t>Mendus</a:t>
            </a:r>
            <a:r>
              <a:rPr lang="en-GB" dirty="0"/>
              <a:t> and John Horton eds., </a:t>
            </a:r>
            <a:r>
              <a:rPr lang="en-GB" i="1" dirty="0"/>
              <a:t>After MacIntyre: Critical Perspectives on the Work of Alasdair MacIntyre</a:t>
            </a:r>
            <a:r>
              <a:rPr lang="en-GB" dirty="0"/>
              <a:t>, 265-282. Cambridge: Polity Press.</a:t>
            </a:r>
          </a:p>
          <a:p>
            <a:r>
              <a:rPr lang="en-GB" dirty="0"/>
              <a:t>Levy, Neil (2011). ‘Moore on Twin Earth.’ </a:t>
            </a:r>
            <a:r>
              <a:rPr lang="en-GB" i="1" dirty="0" err="1"/>
              <a:t>Erkenntnis</a:t>
            </a:r>
            <a:r>
              <a:rPr lang="en-GB" i="1" dirty="0"/>
              <a:t> </a:t>
            </a:r>
            <a:r>
              <a:rPr lang="en-GB" dirty="0"/>
              <a:t>75: 137-146.</a:t>
            </a:r>
          </a:p>
          <a:p>
            <a:r>
              <a:rPr lang="en-GB" dirty="0"/>
              <a:t>Lutz, Matthew (2024). ‘Moral Naturalism.’ </a:t>
            </a:r>
            <a:r>
              <a:rPr lang="en-GB" i="1" dirty="0"/>
              <a:t>Stanford Encyclopedia of Philosophy</a:t>
            </a:r>
            <a:r>
              <a:rPr lang="en-GB" dirty="0"/>
              <a:t>. </a:t>
            </a:r>
          </a:p>
          <a:p>
            <a:r>
              <a:rPr lang="en-GB" dirty="0"/>
              <a:t>MacIntyre, Alasdair (1998). </a:t>
            </a:r>
            <a:r>
              <a:rPr lang="en-GB" i="1" dirty="0"/>
              <a:t>A Short History of Ethics</a:t>
            </a:r>
            <a:r>
              <a:rPr lang="en-GB" dirty="0"/>
              <a:t> (2</a:t>
            </a:r>
            <a:r>
              <a:rPr lang="en-GB" baseline="30000" dirty="0"/>
              <a:t>nd</a:t>
            </a:r>
            <a:r>
              <a:rPr lang="en-GB" dirty="0"/>
              <a:t> ed.). London: Routledge.</a:t>
            </a:r>
          </a:p>
          <a:p>
            <a:r>
              <a:rPr lang="en-GB" dirty="0"/>
              <a:t>MacIntyre, Alasdair (1999). </a:t>
            </a:r>
            <a:r>
              <a:rPr lang="en-GB" i="1" dirty="0"/>
              <a:t>Dependent Rational Animals: Why Human Beings Need the Virtues</a:t>
            </a:r>
            <a:r>
              <a:rPr lang="en-GB" dirty="0"/>
              <a:t>. London: Duckworth.</a:t>
            </a:r>
          </a:p>
          <a:p>
            <a:r>
              <a:rPr lang="en-GB" dirty="0"/>
              <a:t>MacIntyre, Alasdair (2007). </a:t>
            </a:r>
            <a:r>
              <a:rPr lang="en-GB" i="1" dirty="0"/>
              <a:t>After Virtue</a:t>
            </a:r>
            <a:r>
              <a:rPr lang="en-GB" dirty="0"/>
              <a:t> (3</a:t>
            </a:r>
            <a:r>
              <a:rPr lang="en-GB" baseline="30000" dirty="0"/>
              <a:t>rd</a:t>
            </a:r>
            <a:r>
              <a:rPr lang="en-GB" dirty="0"/>
              <a:t> ed.). London: Bloomsbury.</a:t>
            </a:r>
          </a:p>
          <a:p>
            <a:r>
              <a:rPr lang="en-GB" dirty="0"/>
              <a:t>Moore, G.E. (1922). </a:t>
            </a:r>
            <a:r>
              <a:rPr lang="en-GB" i="1" dirty="0"/>
              <a:t>Principia </a:t>
            </a:r>
            <a:r>
              <a:rPr lang="en-GB" i="1" dirty="0" err="1"/>
              <a:t>Ethica</a:t>
            </a:r>
            <a:r>
              <a:rPr lang="en-GB" dirty="0"/>
              <a:t> (2</a:t>
            </a:r>
            <a:r>
              <a:rPr lang="en-GB" baseline="30000" dirty="0"/>
              <a:t>nd</a:t>
            </a:r>
            <a:r>
              <a:rPr lang="en-GB" dirty="0"/>
              <a:t> ed.). Cambridge: Cambridge University Press.</a:t>
            </a:r>
          </a:p>
          <a:p>
            <a:endParaRPr lang="en-GB" dirty="0"/>
          </a:p>
        </p:txBody>
      </p:sp>
    </p:spTree>
    <p:extLst>
      <p:ext uri="{BB962C8B-B14F-4D97-AF65-F5344CB8AC3E}">
        <p14:creationId xmlns:p14="http://schemas.microsoft.com/office/powerpoint/2010/main" val="12485440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51E0E7-EFB5-EA83-C498-FD3FB6CDDE68}"/>
              </a:ext>
            </a:extLst>
          </p:cNvPr>
          <p:cNvSpPr>
            <a:spLocks noGrp="1"/>
          </p:cNvSpPr>
          <p:nvPr>
            <p:ph type="title"/>
          </p:nvPr>
        </p:nvSpPr>
        <p:spPr/>
        <p:txBody>
          <a:bodyPr/>
          <a:lstStyle/>
          <a:p>
            <a:r>
              <a:rPr lang="en-GB" dirty="0"/>
              <a:t>References Cont.</a:t>
            </a:r>
          </a:p>
        </p:txBody>
      </p:sp>
      <p:sp>
        <p:nvSpPr>
          <p:cNvPr id="3" name="Content Placeholder 2">
            <a:extLst>
              <a:ext uri="{FF2B5EF4-FFF2-40B4-BE49-F238E27FC236}">
                <a16:creationId xmlns:a16="http://schemas.microsoft.com/office/drawing/2014/main" id="{A74AC612-AA18-7FFB-D33A-5D908E1169E8}"/>
              </a:ext>
            </a:extLst>
          </p:cNvPr>
          <p:cNvSpPr>
            <a:spLocks noGrp="1"/>
          </p:cNvSpPr>
          <p:nvPr>
            <p:ph idx="1"/>
          </p:nvPr>
        </p:nvSpPr>
        <p:spPr>
          <a:xfrm>
            <a:off x="1024128" y="2286000"/>
            <a:ext cx="9720073" cy="4469130"/>
          </a:xfrm>
        </p:spPr>
        <p:txBody>
          <a:bodyPr>
            <a:normAutofit lnSpcReduction="10000"/>
          </a:bodyPr>
          <a:lstStyle/>
          <a:p>
            <a:r>
              <a:rPr lang="en-GB" dirty="0"/>
              <a:t>Miller, Alexander (2013). </a:t>
            </a:r>
            <a:r>
              <a:rPr lang="en-GB" i="1" dirty="0"/>
              <a:t>Contemporary Metaethics: An Introduction (2</a:t>
            </a:r>
            <a:r>
              <a:rPr lang="en-GB" i="1" baseline="30000" dirty="0"/>
              <a:t>nd</a:t>
            </a:r>
            <a:r>
              <a:rPr lang="en-GB" i="1" dirty="0"/>
              <a:t> ed.</a:t>
            </a:r>
            <a:r>
              <a:rPr lang="en-GB" dirty="0"/>
              <a:t>). Cambridge: Polity Press.</a:t>
            </a:r>
          </a:p>
          <a:p>
            <a:r>
              <a:rPr lang="en-GB" dirty="0"/>
              <a:t>Putnam, Hilary (1975). ‘The Meaning of ‘Meaning’.’ </a:t>
            </a:r>
            <a:r>
              <a:rPr lang="en-GB" i="1" dirty="0"/>
              <a:t>Minnesota Studies in the Philosophy of Science</a:t>
            </a:r>
            <a:r>
              <a:rPr lang="en-GB" dirty="0"/>
              <a:t> 7: 131-193.</a:t>
            </a:r>
          </a:p>
          <a:p>
            <a:r>
              <a:rPr lang="en-GB" dirty="0"/>
              <a:t>Railton, Peter (1986). ‘Moral Realism.’ </a:t>
            </a:r>
            <a:r>
              <a:rPr lang="en-GB" i="1" dirty="0"/>
              <a:t>The Philosophical Review</a:t>
            </a:r>
            <a:r>
              <a:rPr lang="en-GB" dirty="0"/>
              <a:t> 95(2): 163-207.</a:t>
            </a:r>
          </a:p>
          <a:p>
            <a:r>
              <a:rPr lang="en-GB" dirty="0"/>
              <a:t>Smith, Michael (1994). </a:t>
            </a:r>
            <a:r>
              <a:rPr lang="en-GB" i="1" dirty="0"/>
              <a:t>The Moral Problem</a:t>
            </a:r>
            <a:r>
              <a:rPr lang="en-GB" dirty="0"/>
              <a:t>. Oxford: Blackwell.</a:t>
            </a:r>
          </a:p>
          <a:p>
            <a:r>
              <a:rPr lang="en-GB" dirty="0"/>
              <a:t>Sturgeon, Nicholas (2006). ‘Moral Explanations Defended.’ In James Dreier ed., </a:t>
            </a:r>
            <a:r>
              <a:rPr lang="en-GB" i="1" dirty="0"/>
              <a:t>Contemporary Debates in Moral Theory</a:t>
            </a:r>
            <a:r>
              <a:rPr lang="en-GB" dirty="0"/>
              <a:t>, 241-262. Oxford: Blackwell.</a:t>
            </a:r>
          </a:p>
          <a:p>
            <a:r>
              <a:rPr lang="en-GB" dirty="0"/>
              <a:t>Thomson, Judith Jarvis (1996). ‘Moral Objectivity.’ In Gilbert Harman and Judith Jarvis Thomson, </a:t>
            </a:r>
            <a:r>
              <a:rPr lang="en-GB" i="1" dirty="0"/>
              <a:t>Moral Relativism and Moral Objectivity</a:t>
            </a:r>
            <a:r>
              <a:rPr lang="en-GB" dirty="0"/>
              <a:t>. Oxford: Blackwell.</a:t>
            </a:r>
          </a:p>
          <a:p>
            <a:r>
              <a:rPr lang="en-GB" dirty="0"/>
              <a:t>Williams, Bernard (2011 [1985]). </a:t>
            </a:r>
            <a:r>
              <a:rPr lang="en-GB" i="1" dirty="0"/>
              <a:t>Ethics and the Limits of Philosophy</a:t>
            </a:r>
            <a:r>
              <a:rPr lang="en-GB" dirty="0"/>
              <a:t>. London: Routledge.</a:t>
            </a:r>
          </a:p>
          <a:p>
            <a:endParaRPr lang="en-GB" dirty="0"/>
          </a:p>
        </p:txBody>
      </p:sp>
    </p:spTree>
    <p:extLst>
      <p:ext uri="{BB962C8B-B14F-4D97-AF65-F5344CB8AC3E}">
        <p14:creationId xmlns:p14="http://schemas.microsoft.com/office/powerpoint/2010/main" val="614739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66D35-F783-6117-B614-B6D68C219487}"/>
              </a:ext>
            </a:extLst>
          </p:cNvPr>
          <p:cNvSpPr>
            <a:spLocks noGrp="1"/>
          </p:cNvSpPr>
          <p:nvPr>
            <p:ph type="title"/>
          </p:nvPr>
        </p:nvSpPr>
        <p:spPr/>
        <p:txBody>
          <a:bodyPr/>
          <a:lstStyle/>
          <a:p>
            <a:r>
              <a:rPr lang="en-GB" dirty="0"/>
              <a:t>2. The moral problem (Michael Smith)</a:t>
            </a:r>
          </a:p>
        </p:txBody>
      </p:sp>
      <p:sp>
        <p:nvSpPr>
          <p:cNvPr id="3" name="Content Placeholder 2">
            <a:extLst>
              <a:ext uri="{FF2B5EF4-FFF2-40B4-BE49-F238E27FC236}">
                <a16:creationId xmlns:a16="http://schemas.microsoft.com/office/drawing/2014/main" id="{308653B2-3F36-6C5E-2A3F-67B3FD0AC84B}"/>
              </a:ext>
            </a:extLst>
          </p:cNvPr>
          <p:cNvSpPr>
            <a:spLocks noGrp="1"/>
          </p:cNvSpPr>
          <p:nvPr>
            <p:ph idx="1"/>
          </p:nvPr>
        </p:nvSpPr>
        <p:spPr/>
        <p:txBody>
          <a:bodyPr/>
          <a:lstStyle/>
          <a:p>
            <a:pPr algn="just">
              <a:buFont typeface="Wingdings" pitchFamily="2" charset="2"/>
              <a:buChar char="Ø"/>
            </a:pPr>
            <a:r>
              <a:rPr lang="en-GB" dirty="0"/>
              <a:t> Three plausible propositions:</a:t>
            </a:r>
          </a:p>
          <a:p>
            <a:pPr marL="725760" indent="-457200" algn="just">
              <a:buFont typeface="+mj-lt"/>
              <a:buAutoNum type="arabicPeriod"/>
            </a:pPr>
            <a:r>
              <a:rPr lang="en-GB" i="1" dirty="0"/>
              <a:t>Cognitivism</a:t>
            </a:r>
            <a:r>
              <a:rPr lang="en-GB" dirty="0"/>
              <a:t>: moral judgments of the form ‘it is right that I </a:t>
            </a:r>
            <a:r>
              <a:rPr lang="en-GB" dirty="0">
                <a:latin typeface="Symbol" pitchFamily="2" charset="2"/>
              </a:rPr>
              <a:t>f’ </a:t>
            </a:r>
            <a:r>
              <a:rPr lang="en-GB" dirty="0"/>
              <a:t>express </a:t>
            </a:r>
            <a:r>
              <a:rPr lang="en-GB" i="1" dirty="0"/>
              <a:t>beliefs </a:t>
            </a:r>
            <a:r>
              <a:rPr lang="en-GB" dirty="0"/>
              <a:t>(and hence are </a:t>
            </a:r>
            <a:r>
              <a:rPr lang="en-GB" i="1" dirty="0"/>
              <a:t>truth-apt</a:t>
            </a:r>
            <a:r>
              <a:rPr lang="en-GB" dirty="0"/>
              <a:t>).</a:t>
            </a:r>
            <a:endParaRPr lang="en-GB" i="1" dirty="0"/>
          </a:p>
          <a:p>
            <a:pPr marL="725760" indent="-457200" algn="just">
              <a:buFont typeface="+mj-lt"/>
              <a:buAutoNum type="arabicPeriod"/>
            </a:pPr>
            <a:r>
              <a:rPr lang="en-GB" i="1" dirty="0"/>
              <a:t>Motivational </a:t>
            </a:r>
            <a:r>
              <a:rPr lang="en-GB" i="1" dirty="0" err="1"/>
              <a:t>internalism</a:t>
            </a:r>
            <a:r>
              <a:rPr lang="en-GB" dirty="0"/>
              <a:t>: if someone judges that it is right that she </a:t>
            </a:r>
            <a:r>
              <a:rPr lang="en-GB" dirty="0">
                <a:latin typeface="Symbol" pitchFamily="2" charset="2"/>
              </a:rPr>
              <a:t>f</a:t>
            </a:r>
            <a:r>
              <a:rPr lang="en-GB" dirty="0"/>
              <a:t>s then, </a:t>
            </a:r>
            <a:r>
              <a:rPr lang="en-GB" i="1" dirty="0"/>
              <a:t>ceteris paribus</a:t>
            </a:r>
            <a:r>
              <a:rPr lang="en-GB" dirty="0"/>
              <a:t>, she is motivated to </a:t>
            </a:r>
            <a:r>
              <a:rPr lang="en-GB" dirty="0">
                <a:latin typeface="Symbol" pitchFamily="2" charset="2"/>
              </a:rPr>
              <a:t>f</a:t>
            </a:r>
            <a:r>
              <a:rPr lang="en-GB" dirty="0"/>
              <a:t>.</a:t>
            </a:r>
          </a:p>
          <a:p>
            <a:pPr marL="725760" indent="-457200" algn="just">
              <a:buFont typeface="+mj-lt"/>
              <a:buAutoNum type="arabicPeriod"/>
            </a:pPr>
            <a:r>
              <a:rPr lang="en-GB" i="1" dirty="0" err="1"/>
              <a:t>Humean</a:t>
            </a:r>
            <a:r>
              <a:rPr lang="en-GB" i="1" dirty="0"/>
              <a:t> psychology</a:t>
            </a:r>
            <a:r>
              <a:rPr lang="en-GB" dirty="0"/>
              <a:t> (cf. </a:t>
            </a:r>
            <a:r>
              <a:rPr lang="en-GB" dirty="0" err="1"/>
              <a:t>Millgram</a:t>
            </a:r>
            <a:r>
              <a:rPr lang="en-GB" dirty="0"/>
              <a:t> 1995): beliefs on their own cannot motivate; only belief-desire pairs can motivate.</a:t>
            </a:r>
          </a:p>
          <a:p>
            <a:pPr marL="90000" indent="-342900" algn="just">
              <a:buFont typeface="Wingdings" pitchFamily="2" charset="2"/>
              <a:buChar char="Ø"/>
            </a:pPr>
            <a:r>
              <a:rPr lang="en-GB" dirty="0"/>
              <a:t>The Moral Problem (Smith 1994): these three plausible propositions are mutually inconsistent.</a:t>
            </a:r>
          </a:p>
        </p:txBody>
      </p:sp>
    </p:spTree>
    <p:extLst>
      <p:ext uri="{BB962C8B-B14F-4D97-AF65-F5344CB8AC3E}">
        <p14:creationId xmlns:p14="http://schemas.microsoft.com/office/powerpoint/2010/main" val="3148714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48A00-0999-B722-A118-84E36FA3605B}"/>
              </a:ext>
            </a:extLst>
          </p:cNvPr>
          <p:cNvSpPr>
            <a:spLocks noGrp="1"/>
          </p:cNvSpPr>
          <p:nvPr>
            <p:ph type="title"/>
          </p:nvPr>
        </p:nvSpPr>
        <p:spPr>
          <a:xfrm>
            <a:off x="1024128" y="585216"/>
            <a:ext cx="2080792" cy="1499616"/>
          </a:xfrm>
        </p:spPr>
        <p:txBody>
          <a:bodyPr/>
          <a:lstStyle/>
          <a:p>
            <a:r>
              <a:rPr lang="en-GB" dirty="0"/>
              <a:t>3. A map of isms</a:t>
            </a:r>
          </a:p>
        </p:txBody>
      </p:sp>
      <p:sp>
        <p:nvSpPr>
          <p:cNvPr id="4" name="TextBox 3">
            <a:extLst>
              <a:ext uri="{FF2B5EF4-FFF2-40B4-BE49-F238E27FC236}">
                <a16:creationId xmlns:a16="http://schemas.microsoft.com/office/drawing/2014/main" id="{AB7C88C8-0BC5-0F12-7866-E261CD276FCE}"/>
              </a:ext>
            </a:extLst>
          </p:cNvPr>
          <p:cNvSpPr txBox="1"/>
          <p:nvPr/>
        </p:nvSpPr>
        <p:spPr>
          <a:xfrm>
            <a:off x="4215740" y="1715500"/>
            <a:ext cx="3526434" cy="369332"/>
          </a:xfrm>
          <a:prstGeom prst="rect">
            <a:avLst/>
          </a:prstGeom>
          <a:noFill/>
          <a:ln>
            <a:solidFill>
              <a:schemeClr val="tx1"/>
            </a:solidFill>
          </a:ln>
        </p:spPr>
        <p:txBody>
          <a:bodyPr wrap="square" rtlCol="0">
            <a:spAutoFit/>
          </a:bodyPr>
          <a:lstStyle/>
          <a:p>
            <a:pPr algn="ctr"/>
            <a:r>
              <a:rPr lang="en-GB" dirty="0"/>
              <a:t>Do moral judgments express beliefs?</a:t>
            </a:r>
          </a:p>
        </p:txBody>
      </p:sp>
      <p:cxnSp>
        <p:nvCxnSpPr>
          <p:cNvPr id="6" name="Straight Arrow Connector 5">
            <a:extLst>
              <a:ext uri="{FF2B5EF4-FFF2-40B4-BE49-F238E27FC236}">
                <a16:creationId xmlns:a16="http://schemas.microsoft.com/office/drawing/2014/main" id="{05E33DEB-AFD0-F0BE-5893-BF9B7A698F58}"/>
              </a:ext>
            </a:extLst>
          </p:cNvPr>
          <p:cNvCxnSpPr>
            <a:cxnSpLocks/>
            <a:stCxn id="4" idx="2"/>
            <a:endCxn id="10" idx="3"/>
          </p:cNvCxnSpPr>
          <p:nvPr/>
        </p:nvCxnSpPr>
        <p:spPr>
          <a:xfrm flipH="1">
            <a:off x="2446317" y="2084832"/>
            <a:ext cx="3532640"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F9623C16-7526-4310-4976-7868AB0B1C7B}"/>
              </a:ext>
            </a:extLst>
          </p:cNvPr>
          <p:cNvCxnSpPr>
            <a:cxnSpLocks/>
            <a:stCxn id="4" idx="2"/>
            <a:endCxn id="13" idx="1"/>
          </p:cNvCxnSpPr>
          <p:nvPr/>
        </p:nvCxnSpPr>
        <p:spPr>
          <a:xfrm>
            <a:off x="5978957" y="2084832"/>
            <a:ext cx="2874037"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E3AEF16-D4F8-84E0-4E73-2B8EF660233F}"/>
              </a:ext>
            </a:extLst>
          </p:cNvPr>
          <p:cNvSpPr txBox="1"/>
          <p:nvPr/>
        </p:nvSpPr>
        <p:spPr>
          <a:xfrm>
            <a:off x="1235033" y="2142898"/>
            <a:ext cx="1211284" cy="369332"/>
          </a:xfrm>
          <a:prstGeom prst="rect">
            <a:avLst/>
          </a:prstGeom>
          <a:noFill/>
        </p:spPr>
        <p:txBody>
          <a:bodyPr wrap="square" rtlCol="0">
            <a:spAutoFit/>
          </a:bodyPr>
          <a:lstStyle/>
          <a:p>
            <a:r>
              <a:rPr lang="en-GB" dirty="0"/>
              <a:t>Cognitivism</a:t>
            </a:r>
          </a:p>
        </p:txBody>
      </p:sp>
      <p:sp>
        <p:nvSpPr>
          <p:cNvPr id="13" name="TextBox 12">
            <a:extLst>
              <a:ext uri="{FF2B5EF4-FFF2-40B4-BE49-F238E27FC236}">
                <a16:creationId xmlns:a16="http://schemas.microsoft.com/office/drawing/2014/main" id="{E1BF642D-3FB2-F3BA-5C34-F085585FB182}"/>
              </a:ext>
            </a:extLst>
          </p:cNvPr>
          <p:cNvSpPr txBox="1"/>
          <p:nvPr/>
        </p:nvSpPr>
        <p:spPr>
          <a:xfrm>
            <a:off x="8852994" y="2142898"/>
            <a:ext cx="1676461" cy="369332"/>
          </a:xfrm>
          <a:prstGeom prst="rect">
            <a:avLst/>
          </a:prstGeom>
          <a:noFill/>
        </p:spPr>
        <p:txBody>
          <a:bodyPr wrap="square" rtlCol="0">
            <a:spAutoFit/>
          </a:bodyPr>
          <a:lstStyle/>
          <a:p>
            <a:r>
              <a:rPr lang="en-GB" dirty="0"/>
              <a:t>Non-Cognitivism</a:t>
            </a:r>
          </a:p>
        </p:txBody>
      </p:sp>
      <p:cxnSp>
        <p:nvCxnSpPr>
          <p:cNvPr id="16" name="Straight Arrow Connector 15">
            <a:extLst>
              <a:ext uri="{FF2B5EF4-FFF2-40B4-BE49-F238E27FC236}">
                <a16:creationId xmlns:a16="http://schemas.microsoft.com/office/drawing/2014/main" id="{6840CB99-F386-2628-0079-45975503030B}"/>
              </a:ext>
            </a:extLst>
          </p:cNvPr>
          <p:cNvCxnSpPr>
            <a:cxnSpLocks/>
          </p:cNvCxnSpPr>
          <p:nvPr/>
        </p:nvCxnSpPr>
        <p:spPr>
          <a:xfrm>
            <a:off x="1840675" y="2435639"/>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6167960-3865-5083-043C-9637C54DB22A}"/>
              </a:ext>
            </a:extLst>
          </p:cNvPr>
          <p:cNvSpPr txBox="1"/>
          <p:nvPr/>
        </p:nvSpPr>
        <p:spPr>
          <a:xfrm>
            <a:off x="149887" y="2804971"/>
            <a:ext cx="3898099" cy="369332"/>
          </a:xfrm>
          <a:prstGeom prst="rect">
            <a:avLst/>
          </a:prstGeom>
          <a:noFill/>
          <a:ln>
            <a:solidFill>
              <a:schemeClr val="tx1"/>
            </a:solidFill>
          </a:ln>
        </p:spPr>
        <p:txBody>
          <a:bodyPr wrap="square" rtlCol="0">
            <a:spAutoFit/>
          </a:bodyPr>
          <a:lstStyle/>
          <a:p>
            <a:r>
              <a:rPr lang="en-GB" dirty="0"/>
              <a:t>Are at least some moral judgments true?</a:t>
            </a:r>
          </a:p>
        </p:txBody>
      </p:sp>
      <p:cxnSp>
        <p:nvCxnSpPr>
          <p:cNvPr id="23" name="Straight Arrow Connector 22">
            <a:extLst>
              <a:ext uri="{FF2B5EF4-FFF2-40B4-BE49-F238E27FC236}">
                <a16:creationId xmlns:a16="http://schemas.microsoft.com/office/drawing/2014/main" id="{DB29C403-604B-8957-F79D-4F198F91ED97}"/>
              </a:ext>
            </a:extLst>
          </p:cNvPr>
          <p:cNvCxnSpPr>
            <a:cxnSpLocks/>
          </p:cNvCxnSpPr>
          <p:nvPr/>
        </p:nvCxnSpPr>
        <p:spPr>
          <a:xfrm>
            <a:off x="1840675" y="3289764"/>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22F066E6-2BD3-DF42-35C0-60682AFE8B80}"/>
              </a:ext>
            </a:extLst>
          </p:cNvPr>
          <p:cNvCxnSpPr>
            <a:cxnSpLocks/>
          </p:cNvCxnSpPr>
          <p:nvPr/>
        </p:nvCxnSpPr>
        <p:spPr>
          <a:xfrm>
            <a:off x="1855549" y="3287219"/>
            <a:ext cx="3302239" cy="267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6F196E03-062B-4F21-02B1-9BFE0054B411}"/>
              </a:ext>
            </a:extLst>
          </p:cNvPr>
          <p:cNvSpPr txBox="1"/>
          <p:nvPr/>
        </p:nvSpPr>
        <p:spPr>
          <a:xfrm>
            <a:off x="5154790" y="3345795"/>
            <a:ext cx="1448895" cy="646331"/>
          </a:xfrm>
          <a:prstGeom prst="rect">
            <a:avLst/>
          </a:prstGeom>
          <a:noFill/>
        </p:spPr>
        <p:txBody>
          <a:bodyPr wrap="square" rtlCol="0">
            <a:spAutoFit/>
          </a:bodyPr>
          <a:lstStyle/>
          <a:p>
            <a:pPr algn="ctr"/>
            <a:r>
              <a:rPr lang="en-GB" dirty="0"/>
              <a:t>Error Theory (e.g. Mackie)</a:t>
            </a:r>
          </a:p>
        </p:txBody>
      </p:sp>
      <p:sp>
        <p:nvSpPr>
          <p:cNvPr id="26" name="TextBox 25">
            <a:extLst>
              <a:ext uri="{FF2B5EF4-FFF2-40B4-BE49-F238E27FC236}">
                <a16:creationId xmlns:a16="http://schemas.microsoft.com/office/drawing/2014/main" id="{357298C2-E38D-C8B7-28F7-39BEBBA51EA4}"/>
              </a:ext>
            </a:extLst>
          </p:cNvPr>
          <p:cNvSpPr txBox="1"/>
          <p:nvPr/>
        </p:nvSpPr>
        <p:spPr>
          <a:xfrm>
            <a:off x="149887" y="3952562"/>
            <a:ext cx="4707121" cy="369332"/>
          </a:xfrm>
          <a:prstGeom prst="rect">
            <a:avLst/>
          </a:prstGeom>
          <a:noFill/>
          <a:ln>
            <a:solidFill>
              <a:schemeClr val="tx1"/>
            </a:solidFill>
          </a:ln>
        </p:spPr>
        <p:txBody>
          <a:bodyPr wrap="square" rtlCol="0">
            <a:spAutoFit/>
          </a:bodyPr>
          <a:lstStyle/>
          <a:p>
            <a:r>
              <a:rPr lang="en-GB" dirty="0"/>
              <a:t>In virtue of what are these moral judgments true?</a:t>
            </a:r>
          </a:p>
        </p:txBody>
      </p:sp>
      <p:cxnSp>
        <p:nvCxnSpPr>
          <p:cNvPr id="29" name="Straight Arrow Connector 28">
            <a:extLst>
              <a:ext uri="{FF2B5EF4-FFF2-40B4-BE49-F238E27FC236}">
                <a16:creationId xmlns:a16="http://schemas.microsoft.com/office/drawing/2014/main" id="{47BA1C81-6131-ADA1-825F-5C2E212D9CCF}"/>
              </a:ext>
            </a:extLst>
          </p:cNvPr>
          <p:cNvCxnSpPr>
            <a:cxnSpLocks/>
          </p:cNvCxnSpPr>
          <p:nvPr/>
        </p:nvCxnSpPr>
        <p:spPr>
          <a:xfrm>
            <a:off x="1855549" y="4420975"/>
            <a:ext cx="3302239" cy="2532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76EFA644-5B46-3F53-EF36-7E3142B319AC}"/>
              </a:ext>
            </a:extLst>
          </p:cNvPr>
          <p:cNvSpPr txBox="1"/>
          <p:nvPr/>
        </p:nvSpPr>
        <p:spPr>
          <a:xfrm>
            <a:off x="5079638" y="4460690"/>
            <a:ext cx="1706143" cy="646331"/>
          </a:xfrm>
          <a:prstGeom prst="rect">
            <a:avLst/>
          </a:prstGeom>
          <a:noFill/>
        </p:spPr>
        <p:txBody>
          <a:bodyPr wrap="square" rtlCol="0">
            <a:spAutoFit/>
          </a:bodyPr>
          <a:lstStyle/>
          <a:p>
            <a:pPr algn="ctr"/>
            <a:r>
              <a:rPr lang="en-GB" dirty="0"/>
              <a:t>Constructivism? (e.g. Korsgaard)</a:t>
            </a:r>
          </a:p>
        </p:txBody>
      </p:sp>
      <p:cxnSp>
        <p:nvCxnSpPr>
          <p:cNvPr id="39" name="Straight Arrow Connector 38">
            <a:extLst>
              <a:ext uri="{FF2B5EF4-FFF2-40B4-BE49-F238E27FC236}">
                <a16:creationId xmlns:a16="http://schemas.microsoft.com/office/drawing/2014/main" id="{3B7B47BE-6A9D-DDF9-705F-B9DB772A3EF2}"/>
              </a:ext>
            </a:extLst>
          </p:cNvPr>
          <p:cNvCxnSpPr>
            <a:cxnSpLocks/>
          </p:cNvCxnSpPr>
          <p:nvPr/>
        </p:nvCxnSpPr>
        <p:spPr>
          <a:xfrm>
            <a:off x="1840675" y="4431509"/>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AEFF5A6D-572B-7EB5-AFBC-D77EBEF64EF4}"/>
              </a:ext>
            </a:extLst>
          </p:cNvPr>
          <p:cNvSpPr txBox="1"/>
          <p:nvPr/>
        </p:nvSpPr>
        <p:spPr>
          <a:xfrm>
            <a:off x="185514" y="5089149"/>
            <a:ext cx="3685842" cy="369332"/>
          </a:xfrm>
          <a:prstGeom prst="rect">
            <a:avLst/>
          </a:prstGeom>
          <a:noFill/>
          <a:ln>
            <a:solidFill>
              <a:schemeClr val="tx1"/>
            </a:solidFill>
          </a:ln>
        </p:spPr>
        <p:txBody>
          <a:bodyPr wrap="square" rtlCol="0">
            <a:spAutoFit/>
          </a:bodyPr>
          <a:lstStyle/>
          <a:p>
            <a:r>
              <a:rPr lang="en-GB" dirty="0"/>
              <a:t>Are these facts natural or non-natural?</a:t>
            </a:r>
          </a:p>
        </p:txBody>
      </p:sp>
      <p:cxnSp>
        <p:nvCxnSpPr>
          <p:cNvPr id="41" name="Straight Arrow Connector 40">
            <a:extLst>
              <a:ext uri="{FF2B5EF4-FFF2-40B4-BE49-F238E27FC236}">
                <a16:creationId xmlns:a16="http://schemas.microsoft.com/office/drawing/2014/main" id="{32F0FC77-101A-0688-9FD8-386C4D13C55F}"/>
              </a:ext>
            </a:extLst>
          </p:cNvPr>
          <p:cNvCxnSpPr>
            <a:cxnSpLocks/>
          </p:cNvCxnSpPr>
          <p:nvPr/>
        </p:nvCxnSpPr>
        <p:spPr>
          <a:xfrm>
            <a:off x="1840675" y="5568745"/>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D457663-1285-D253-BD04-B5F2A6A71E46}"/>
              </a:ext>
            </a:extLst>
          </p:cNvPr>
          <p:cNvSpPr txBox="1"/>
          <p:nvPr/>
        </p:nvSpPr>
        <p:spPr>
          <a:xfrm>
            <a:off x="987603" y="5811119"/>
            <a:ext cx="1706143" cy="923330"/>
          </a:xfrm>
          <a:prstGeom prst="rect">
            <a:avLst/>
          </a:prstGeom>
          <a:noFill/>
        </p:spPr>
        <p:txBody>
          <a:bodyPr wrap="square" rtlCol="0">
            <a:spAutoFit/>
          </a:bodyPr>
          <a:lstStyle/>
          <a:p>
            <a:pPr algn="ctr"/>
            <a:r>
              <a:rPr lang="en-GB" dirty="0"/>
              <a:t>Naturalist Realism (e.g. the Cornell Realists)</a:t>
            </a:r>
          </a:p>
        </p:txBody>
      </p:sp>
      <p:cxnSp>
        <p:nvCxnSpPr>
          <p:cNvPr id="43" name="Straight Arrow Connector 42">
            <a:extLst>
              <a:ext uri="{FF2B5EF4-FFF2-40B4-BE49-F238E27FC236}">
                <a16:creationId xmlns:a16="http://schemas.microsoft.com/office/drawing/2014/main" id="{197EAFC4-98B0-2F5A-797E-BCB41CA14654}"/>
              </a:ext>
            </a:extLst>
          </p:cNvPr>
          <p:cNvCxnSpPr>
            <a:cxnSpLocks/>
          </p:cNvCxnSpPr>
          <p:nvPr/>
        </p:nvCxnSpPr>
        <p:spPr>
          <a:xfrm>
            <a:off x="1855549" y="5568745"/>
            <a:ext cx="3224089" cy="2203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5B572B5B-1E5D-044C-EA62-CB49A1622649}"/>
              </a:ext>
            </a:extLst>
          </p:cNvPr>
          <p:cNvSpPr txBox="1"/>
          <p:nvPr/>
        </p:nvSpPr>
        <p:spPr>
          <a:xfrm>
            <a:off x="4999636" y="5604423"/>
            <a:ext cx="1706143" cy="923330"/>
          </a:xfrm>
          <a:prstGeom prst="rect">
            <a:avLst/>
          </a:prstGeom>
          <a:noFill/>
        </p:spPr>
        <p:txBody>
          <a:bodyPr wrap="square" rtlCol="0">
            <a:spAutoFit/>
          </a:bodyPr>
          <a:lstStyle/>
          <a:p>
            <a:pPr algn="ctr"/>
            <a:r>
              <a:rPr lang="en-GB" dirty="0"/>
              <a:t>Non-Naturalist Realism (e.g. Moore)</a:t>
            </a:r>
          </a:p>
        </p:txBody>
      </p:sp>
      <p:cxnSp>
        <p:nvCxnSpPr>
          <p:cNvPr id="45" name="Straight Arrow Connector 44">
            <a:extLst>
              <a:ext uri="{FF2B5EF4-FFF2-40B4-BE49-F238E27FC236}">
                <a16:creationId xmlns:a16="http://schemas.microsoft.com/office/drawing/2014/main" id="{2ADEF1FB-4DDA-1083-2888-E5AD2E1D3163}"/>
              </a:ext>
            </a:extLst>
          </p:cNvPr>
          <p:cNvCxnSpPr>
            <a:cxnSpLocks/>
          </p:cNvCxnSpPr>
          <p:nvPr/>
        </p:nvCxnSpPr>
        <p:spPr>
          <a:xfrm>
            <a:off x="9795164" y="2435638"/>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5738434B-3C5F-7E4D-C63C-A082AB918B67}"/>
              </a:ext>
            </a:extLst>
          </p:cNvPr>
          <p:cNvSpPr txBox="1"/>
          <p:nvPr/>
        </p:nvSpPr>
        <p:spPr>
          <a:xfrm>
            <a:off x="7703882" y="2804970"/>
            <a:ext cx="4171440" cy="369332"/>
          </a:xfrm>
          <a:prstGeom prst="rect">
            <a:avLst/>
          </a:prstGeom>
          <a:noFill/>
          <a:ln>
            <a:solidFill>
              <a:schemeClr val="tx1"/>
            </a:solidFill>
          </a:ln>
        </p:spPr>
        <p:txBody>
          <a:bodyPr wrap="square" rtlCol="0">
            <a:spAutoFit/>
          </a:bodyPr>
          <a:lstStyle/>
          <a:p>
            <a:r>
              <a:rPr lang="en-GB" dirty="0"/>
              <a:t>What do moral judgments express instead?</a:t>
            </a:r>
          </a:p>
        </p:txBody>
      </p:sp>
      <p:cxnSp>
        <p:nvCxnSpPr>
          <p:cNvPr id="55" name="Straight Arrow Connector 54">
            <a:extLst>
              <a:ext uri="{FF2B5EF4-FFF2-40B4-BE49-F238E27FC236}">
                <a16:creationId xmlns:a16="http://schemas.microsoft.com/office/drawing/2014/main" id="{BF0B03EE-9D59-F2C6-6834-6CE74F5A300A}"/>
              </a:ext>
            </a:extLst>
          </p:cNvPr>
          <p:cNvCxnSpPr>
            <a:cxnSpLocks/>
            <a:endCxn id="56" idx="0"/>
          </p:cNvCxnSpPr>
          <p:nvPr/>
        </p:nvCxnSpPr>
        <p:spPr>
          <a:xfrm>
            <a:off x="9795164" y="3270077"/>
            <a:ext cx="27721" cy="20111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FF991ACC-DE15-3D3E-D389-F5FB0C1B3236}"/>
              </a:ext>
            </a:extLst>
          </p:cNvPr>
          <p:cNvSpPr txBox="1"/>
          <p:nvPr/>
        </p:nvSpPr>
        <p:spPr>
          <a:xfrm>
            <a:off x="9011670" y="5281258"/>
            <a:ext cx="1622430" cy="646331"/>
          </a:xfrm>
          <a:prstGeom prst="rect">
            <a:avLst/>
          </a:prstGeom>
          <a:noFill/>
        </p:spPr>
        <p:txBody>
          <a:bodyPr wrap="square" rtlCol="0">
            <a:spAutoFit/>
          </a:bodyPr>
          <a:lstStyle/>
          <a:p>
            <a:pPr algn="ctr"/>
            <a:r>
              <a:rPr lang="en-GB" dirty="0"/>
              <a:t>Quasi-Realism (e.g. Blackburn)</a:t>
            </a:r>
          </a:p>
        </p:txBody>
      </p:sp>
      <p:cxnSp>
        <p:nvCxnSpPr>
          <p:cNvPr id="57" name="Straight Arrow Connector 56">
            <a:extLst>
              <a:ext uri="{FF2B5EF4-FFF2-40B4-BE49-F238E27FC236}">
                <a16:creationId xmlns:a16="http://schemas.microsoft.com/office/drawing/2014/main" id="{542B8C5E-3285-6FB4-57E1-C31D4C5669B3}"/>
              </a:ext>
            </a:extLst>
          </p:cNvPr>
          <p:cNvCxnSpPr>
            <a:cxnSpLocks/>
          </p:cNvCxnSpPr>
          <p:nvPr/>
        </p:nvCxnSpPr>
        <p:spPr>
          <a:xfrm>
            <a:off x="9810037" y="3270077"/>
            <a:ext cx="1271559" cy="11614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6663931-B567-BB4E-B597-5480EB4BA159}"/>
              </a:ext>
            </a:extLst>
          </p:cNvPr>
          <p:cNvCxnSpPr>
            <a:cxnSpLocks/>
          </p:cNvCxnSpPr>
          <p:nvPr/>
        </p:nvCxnSpPr>
        <p:spPr>
          <a:xfrm flipH="1">
            <a:off x="8396750" y="3270077"/>
            <a:ext cx="1392851" cy="11906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3F4CBCBC-6E31-12B5-FB00-F265684704E3}"/>
              </a:ext>
            </a:extLst>
          </p:cNvPr>
          <p:cNvSpPr txBox="1"/>
          <p:nvPr/>
        </p:nvSpPr>
        <p:spPr>
          <a:xfrm>
            <a:off x="7368956" y="4431509"/>
            <a:ext cx="1622430" cy="646331"/>
          </a:xfrm>
          <a:prstGeom prst="rect">
            <a:avLst/>
          </a:prstGeom>
          <a:noFill/>
        </p:spPr>
        <p:txBody>
          <a:bodyPr wrap="square" rtlCol="0">
            <a:spAutoFit/>
          </a:bodyPr>
          <a:lstStyle/>
          <a:p>
            <a:pPr algn="ctr"/>
            <a:r>
              <a:rPr lang="en-GB" dirty="0"/>
              <a:t>Emotivism (e.g. Ayer)</a:t>
            </a:r>
          </a:p>
        </p:txBody>
      </p:sp>
      <p:sp>
        <p:nvSpPr>
          <p:cNvPr id="69" name="TextBox 68">
            <a:extLst>
              <a:ext uri="{FF2B5EF4-FFF2-40B4-BE49-F238E27FC236}">
                <a16:creationId xmlns:a16="http://schemas.microsoft.com/office/drawing/2014/main" id="{48C51198-DCF0-8BB1-D07B-B3DE07CB70D1}"/>
              </a:ext>
            </a:extLst>
          </p:cNvPr>
          <p:cNvSpPr txBox="1"/>
          <p:nvPr/>
        </p:nvSpPr>
        <p:spPr>
          <a:xfrm>
            <a:off x="10427430" y="4394719"/>
            <a:ext cx="1622430" cy="923330"/>
          </a:xfrm>
          <a:prstGeom prst="rect">
            <a:avLst/>
          </a:prstGeom>
          <a:noFill/>
        </p:spPr>
        <p:txBody>
          <a:bodyPr wrap="square" rtlCol="0">
            <a:spAutoFit/>
          </a:bodyPr>
          <a:lstStyle/>
          <a:p>
            <a:pPr algn="ctr"/>
            <a:r>
              <a:rPr lang="en-GB" dirty="0"/>
              <a:t>Norm-</a:t>
            </a:r>
            <a:r>
              <a:rPr lang="en-GB" dirty="0" err="1"/>
              <a:t>Expressivism</a:t>
            </a:r>
            <a:r>
              <a:rPr lang="en-GB" dirty="0"/>
              <a:t> (e.g. Gibbard)</a:t>
            </a:r>
          </a:p>
        </p:txBody>
      </p:sp>
      <p:sp>
        <p:nvSpPr>
          <p:cNvPr id="82" name="TextBox 81">
            <a:extLst>
              <a:ext uri="{FF2B5EF4-FFF2-40B4-BE49-F238E27FC236}">
                <a16:creationId xmlns:a16="http://schemas.microsoft.com/office/drawing/2014/main" id="{4113EA14-29C6-51B1-E3AD-7BBEFE36046A}"/>
              </a:ext>
            </a:extLst>
          </p:cNvPr>
          <p:cNvSpPr txBox="1"/>
          <p:nvPr/>
        </p:nvSpPr>
        <p:spPr>
          <a:xfrm>
            <a:off x="8852994" y="737815"/>
            <a:ext cx="3022328" cy="369332"/>
          </a:xfrm>
          <a:prstGeom prst="rect">
            <a:avLst/>
          </a:prstGeom>
          <a:noFill/>
        </p:spPr>
        <p:txBody>
          <a:bodyPr wrap="square" rtlCol="0">
            <a:spAutoFit/>
          </a:bodyPr>
          <a:lstStyle/>
          <a:p>
            <a:r>
              <a:rPr lang="en-GB" dirty="0"/>
              <a:t>[Inspired by Miller (2013: 8)]</a:t>
            </a:r>
          </a:p>
        </p:txBody>
      </p:sp>
    </p:spTree>
    <p:extLst>
      <p:ext uri="{BB962C8B-B14F-4D97-AF65-F5344CB8AC3E}">
        <p14:creationId xmlns:p14="http://schemas.microsoft.com/office/powerpoint/2010/main" val="2442817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06494-D1AE-67D6-52AC-AF67B7809F7D}"/>
              </a:ext>
            </a:extLst>
          </p:cNvPr>
          <p:cNvSpPr>
            <a:spLocks noGrp="1"/>
          </p:cNvSpPr>
          <p:nvPr>
            <p:ph type="title"/>
          </p:nvPr>
        </p:nvSpPr>
        <p:spPr/>
        <p:txBody>
          <a:bodyPr/>
          <a:lstStyle/>
          <a:p>
            <a:r>
              <a:rPr lang="en-GB" dirty="0"/>
              <a:t>4. A Note on Method (David Enoch)</a:t>
            </a:r>
          </a:p>
        </p:txBody>
      </p:sp>
      <p:sp>
        <p:nvSpPr>
          <p:cNvPr id="3" name="Content Placeholder 2">
            <a:extLst>
              <a:ext uri="{FF2B5EF4-FFF2-40B4-BE49-F238E27FC236}">
                <a16:creationId xmlns:a16="http://schemas.microsoft.com/office/drawing/2014/main" id="{EEFE60D6-B756-D969-D803-8F2E4D2E92B7}"/>
              </a:ext>
            </a:extLst>
          </p:cNvPr>
          <p:cNvSpPr>
            <a:spLocks noGrp="1"/>
          </p:cNvSpPr>
          <p:nvPr>
            <p:ph idx="1"/>
          </p:nvPr>
        </p:nvSpPr>
        <p:spPr/>
        <p:txBody>
          <a:bodyPr/>
          <a:lstStyle/>
          <a:p>
            <a:pPr algn="just">
              <a:buFont typeface="Wingdings" pitchFamily="2" charset="2"/>
              <a:buChar char="Ø"/>
            </a:pPr>
            <a:r>
              <a:rPr lang="en-GB" dirty="0"/>
              <a:t> ‘It would be great’ if one metaethical view ‘had </a:t>
            </a:r>
            <a:r>
              <a:rPr lang="en-GB" i="1" dirty="0"/>
              <a:t>everything </a:t>
            </a:r>
            <a:r>
              <a:rPr lang="en-GB" dirty="0"/>
              <a:t>going for it, if, in other words, whenever you compared it to any alternative view in any respect, this view always seemed the more attractive one.’ </a:t>
            </a:r>
          </a:p>
          <a:p>
            <a:pPr algn="just">
              <a:buFont typeface="Wingdings" pitchFamily="2" charset="2"/>
              <a:buChar char="Ø"/>
            </a:pPr>
            <a:r>
              <a:rPr lang="en-GB" dirty="0"/>
              <a:t>But this seems ‘unlikely to be the case: after all, highly intelligent, good philosophers can be found on all sides […] and had there been a view that scored higher than any alternative on </a:t>
            </a:r>
            <a:r>
              <a:rPr lang="en-GB" i="1" dirty="0"/>
              <a:t>each and every</a:t>
            </a:r>
            <a:r>
              <a:rPr lang="en-GB" dirty="0"/>
              <a:t> relevant issue, chances are the philosophical debate in this area would have been much less lively.’</a:t>
            </a:r>
          </a:p>
          <a:p>
            <a:pPr algn="just">
              <a:buFont typeface="Wingdings" pitchFamily="2" charset="2"/>
              <a:buChar char="Ø"/>
            </a:pPr>
            <a:r>
              <a:rPr lang="en-GB" dirty="0"/>
              <a:t> So: ‘What we should look for […] is the philosophical theory that is best as a theory overall - and this is consistent, of course, with its losing some plausibility points on this or that issue, as long as it makes up for this loss with the plausibility points it honestly earns on other issues.’ (Enoch 2011: 14).</a:t>
            </a:r>
          </a:p>
        </p:txBody>
      </p:sp>
    </p:spTree>
    <p:extLst>
      <p:ext uri="{BB962C8B-B14F-4D97-AF65-F5344CB8AC3E}">
        <p14:creationId xmlns:p14="http://schemas.microsoft.com/office/powerpoint/2010/main" val="4089059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F8627-205F-5CDD-DF53-72124985C524}"/>
              </a:ext>
            </a:extLst>
          </p:cNvPr>
          <p:cNvSpPr>
            <a:spLocks noGrp="1"/>
          </p:cNvSpPr>
          <p:nvPr>
            <p:ph type="title"/>
          </p:nvPr>
        </p:nvSpPr>
        <p:spPr/>
        <p:txBody>
          <a:bodyPr/>
          <a:lstStyle/>
          <a:p>
            <a:r>
              <a:rPr lang="en-GB" dirty="0"/>
              <a:t>5. A note on history</a:t>
            </a:r>
          </a:p>
        </p:txBody>
      </p:sp>
      <p:sp>
        <p:nvSpPr>
          <p:cNvPr id="3" name="Content Placeholder 2">
            <a:extLst>
              <a:ext uri="{FF2B5EF4-FFF2-40B4-BE49-F238E27FC236}">
                <a16:creationId xmlns:a16="http://schemas.microsoft.com/office/drawing/2014/main" id="{AF32E7F2-803C-0E26-2C85-97E25B4113B5}"/>
              </a:ext>
            </a:extLst>
          </p:cNvPr>
          <p:cNvSpPr>
            <a:spLocks noGrp="1"/>
          </p:cNvSpPr>
          <p:nvPr>
            <p:ph idx="1"/>
          </p:nvPr>
        </p:nvSpPr>
        <p:spPr/>
        <p:txBody>
          <a:bodyPr/>
          <a:lstStyle/>
          <a:p>
            <a:pPr algn="just">
              <a:buFont typeface="Wingdings" pitchFamily="2" charset="2"/>
              <a:buChar char="Ø"/>
            </a:pPr>
            <a:r>
              <a:rPr lang="en-GB" dirty="0"/>
              <a:t> Within Anglophone philosophy, metaethics (self-consciously conceived) really took off in the 20thC. Indeed from c.1903 (Moore’s </a:t>
            </a:r>
            <a:r>
              <a:rPr lang="en-GB" i="1" dirty="0"/>
              <a:t>Principia </a:t>
            </a:r>
            <a:r>
              <a:rPr lang="en-GB" i="1" dirty="0" err="1"/>
              <a:t>Ethica</a:t>
            </a:r>
            <a:r>
              <a:rPr lang="en-GB" dirty="0"/>
              <a:t>)</a:t>
            </a:r>
            <a:r>
              <a:rPr lang="en-GB" i="1" dirty="0"/>
              <a:t> </a:t>
            </a:r>
            <a:r>
              <a:rPr lang="en-GB" dirty="0"/>
              <a:t>to c.1971 (Rawls’s </a:t>
            </a:r>
            <a:r>
              <a:rPr lang="en-GB" i="1" dirty="0"/>
              <a:t>A Theory of Justice, </a:t>
            </a:r>
            <a:r>
              <a:rPr lang="en-GB" dirty="0"/>
              <a:t>first issue of </a:t>
            </a:r>
            <a:r>
              <a:rPr lang="en-GB" i="1" dirty="0"/>
              <a:t>Philosophy &amp; Public Affairs</a:t>
            </a:r>
            <a:r>
              <a:rPr lang="en-GB" dirty="0"/>
              <a:t>), ethical discussions within Anglophone philosophy were </a:t>
            </a:r>
            <a:r>
              <a:rPr lang="en-GB" i="1" dirty="0"/>
              <a:t>predominantly</a:t>
            </a:r>
            <a:r>
              <a:rPr lang="en-GB" dirty="0"/>
              <a:t> second-order. Why?</a:t>
            </a:r>
          </a:p>
          <a:p>
            <a:pPr algn="just">
              <a:buFont typeface="Wingdings" pitchFamily="2" charset="2"/>
              <a:buChar char="Ø"/>
            </a:pPr>
            <a:r>
              <a:rPr lang="en-GB" dirty="0"/>
              <a:t> Two features of analytic philosophy worth noting:</a:t>
            </a:r>
          </a:p>
          <a:p>
            <a:pPr marL="725760" indent="-457200" algn="just">
              <a:buFont typeface="+mj-lt"/>
              <a:buAutoNum type="arabicPeriod"/>
            </a:pPr>
            <a:r>
              <a:rPr lang="en-GB" dirty="0"/>
              <a:t>The linguistic turn: philosophy of language as ‘first philosophy’ (</a:t>
            </a:r>
            <a:r>
              <a:rPr lang="en-GB" dirty="0" err="1"/>
              <a:t>Dummett</a:t>
            </a:r>
            <a:r>
              <a:rPr lang="en-GB" dirty="0"/>
              <a:t> 1993).</a:t>
            </a:r>
          </a:p>
          <a:p>
            <a:pPr marL="725760" indent="-457200" algn="just">
              <a:buFont typeface="+mj-lt"/>
              <a:buAutoNum type="arabicPeriod"/>
            </a:pPr>
            <a:r>
              <a:rPr lang="en-GB" dirty="0"/>
              <a:t>Respect for science: the ‘philosophical quest’ as reconciling the </a:t>
            </a:r>
            <a:r>
              <a:rPr lang="en-GB" i="1" dirty="0"/>
              <a:t>manifest image</a:t>
            </a:r>
            <a:r>
              <a:rPr lang="en-GB" dirty="0"/>
              <a:t> with the </a:t>
            </a:r>
            <a:r>
              <a:rPr lang="en-GB" i="1" dirty="0"/>
              <a:t>scientific image</a:t>
            </a:r>
            <a:r>
              <a:rPr lang="en-GB" dirty="0"/>
              <a:t> (Sellars 1962) =&gt; the dual challenges of </a:t>
            </a:r>
            <a:r>
              <a:rPr lang="en-GB" i="1" dirty="0"/>
              <a:t>internal accommodation</a:t>
            </a:r>
            <a:r>
              <a:rPr lang="en-GB" dirty="0"/>
              <a:t> and </a:t>
            </a:r>
            <a:r>
              <a:rPr lang="en-GB" i="1" dirty="0"/>
              <a:t>external accommodation </a:t>
            </a:r>
            <a:r>
              <a:rPr lang="en-GB" dirty="0"/>
              <a:t>in metaethics (Finlay 2007).</a:t>
            </a:r>
          </a:p>
        </p:txBody>
      </p:sp>
    </p:spTree>
    <p:extLst>
      <p:ext uri="{BB962C8B-B14F-4D97-AF65-F5344CB8AC3E}">
        <p14:creationId xmlns:p14="http://schemas.microsoft.com/office/powerpoint/2010/main" val="1077889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33656-9E85-E269-B8A5-033A9C00393D}"/>
              </a:ext>
            </a:extLst>
          </p:cNvPr>
          <p:cNvSpPr>
            <a:spLocks noGrp="1"/>
          </p:cNvSpPr>
          <p:nvPr>
            <p:ph type="title"/>
          </p:nvPr>
        </p:nvSpPr>
        <p:spPr/>
        <p:txBody>
          <a:bodyPr/>
          <a:lstStyle/>
          <a:p>
            <a:r>
              <a:rPr lang="en-GB" dirty="0"/>
              <a:t>6. Metaethics as ideology? (Christoph </a:t>
            </a:r>
            <a:r>
              <a:rPr lang="en-GB" dirty="0" err="1"/>
              <a:t>Schuringa</a:t>
            </a:r>
            <a:r>
              <a:rPr lang="en-GB" dirty="0"/>
              <a:t>)</a:t>
            </a:r>
          </a:p>
        </p:txBody>
      </p:sp>
      <p:sp>
        <p:nvSpPr>
          <p:cNvPr id="3" name="Content Placeholder 2">
            <a:extLst>
              <a:ext uri="{FF2B5EF4-FFF2-40B4-BE49-F238E27FC236}">
                <a16:creationId xmlns:a16="http://schemas.microsoft.com/office/drawing/2014/main" id="{992910DC-B596-E85B-2B67-EBC39C1635EA}"/>
              </a:ext>
            </a:extLst>
          </p:cNvPr>
          <p:cNvSpPr>
            <a:spLocks noGrp="1"/>
          </p:cNvSpPr>
          <p:nvPr>
            <p:ph idx="1"/>
          </p:nvPr>
        </p:nvSpPr>
        <p:spPr/>
        <p:txBody>
          <a:bodyPr>
            <a:normAutofit/>
          </a:bodyPr>
          <a:lstStyle/>
          <a:p>
            <a:pPr algn="just">
              <a:buFont typeface="Wingdings" pitchFamily="2" charset="2"/>
              <a:buChar char="Ø"/>
            </a:pPr>
            <a:r>
              <a:rPr lang="en-GB" dirty="0"/>
              <a:t> A </a:t>
            </a:r>
            <a:r>
              <a:rPr lang="en-GB" i="1" dirty="0"/>
              <a:t>defender</a:t>
            </a:r>
            <a:r>
              <a:rPr lang="en-GB" dirty="0"/>
              <a:t> of the analytic tradition might point to the linguistic turn and respect for science amongst other factors to explain metaethics’s 20thC rise; to what might a </a:t>
            </a:r>
            <a:r>
              <a:rPr lang="en-GB" i="1" dirty="0"/>
              <a:t>critic</a:t>
            </a:r>
            <a:r>
              <a:rPr lang="en-GB" dirty="0"/>
              <a:t> of the analytic tradition point?</a:t>
            </a:r>
          </a:p>
          <a:p>
            <a:pPr algn="just">
              <a:buFont typeface="Wingdings" pitchFamily="2" charset="2"/>
              <a:buChar char="Ø"/>
            </a:pPr>
            <a:r>
              <a:rPr lang="en-GB" dirty="0"/>
              <a:t> In his recent book </a:t>
            </a:r>
            <a:r>
              <a:rPr lang="en-GB" i="1" dirty="0"/>
              <a:t>A Social History of Analytic Philosophy </a:t>
            </a:r>
            <a:r>
              <a:rPr lang="en-GB" dirty="0"/>
              <a:t>(2025), Christoph </a:t>
            </a:r>
            <a:r>
              <a:rPr lang="en-GB" dirty="0" err="1"/>
              <a:t>Schuringa</a:t>
            </a:r>
            <a:r>
              <a:rPr lang="en-GB" dirty="0"/>
              <a:t> argues (only occasionally convincingly):</a:t>
            </a:r>
          </a:p>
          <a:p>
            <a:pPr marL="725760" indent="-457200" algn="just">
              <a:buFont typeface="+mj-lt"/>
              <a:buAutoNum type="arabicPeriod"/>
            </a:pPr>
            <a:r>
              <a:rPr lang="en-GB" dirty="0"/>
              <a:t>The predominance of second-order moral discourse represented a </a:t>
            </a:r>
            <a:r>
              <a:rPr lang="en-GB" i="1" dirty="0"/>
              <a:t>retreat</a:t>
            </a:r>
            <a:r>
              <a:rPr lang="en-GB" dirty="0"/>
              <a:t> from first-order moral discourse, i.e. was symptomatic of a moral-political </a:t>
            </a:r>
            <a:r>
              <a:rPr lang="en-GB" i="1" dirty="0"/>
              <a:t>quietism.</a:t>
            </a:r>
            <a:r>
              <a:rPr lang="en-GB" dirty="0"/>
              <a:t> =&gt; Compare: Ayer vs. the Vienna Circle.</a:t>
            </a:r>
          </a:p>
          <a:p>
            <a:pPr marL="725760" indent="-457200" algn="just">
              <a:buFont typeface="+mj-lt"/>
              <a:buAutoNum type="arabicPeriod"/>
            </a:pPr>
            <a:r>
              <a:rPr lang="en-GB"/>
              <a:t>More generally, much </a:t>
            </a:r>
            <a:r>
              <a:rPr lang="en-GB" dirty="0"/>
              <a:t>analytic philosophy has been </a:t>
            </a:r>
            <a:r>
              <a:rPr lang="en-GB" i="1" dirty="0"/>
              <a:t>ideological</a:t>
            </a:r>
            <a:r>
              <a:rPr lang="en-GB" dirty="0"/>
              <a:t> in the sense that it has reflected the interests and/or experiences of a </a:t>
            </a:r>
            <a:r>
              <a:rPr lang="en-GB" i="1" dirty="0"/>
              <a:t>narrow demographic base</a:t>
            </a:r>
            <a:r>
              <a:rPr lang="en-GB" i="1"/>
              <a:t>. </a:t>
            </a:r>
            <a:r>
              <a:rPr lang="en-GB"/>
              <a:t>=&gt; </a:t>
            </a:r>
            <a:r>
              <a:rPr lang="en-GB" dirty="0"/>
              <a:t>Consider: Moore and the Bloomsbury Group.</a:t>
            </a:r>
          </a:p>
          <a:p>
            <a:pPr marL="725760" indent="-457200" algn="just">
              <a:buFont typeface="+mj-lt"/>
              <a:buAutoNum type="arabicPeriod"/>
            </a:pPr>
            <a:endParaRPr lang="en-GB" dirty="0"/>
          </a:p>
          <a:p>
            <a:pPr marL="725760" indent="-457200" algn="just">
              <a:buFont typeface="+mj-lt"/>
              <a:buAutoNum type="arabicPeriod"/>
            </a:pPr>
            <a:endParaRPr lang="en-GB" dirty="0"/>
          </a:p>
        </p:txBody>
      </p:sp>
    </p:spTree>
    <p:extLst>
      <p:ext uri="{BB962C8B-B14F-4D97-AF65-F5344CB8AC3E}">
        <p14:creationId xmlns:p14="http://schemas.microsoft.com/office/powerpoint/2010/main" val="301817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2121A-3565-7D00-FEC6-9252A05740F1}"/>
              </a:ext>
            </a:extLst>
          </p:cNvPr>
          <p:cNvSpPr>
            <a:spLocks noGrp="1"/>
          </p:cNvSpPr>
          <p:nvPr>
            <p:ph type="title"/>
          </p:nvPr>
        </p:nvSpPr>
        <p:spPr/>
        <p:txBody>
          <a:bodyPr/>
          <a:lstStyle/>
          <a:p>
            <a:r>
              <a:rPr lang="en-GB" dirty="0"/>
              <a:t>references</a:t>
            </a:r>
          </a:p>
        </p:txBody>
      </p:sp>
      <p:sp>
        <p:nvSpPr>
          <p:cNvPr id="3" name="Content Placeholder 2">
            <a:extLst>
              <a:ext uri="{FF2B5EF4-FFF2-40B4-BE49-F238E27FC236}">
                <a16:creationId xmlns:a16="http://schemas.microsoft.com/office/drawing/2014/main" id="{59758E82-3D3A-CB44-AD0E-5CB1D9F1BD7C}"/>
              </a:ext>
            </a:extLst>
          </p:cNvPr>
          <p:cNvSpPr>
            <a:spLocks noGrp="1"/>
          </p:cNvSpPr>
          <p:nvPr>
            <p:ph idx="1"/>
          </p:nvPr>
        </p:nvSpPr>
        <p:spPr>
          <a:xfrm>
            <a:off x="1024128" y="1710047"/>
            <a:ext cx="9720073" cy="4963885"/>
          </a:xfrm>
        </p:spPr>
        <p:txBody>
          <a:bodyPr>
            <a:normAutofit fontScale="92500"/>
          </a:bodyPr>
          <a:lstStyle/>
          <a:p>
            <a:r>
              <a:rPr lang="en-GB" dirty="0" err="1"/>
              <a:t>Dummett</a:t>
            </a:r>
            <a:r>
              <a:rPr lang="en-GB" dirty="0"/>
              <a:t>, Michael (1993). </a:t>
            </a:r>
            <a:r>
              <a:rPr lang="en-GB" i="1" dirty="0"/>
              <a:t>Origins of Analytical Philosophy</a:t>
            </a:r>
            <a:r>
              <a:rPr lang="en-GB" dirty="0"/>
              <a:t>. London: Duckworth.</a:t>
            </a:r>
          </a:p>
          <a:p>
            <a:r>
              <a:rPr lang="en-GB" dirty="0"/>
              <a:t>Enoch, David (2011). </a:t>
            </a:r>
            <a:r>
              <a:rPr lang="en-GB" i="1" dirty="0"/>
              <a:t>Taking Morality Seriously: A </a:t>
            </a:r>
            <a:r>
              <a:rPr lang="en-GB" i="1" dirty="0" err="1"/>
              <a:t>Defense</a:t>
            </a:r>
            <a:r>
              <a:rPr lang="en-GB" i="1" dirty="0"/>
              <a:t> of Robust Realism</a:t>
            </a:r>
            <a:r>
              <a:rPr lang="en-GB" dirty="0"/>
              <a:t>. Oxford: Oxford University Press.</a:t>
            </a:r>
          </a:p>
          <a:p>
            <a:r>
              <a:rPr lang="en-GB" dirty="0"/>
              <a:t>Finlay, Stephen (2007). ‘Four Faces of Moral Realism.’ </a:t>
            </a:r>
            <a:r>
              <a:rPr lang="en-GB" i="1" dirty="0"/>
              <a:t>Philosophy Compass</a:t>
            </a:r>
            <a:r>
              <a:rPr lang="en-GB" dirty="0"/>
              <a:t> 2(6): 820-849.</a:t>
            </a:r>
          </a:p>
          <a:p>
            <a:r>
              <a:rPr lang="en-GB" dirty="0"/>
              <a:t>Fisher, Andrew (2014). </a:t>
            </a:r>
            <a:r>
              <a:rPr lang="en-GB" i="1" dirty="0"/>
              <a:t>Metaethics: An Introduction</a:t>
            </a:r>
            <a:r>
              <a:rPr lang="en-GB" dirty="0"/>
              <a:t>. New York: Routledge.</a:t>
            </a:r>
          </a:p>
          <a:p>
            <a:r>
              <a:rPr lang="en-GB" dirty="0"/>
              <a:t>Miller, Alexander (2013). </a:t>
            </a:r>
            <a:r>
              <a:rPr lang="en-GB" i="1" dirty="0"/>
              <a:t>Contemporary Metaethics: An Introduction (2</a:t>
            </a:r>
            <a:r>
              <a:rPr lang="en-GB" i="1" baseline="30000" dirty="0"/>
              <a:t>nd</a:t>
            </a:r>
            <a:r>
              <a:rPr lang="en-GB" i="1" dirty="0"/>
              <a:t> ed.</a:t>
            </a:r>
            <a:r>
              <a:rPr lang="en-GB" dirty="0"/>
              <a:t>). Cambridge: Polity Press.</a:t>
            </a:r>
          </a:p>
          <a:p>
            <a:r>
              <a:rPr lang="en-GB" dirty="0" err="1"/>
              <a:t>Millgram</a:t>
            </a:r>
            <a:r>
              <a:rPr lang="en-GB" dirty="0"/>
              <a:t>, Elijah (1995). ‘Was Hume a </a:t>
            </a:r>
            <a:r>
              <a:rPr lang="en-GB" dirty="0" err="1"/>
              <a:t>Humean</a:t>
            </a:r>
            <a:r>
              <a:rPr lang="en-GB" dirty="0"/>
              <a:t>?’ </a:t>
            </a:r>
            <a:r>
              <a:rPr lang="en-GB" i="1" dirty="0"/>
              <a:t>Hume Studies</a:t>
            </a:r>
            <a:r>
              <a:rPr lang="en-GB" dirty="0"/>
              <a:t> 31(1): 75-93.</a:t>
            </a:r>
          </a:p>
          <a:p>
            <a:r>
              <a:rPr lang="en-GB" dirty="0" err="1"/>
              <a:t>Schuringa</a:t>
            </a:r>
            <a:r>
              <a:rPr lang="en-GB" dirty="0"/>
              <a:t>, Christoph (2025). </a:t>
            </a:r>
            <a:r>
              <a:rPr lang="en-GB" i="1" dirty="0"/>
              <a:t>A Social History of Analytic Philosophy</a:t>
            </a:r>
            <a:r>
              <a:rPr lang="en-GB" dirty="0"/>
              <a:t>. London: Verso.</a:t>
            </a:r>
          </a:p>
          <a:p>
            <a:r>
              <a:rPr lang="en-GB" dirty="0"/>
              <a:t>Sellars, Wilfred (1962). ‘Philosophy and the Scientific Image of Man.’ In Robert </a:t>
            </a:r>
            <a:r>
              <a:rPr lang="en-GB" dirty="0" err="1"/>
              <a:t>Colodny</a:t>
            </a:r>
            <a:r>
              <a:rPr lang="en-GB" dirty="0"/>
              <a:t> ed., </a:t>
            </a:r>
            <a:r>
              <a:rPr lang="en-GB" i="1" dirty="0"/>
              <a:t>Frontiers of Science and Philosophy</a:t>
            </a:r>
            <a:r>
              <a:rPr lang="en-GB" dirty="0"/>
              <a:t>, 35-78. Pittsburgh: University of Pittsburgh Press.</a:t>
            </a:r>
          </a:p>
          <a:p>
            <a:r>
              <a:rPr lang="en-GB" dirty="0"/>
              <a:t>Smith, Michael (1994). </a:t>
            </a:r>
            <a:r>
              <a:rPr lang="en-GB" i="1" dirty="0"/>
              <a:t>The Moral Problem</a:t>
            </a:r>
            <a:r>
              <a:rPr lang="en-GB" dirty="0"/>
              <a:t>. Oxford: Blackwell.</a:t>
            </a:r>
          </a:p>
        </p:txBody>
      </p:sp>
    </p:spTree>
    <p:extLst>
      <p:ext uri="{BB962C8B-B14F-4D97-AF65-F5344CB8AC3E}">
        <p14:creationId xmlns:p14="http://schemas.microsoft.com/office/powerpoint/2010/main" val="2232188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44785-9701-E9D2-8890-E0E37432E14D}"/>
              </a:ext>
            </a:extLst>
          </p:cNvPr>
          <p:cNvSpPr>
            <a:spLocks noGrp="1"/>
          </p:cNvSpPr>
          <p:nvPr>
            <p:ph type="ctrTitle"/>
          </p:nvPr>
        </p:nvSpPr>
        <p:spPr/>
        <p:txBody>
          <a:bodyPr/>
          <a:lstStyle/>
          <a:p>
            <a:r>
              <a:rPr lang="en-GB" dirty="0"/>
              <a:t>Lecture 2: Naturalist Realism</a:t>
            </a:r>
          </a:p>
        </p:txBody>
      </p:sp>
      <p:sp>
        <p:nvSpPr>
          <p:cNvPr id="3" name="Subtitle 2">
            <a:extLst>
              <a:ext uri="{FF2B5EF4-FFF2-40B4-BE49-F238E27FC236}">
                <a16:creationId xmlns:a16="http://schemas.microsoft.com/office/drawing/2014/main" id="{304DB7D5-E8E8-E67B-60CC-15588C2FF7B1}"/>
              </a:ext>
            </a:extLst>
          </p:cNvPr>
          <p:cNvSpPr>
            <a:spLocks noGrp="1"/>
          </p:cNvSpPr>
          <p:nvPr>
            <p:ph type="subTitle" idx="1"/>
          </p:nvPr>
        </p:nvSpPr>
        <p:spPr/>
        <p:txBody>
          <a:bodyPr>
            <a:normAutofit lnSpcReduction="10000"/>
          </a:bodyPr>
          <a:lstStyle/>
          <a:p>
            <a:r>
              <a:rPr lang="en-GB" dirty="0"/>
              <a:t>Dr. Nick Clanchy</a:t>
            </a:r>
          </a:p>
          <a:p>
            <a:r>
              <a:rPr lang="en-GB" dirty="0"/>
              <a:t>Departmental Lecturer in Ethics and Feminist Philosophy</a:t>
            </a:r>
          </a:p>
          <a:p>
            <a:r>
              <a:rPr lang="en-GB" dirty="0">
                <a:hlinkClick r:id="rId2"/>
              </a:rPr>
              <a:t>nicholas.clanchy@philosophy.ox.ac.uk</a:t>
            </a:r>
            <a:r>
              <a:rPr lang="en-GB" dirty="0"/>
              <a:t> </a:t>
            </a:r>
          </a:p>
        </p:txBody>
      </p:sp>
    </p:spTree>
    <p:extLst>
      <p:ext uri="{BB962C8B-B14F-4D97-AF65-F5344CB8AC3E}">
        <p14:creationId xmlns:p14="http://schemas.microsoft.com/office/powerpoint/2010/main" val="13050239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203</TotalTime>
  <Words>3193</Words>
  <Application>Microsoft Macintosh PowerPoint</Application>
  <PresentationFormat>Widescreen</PresentationFormat>
  <Paragraphs>166</Paragraphs>
  <Slides>23</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Symbol</vt:lpstr>
      <vt:lpstr>Tw Cen MT</vt:lpstr>
      <vt:lpstr>Tw Cen MT Condensed</vt:lpstr>
      <vt:lpstr>Wingdings</vt:lpstr>
      <vt:lpstr>Wingdings 3</vt:lpstr>
      <vt:lpstr>Integral</vt:lpstr>
      <vt:lpstr>Lecture 1: What is metaethics?</vt:lpstr>
      <vt:lpstr>1. What is metaethics?</vt:lpstr>
      <vt:lpstr>2. The moral problem (Michael Smith)</vt:lpstr>
      <vt:lpstr>3. A map of isms</vt:lpstr>
      <vt:lpstr>4. A Note on Method (David Enoch)</vt:lpstr>
      <vt:lpstr>5. A note on history</vt:lpstr>
      <vt:lpstr>6. Metaethics as ideology? (Christoph Schuringa)</vt:lpstr>
      <vt:lpstr>references</vt:lpstr>
      <vt:lpstr>Lecture 2: Naturalist Realism</vt:lpstr>
      <vt:lpstr>1. A Recap of isms</vt:lpstr>
      <vt:lpstr>2. Why Moral realism? (David Brink)</vt:lpstr>
      <vt:lpstr>3. What about the moral problem? (Michael Smith)</vt:lpstr>
      <vt:lpstr>4. Why naturalist realism? (Matthew lutz)</vt:lpstr>
      <vt:lpstr>5. The open question argument (G.E. Moore)</vt:lpstr>
      <vt:lpstr>6. The naturalistic fallacy (G.E. Moore)</vt:lpstr>
      <vt:lpstr>7. Does the oqa beg the question? (William Frankena)</vt:lpstr>
      <vt:lpstr>8. Predicative vs. attributive adjectives (Peter Geach)</vt:lpstr>
      <vt:lpstr>9. Neo-Aristotelianism (Foot, macintyre, et al)</vt:lpstr>
      <vt:lpstr>10. Cornell realism (brink, sturgeon, et al)</vt:lpstr>
      <vt:lpstr>11. Moral twin earth (Horgan &amp; Timmons)</vt:lpstr>
      <vt:lpstr>references</vt:lpstr>
      <vt:lpstr>References Cont.</vt:lpstr>
      <vt:lpstr>References 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What is metaethics?</dc:title>
  <dc:creator>Nick Clanchy</dc:creator>
  <cp:lastModifiedBy>Nick Clanchy</cp:lastModifiedBy>
  <cp:revision>2</cp:revision>
  <dcterms:created xsi:type="dcterms:W3CDTF">2026-01-18T14:51:24Z</dcterms:created>
  <dcterms:modified xsi:type="dcterms:W3CDTF">2026-01-28T11:14:30Z</dcterms:modified>
</cp:coreProperties>
</file>