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5" r:id="rId7"/>
    <p:sldId id="263" r:id="rId8"/>
    <p:sldId id="260"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5846"/>
  </p:normalViewPr>
  <p:slideViewPr>
    <p:cSldViewPr snapToGrid="0" snapToObjects="1">
      <p:cViewPr varScale="1">
        <p:scale>
          <a:sx n="112" d="100"/>
          <a:sy n="112" d="100"/>
        </p:scale>
        <p:origin x="57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Clanchy" userId="02a310cd25648ba6" providerId="LiveId" clId="{08C311FB-2143-9D42-9CB6-3996A2F2EA12}"/>
    <pc:docChg chg="undo custSel addSld delSld modSld">
      <pc:chgData name="Nick Clanchy" userId="02a310cd25648ba6" providerId="LiveId" clId="{08C311FB-2143-9D42-9CB6-3996A2F2EA12}" dt="2022-10-25T16:50:10.060" v="4315" actId="13926"/>
      <pc:docMkLst>
        <pc:docMk/>
      </pc:docMkLst>
      <pc:sldChg chg="modSp mod">
        <pc:chgData name="Nick Clanchy" userId="02a310cd25648ba6" providerId="LiveId" clId="{08C311FB-2143-9D42-9CB6-3996A2F2EA12}" dt="2022-10-25T14:50:50.887" v="894" actId="20577"/>
        <pc:sldMkLst>
          <pc:docMk/>
          <pc:sldMk cId="2156363358" sldId="257"/>
        </pc:sldMkLst>
        <pc:spChg chg="mod">
          <ac:chgData name="Nick Clanchy" userId="02a310cd25648ba6" providerId="LiveId" clId="{08C311FB-2143-9D42-9CB6-3996A2F2EA12}" dt="2022-10-25T14:50:50.887" v="894" actId="20577"/>
          <ac:spMkLst>
            <pc:docMk/>
            <pc:sldMk cId="2156363358" sldId="257"/>
            <ac:spMk id="3" creationId="{F844C6F4-3D4A-70FF-92A0-01475AEA9CD9}"/>
          </ac:spMkLst>
        </pc:spChg>
      </pc:sldChg>
      <pc:sldChg chg="modSp mod">
        <pc:chgData name="Nick Clanchy" userId="02a310cd25648ba6" providerId="LiveId" clId="{08C311FB-2143-9D42-9CB6-3996A2F2EA12}" dt="2022-10-25T16:33:42.674" v="2675" actId="20577"/>
        <pc:sldMkLst>
          <pc:docMk/>
          <pc:sldMk cId="2594079371" sldId="258"/>
        </pc:sldMkLst>
        <pc:spChg chg="mod">
          <ac:chgData name="Nick Clanchy" userId="02a310cd25648ba6" providerId="LiveId" clId="{08C311FB-2143-9D42-9CB6-3996A2F2EA12}" dt="2022-10-25T16:33:42.674" v="2675" actId="20577"/>
          <ac:spMkLst>
            <pc:docMk/>
            <pc:sldMk cId="2594079371" sldId="258"/>
            <ac:spMk id="3" creationId="{1F810975-08E9-4C7E-7F1E-826155C61C34}"/>
          </ac:spMkLst>
        </pc:spChg>
      </pc:sldChg>
      <pc:sldChg chg="modSp mod">
        <pc:chgData name="Nick Clanchy" userId="02a310cd25648ba6" providerId="LiveId" clId="{08C311FB-2143-9D42-9CB6-3996A2F2EA12}" dt="2022-10-25T16:50:10.060" v="4315" actId="13926"/>
        <pc:sldMkLst>
          <pc:docMk/>
          <pc:sldMk cId="900438948" sldId="259"/>
        </pc:sldMkLst>
        <pc:spChg chg="mod">
          <ac:chgData name="Nick Clanchy" userId="02a310cd25648ba6" providerId="LiveId" clId="{08C311FB-2143-9D42-9CB6-3996A2F2EA12}" dt="2022-10-25T16:50:10.060" v="4315" actId="13926"/>
          <ac:spMkLst>
            <pc:docMk/>
            <pc:sldMk cId="900438948" sldId="259"/>
            <ac:spMk id="3" creationId="{E0A35460-4EFE-B307-A110-473F38FD5CA1}"/>
          </ac:spMkLst>
        </pc:spChg>
      </pc:sldChg>
      <pc:sldChg chg="modSp mod">
        <pc:chgData name="Nick Clanchy" userId="02a310cd25648ba6" providerId="LiveId" clId="{08C311FB-2143-9D42-9CB6-3996A2F2EA12}" dt="2022-10-25T16:49:02.314" v="4307" actId="20577"/>
        <pc:sldMkLst>
          <pc:docMk/>
          <pc:sldMk cId="3415775281" sldId="260"/>
        </pc:sldMkLst>
        <pc:spChg chg="mod">
          <ac:chgData name="Nick Clanchy" userId="02a310cd25648ba6" providerId="LiveId" clId="{08C311FB-2143-9D42-9CB6-3996A2F2EA12}" dt="2022-10-25T16:32:50.800" v="2520" actId="120"/>
          <ac:spMkLst>
            <pc:docMk/>
            <pc:sldMk cId="3415775281" sldId="260"/>
            <ac:spMk id="2" creationId="{52DC2078-6EB2-F3E6-CB11-13A6BFAA66C8}"/>
          </ac:spMkLst>
        </pc:spChg>
        <pc:spChg chg="mod">
          <ac:chgData name="Nick Clanchy" userId="02a310cd25648ba6" providerId="LiveId" clId="{08C311FB-2143-9D42-9CB6-3996A2F2EA12}" dt="2022-10-25T16:49:02.314" v="4307" actId="20577"/>
          <ac:spMkLst>
            <pc:docMk/>
            <pc:sldMk cId="3415775281" sldId="260"/>
            <ac:spMk id="3" creationId="{EF3618B4-90CF-0764-5102-AA9591702685}"/>
          </ac:spMkLst>
        </pc:spChg>
      </pc:sldChg>
      <pc:sldChg chg="del">
        <pc:chgData name="Nick Clanchy" userId="02a310cd25648ba6" providerId="LiveId" clId="{08C311FB-2143-9D42-9CB6-3996A2F2EA12}" dt="2022-10-25T14:46:18.029" v="742" actId="2696"/>
        <pc:sldMkLst>
          <pc:docMk/>
          <pc:sldMk cId="3324123783" sldId="261"/>
        </pc:sldMkLst>
      </pc:sldChg>
      <pc:sldChg chg="modSp mod">
        <pc:chgData name="Nick Clanchy" userId="02a310cd25648ba6" providerId="LiveId" clId="{08C311FB-2143-9D42-9CB6-3996A2F2EA12}" dt="2022-10-25T12:58:34.058" v="54" actId="20577"/>
        <pc:sldMkLst>
          <pc:docMk/>
          <pc:sldMk cId="2106889225" sldId="262"/>
        </pc:sldMkLst>
        <pc:spChg chg="mod">
          <ac:chgData name="Nick Clanchy" userId="02a310cd25648ba6" providerId="LiveId" clId="{08C311FB-2143-9D42-9CB6-3996A2F2EA12}" dt="2022-10-25T12:58:34.058" v="54" actId="20577"/>
          <ac:spMkLst>
            <pc:docMk/>
            <pc:sldMk cId="2106889225" sldId="262"/>
            <ac:spMk id="3" creationId="{C1B3300E-EFE8-14FD-D076-67808D29D4A0}"/>
          </ac:spMkLst>
        </pc:spChg>
      </pc:sldChg>
      <pc:sldChg chg="modSp mod">
        <pc:chgData name="Nick Clanchy" userId="02a310cd25648ba6" providerId="LiveId" clId="{08C311FB-2143-9D42-9CB6-3996A2F2EA12}" dt="2022-10-25T16:35:51.781" v="2883" actId="20577"/>
        <pc:sldMkLst>
          <pc:docMk/>
          <pc:sldMk cId="3115962058" sldId="263"/>
        </pc:sldMkLst>
        <pc:spChg chg="mod">
          <ac:chgData name="Nick Clanchy" userId="02a310cd25648ba6" providerId="LiveId" clId="{08C311FB-2143-9D42-9CB6-3996A2F2EA12}" dt="2022-10-25T16:35:51.781" v="2883" actId="20577"/>
          <ac:spMkLst>
            <pc:docMk/>
            <pc:sldMk cId="3115962058" sldId="263"/>
            <ac:spMk id="3" creationId="{03257473-F706-970C-E074-B1B1A2F72ED9}"/>
          </ac:spMkLst>
        </pc:spChg>
      </pc:sldChg>
      <pc:sldChg chg="del">
        <pc:chgData name="Nick Clanchy" userId="02a310cd25648ba6" providerId="LiveId" clId="{08C311FB-2143-9D42-9CB6-3996A2F2EA12}" dt="2022-10-25T14:41:39.959" v="55" actId="2696"/>
        <pc:sldMkLst>
          <pc:docMk/>
          <pc:sldMk cId="1656486378" sldId="264"/>
        </pc:sldMkLst>
      </pc:sldChg>
      <pc:sldChg chg="modSp mod">
        <pc:chgData name="Nick Clanchy" userId="02a310cd25648ba6" providerId="LiveId" clId="{08C311FB-2143-9D42-9CB6-3996A2F2EA12}" dt="2022-10-25T16:35:27.780" v="2859" actId="20577"/>
        <pc:sldMkLst>
          <pc:docMk/>
          <pc:sldMk cId="3807339870" sldId="265"/>
        </pc:sldMkLst>
        <pc:spChg chg="mod">
          <ac:chgData name="Nick Clanchy" userId="02a310cd25648ba6" providerId="LiveId" clId="{08C311FB-2143-9D42-9CB6-3996A2F2EA12}" dt="2022-10-25T16:35:27.780" v="2859" actId="20577"/>
          <ac:spMkLst>
            <pc:docMk/>
            <pc:sldMk cId="3807339870" sldId="265"/>
            <ac:spMk id="3" creationId="{85A2929B-E965-8728-9C54-D2EA1E713FD7}"/>
          </ac:spMkLst>
        </pc:spChg>
      </pc:sldChg>
      <pc:sldChg chg="modSp new mod">
        <pc:chgData name="Nick Clanchy" userId="02a310cd25648ba6" providerId="LiveId" clId="{08C311FB-2143-9D42-9CB6-3996A2F2EA12}" dt="2022-10-25T16:46:05.410" v="4292" actId="27636"/>
        <pc:sldMkLst>
          <pc:docMk/>
          <pc:sldMk cId="1788116471" sldId="266"/>
        </pc:sldMkLst>
        <pc:spChg chg="mod">
          <ac:chgData name="Nick Clanchy" userId="02a310cd25648ba6" providerId="LiveId" clId="{08C311FB-2143-9D42-9CB6-3996A2F2EA12}" dt="2022-10-25T16:25:16.601" v="2386" actId="20577"/>
          <ac:spMkLst>
            <pc:docMk/>
            <pc:sldMk cId="1788116471" sldId="266"/>
            <ac:spMk id="2" creationId="{ACCAEA90-FFC7-F661-BB8E-733EB9DE488B}"/>
          </ac:spMkLst>
        </pc:spChg>
        <pc:spChg chg="mod">
          <ac:chgData name="Nick Clanchy" userId="02a310cd25648ba6" providerId="LiveId" clId="{08C311FB-2143-9D42-9CB6-3996A2F2EA12}" dt="2022-10-25T16:46:05.410" v="4292" actId="27636"/>
          <ac:spMkLst>
            <pc:docMk/>
            <pc:sldMk cId="1788116471" sldId="266"/>
            <ac:spMk id="3" creationId="{3D98DFE1-55B3-2257-9C64-EB6EC49EE3FC}"/>
          </ac:spMkLst>
        </pc:spChg>
      </pc:sldChg>
      <pc:sldChg chg="del">
        <pc:chgData name="Nick Clanchy" userId="02a310cd25648ba6" providerId="LiveId" clId="{08C311FB-2143-9D42-9CB6-3996A2F2EA12}" dt="2022-10-25T14:49:52.226" v="880" actId="2696"/>
        <pc:sldMkLst>
          <pc:docMk/>
          <pc:sldMk cId="1914479401" sldId="266"/>
        </pc:sldMkLst>
      </pc:sldChg>
      <pc:sldChg chg="modSp new del mod">
        <pc:chgData name="Nick Clanchy" userId="02a310cd25648ba6" providerId="LiveId" clId="{08C311FB-2143-9D42-9CB6-3996A2F2EA12}" dt="2022-10-25T16:24:15.057" v="2305" actId="2696"/>
        <pc:sldMkLst>
          <pc:docMk/>
          <pc:sldMk cId="2590758196" sldId="266"/>
        </pc:sldMkLst>
        <pc:spChg chg="mod">
          <ac:chgData name="Nick Clanchy" userId="02a310cd25648ba6" providerId="LiveId" clId="{08C311FB-2143-9D42-9CB6-3996A2F2EA12}" dt="2022-10-25T14:53:22.839" v="1005" actId="20577"/>
          <ac:spMkLst>
            <pc:docMk/>
            <pc:sldMk cId="2590758196" sldId="266"/>
            <ac:spMk id="2" creationId="{FECFE681-3DF8-5DD4-150F-2DAF0FF916C9}"/>
          </ac:spMkLst>
        </pc:spChg>
        <pc:spChg chg="mod">
          <ac:chgData name="Nick Clanchy" userId="02a310cd25648ba6" providerId="LiveId" clId="{08C311FB-2143-9D42-9CB6-3996A2F2EA12}" dt="2022-10-25T14:53:25.614" v="1006" actId="5793"/>
          <ac:spMkLst>
            <pc:docMk/>
            <pc:sldMk cId="2590758196" sldId="266"/>
            <ac:spMk id="3" creationId="{BBAB1E84-BDB8-A3DC-4348-D15DEF78B09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GB"/>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GB"/>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GB"/>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10/25/22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GB"/>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10/25/22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GB"/>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10/25/22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10/25/22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10/25/22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6EAAC-EB89-90D7-E13C-066FED8FD390}"/>
              </a:ext>
            </a:extLst>
          </p:cNvPr>
          <p:cNvSpPr>
            <a:spLocks noGrp="1"/>
          </p:cNvSpPr>
          <p:nvPr>
            <p:ph type="ctrTitle"/>
          </p:nvPr>
        </p:nvSpPr>
        <p:spPr/>
        <p:txBody>
          <a:bodyPr/>
          <a:lstStyle/>
          <a:p>
            <a:r>
              <a:rPr lang="en-US" dirty="0"/>
              <a:t>Feminist Epistemology</a:t>
            </a:r>
          </a:p>
        </p:txBody>
      </p:sp>
      <p:sp>
        <p:nvSpPr>
          <p:cNvPr id="3" name="Subtitle 2">
            <a:extLst>
              <a:ext uri="{FF2B5EF4-FFF2-40B4-BE49-F238E27FC236}">
                <a16:creationId xmlns:a16="http://schemas.microsoft.com/office/drawing/2014/main" id="{964F32D2-3B05-8826-29EE-CA0C0C084F16}"/>
              </a:ext>
            </a:extLst>
          </p:cNvPr>
          <p:cNvSpPr>
            <a:spLocks noGrp="1"/>
          </p:cNvSpPr>
          <p:nvPr>
            <p:ph type="subTitle" idx="1"/>
          </p:nvPr>
        </p:nvSpPr>
        <p:spPr/>
        <p:txBody>
          <a:bodyPr/>
          <a:lstStyle/>
          <a:p>
            <a:r>
              <a:rPr lang="en-US" dirty="0"/>
              <a:t>Nick Clanchy</a:t>
            </a:r>
          </a:p>
          <a:p>
            <a:r>
              <a:rPr lang="en-US" dirty="0" err="1"/>
              <a:t>nicholas.clanchy@pmb.ox.ac.uk</a:t>
            </a:r>
            <a:endParaRPr lang="en-US" dirty="0"/>
          </a:p>
        </p:txBody>
      </p:sp>
    </p:spTree>
    <p:extLst>
      <p:ext uri="{BB962C8B-B14F-4D97-AF65-F5344CB8AC3E}">
        <p14:creationId xmlns:p14="http://schemas.microsoft.com/office/powerpoint/2010/main" val="229812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60804-47BC-6A72-7194-FB4C7B34937A}"/>
              </a:ext>
            </a:extLst>
          </p:cNvPr>
          <p:cNvSpPr>
            <a:spLocks noGrp="1"/>
          </p:cNvSpPr>
          <p:nvPr>
            <p:ph type="title"/>
          </p:nvPr>
        </p:nvSpPr>
        <p:spPr/>
        <p:txBody>
          <a:bodyPr/>
          <a:lstStyle/>
          <a:p>
            <a:r>
              <a:rPr lang="en-US" dirty="0"/>
              <a:t>Standpoint epistemology: two versions</a:t>
            </a:r>
          </a:p>
        </p:txBody>
      </p:sp>
      <p:sp>
        <p:nvSpPr>
          <p:cNvPr id="3" name="Content Placeholder 2">
            <a:extLst>
              <a:ext uri="{FF2B5EF4-FFF2-40B4-BE49-F238E27FC236}">
                <a16:creationId xmlns:a16="http://schemas.microsoft.com/office/drawing/2014/main" id="{F844C6F4-3D4A-70FF-92A0-01475AEA9CD9}"/>
              </a:ext>
            </a:extLst>
          </p:cNvPr>
          <p:cNvSpPr>
            <a:spLocks noGrp="1"/>
          </p:cNvSpPr>
          <p:nvPr>
            <p:ph idx="1"/>
          </p:nvPr>
        </p:nvSpPr>
        <p:spPr>
          <a:xfrm>
            <a:off x="1024128" y="2084832"/>
            <a:ext cx="9720073" cy="4023360"/>
          </a:xfrm>
        </p:spPr>
        <p:txBody>
          <a:bodyPr>
            <a:normAutofit lnSpcReduction="10000"/>
          </a:bodyPr>
          <a:lstStyle/>
          <a:p>
            <a:pPr marL="0" indent="0" algn="just">
              <a:buNone/>
            </a:pPr>
            <a:r>
              <a:rPr lang="en-US" dirty="0"/>
              <a:t>Basic idea (weak version): Those who are oppressed are collectively better positioned and better incentivized to understand the reality of that oppression than those who oppress. </a:t>
            </a:r>
          </a:p>
          <a:p>
            <a:pPr algn="just"/>
            <a:r>
              <a:rPr lang="en-US" dirty="0"/>
              <a:t>  =&gt;  Breaking this up: (1) Knowledge is </a:t>
            </a:r>
            <a:r>
              <a:rPr lang="en-US" i="1" dirty="0"/>
              <a:t>socially situated</a:t>
            </a:r>
            <a:r>
              <a:rPr lang="en-US" dirty="0"/>
              <a:t>; (2) the situation of the oppressed lends itself to a kind of </a:t>
            </a:r>
            <a:r>
              <a:rPr lang="en-US" i="1" dirty="0"/>
              <a:t>epistemic privilege</a:t>
            </a:r>
            <a:r>
              <a:rPr lang="en-US" dirty="0"/>
              <a:t>; (3) this privilege is not automatic, but must be collectively </a:t>
            </a:r>
            <a:r>
              <a:rPr lang="en-US" i="1" dirty="0"/>
              <a:t>achieved </a:t>
            </a:r>
            <a:r>
              <a:rPr lang="en-US" dirty="0"/>
              <a:t>(through consciousness-raising). </a:t>
            </a:r>
          </a:p>
          <a:p>
            <a:pPr marL="0" indent="0" algn="just">
              <a:buNone/>
            </a:pPr>
            <a:r>
              <a:rPr lang="en-US" dirty="0"/>
              <a:t>   =&gt;  Liam Kofi Bright (“Empiricism is a Standpoint Epistemology” (2018)): any empiricist should endorse this.</a:t>
            </a:r>
          </a:p>
          <a:p>
            <a:pPr marL="0" indent="0" algn="just">
              <a:buNone/>
            </a:pPr>
            <a:r>
              <a:rPr lang="en-US" dirty="0"/>
              <a:t>Basic idea (strong version): </a:t>
            </a:r>
            <a:r>
              <a:rPr lang="en-US" i="1" dirty="0"/>
              <a:t>Only </a:t>
            </a:r>
            <a:r>
              <a:rPr lang="en-US" dirty="0"/>
              <a:t>those who are oppressed are positioned to understand the reality of that oppression. </a:t>
            </a:r>
          </a:p>
          <a:p>
            <a:pPr marL="0" indent="0" algn="just">
              <a:buNone/>
            </a:pPr>
            <a:r>
              <a:rPr lang="en-US" dirty="0"/>
              <a:t>   =&gt;  Propositional vs. qualitative knowledge; a red herring?</a:t>
            </a:r>
          </a:p>
        </p:txBody>
      </p:sp>
    </p:spTree>
    <p:extLst>
      <p:ext uri="{BB962C8B-B14F-4D97-AF65-F5344CB8AC3E}">
        <p14:creationId xmlns:p14="http://schemas.microsoft.com/office/powerpoint/2010/main" val="2156363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67B52-B698-D291-C5AE-FC9FDC895DC1}"/>
              </a:ext>
            </a:extLst>
          </p:cNvPr>
          <p:cNvSpPr>
            <a:spLocks noGrp="1"/>
          </p:cNvSpPr>
          <p:nvPr>
            <p:ph type="title"/>
          </p:nvPr>
        </p:nvSpPr>
        <p:spPr/>
        <p:txBody>
          <a:bodyPr/>
          <a:lstStyle/>
          <a:p>
            <a:r>
              <a:rPr lang="en-US" dirty="0"/>
              <a:t>Traditional vs. standpoint epistemology</a:t>
            </a:r>
          </a:p>
        </p:txBody>
      </p:sp>
      <p:sp>
        <p:nvSpPr>
          <p:cNvPr id="3" name="Content Placeholder 2">
            <a:extLst>
              <a:ext uri="{FF2B5EF4-FFF2-40B4-BE49-F238E27FC236}">
                <a16:creationId xmlns:a16="http://schemas.microsoft.com/office/drawing/2014/main" id="{1F810975-08E9-4C7E-7F1E-826155C61C34}"/>
              </a:ext>
            </a:extLst>
          </p:cNvPr>
          <p:cNvSpPr>
            <a:spLocks noGrp="1"/>
          </p:cNvSpPr>
          <p:nvPr>
            <p:ph idx="1"/>
          </p:nvPr>
        </p:nvSpPr>
        <p:spPr/>
        <p:txBody>
          <a:bodyPr/>
          <a:lstStyle/>
          <a:p>
            <a:pPr marL="457200" indent="-457200" algn="just">
              <a:buAutoNum type="arabicPeriod"/>
            </a:pPr>
            <a:r>
              <a:rPr lang="en-US" dirty="0"/>
              <a:t>Contrast in the </a:t>
            </a:r>
            <a:r>
              <a:rPr lang="en-US" i="1" dirty="0"/>
              <a:t>objects</a:t>
            </a:r>
            <a:r>
              <a:rPr lang="en-US" dirty="0"/>
              <a:t> of knowledge: knowledge of mathematical truths and physical objects vs. knowledge of social structures, relations, and experiences.</a:t>
            </a:r>
          </a:p>
          <a:p>
            <a:pPr marL="457200" indent="-457200" algn="just">
              <a:buAutoNum type="arabicPeriod"/>
            </a:pPr>
            <a:endParaRPr lang="en-US" dirty="0"/>
          </a:p>
          <a:p>
            <a:pPr marL="457200" indent="-457200" algn="just">
              <a:buAutoNum type="arabicPeriod"/>
            </a:pPr>
            <a:r>
              <a:rPr lang="en-US" dirty="0"/>
              <a:t>Contrast in the </a:t>
            </a:r>
            <a:r>
              <a:rPr lang="en-US" i="1" dirty="0"/>
              <a:t>subjects </a:t>
            </a:r>
            <a:r>
              <a:rPr lang="en-US" dirty="0"/>
              <a:t>of knowledge: individual knowers vs. collective knowers.</a:t>
            </a:r>
          </a:p>
          <a:p>
            <a:pPr marL="457200" indent="-457200" algn="just">
              <a:buAutoNum type="arabicPeriod"/>
            </a:pPr>
            <a:endParaRPr lang="en-US" dirty="0"/>
          </a:p>
          <a:p>
            <a:pPr marL="457200" indent="-457200" algn="just">
              <a:buAutoNum type="arabicPeriod"/>
            </a:pPr>
            <a:r>
              <a:rPr lang="en-US" dirty="0"/>
              <a:t>Contrast in the conception of </a:t>
            </a:r>
            <a:r>
              <a:rPr lang="en-US" i="1" dirty="0"/>
              <a:t>objective</a:t>
            </a:r>
            <a:r>
              <a:rPr lang="en-US" dirty="0"/>
              <a:t> inquiry: abstracting away from vs. paying attention to the social identity of inquirers; value-neutral vs. value-informed inquiry.</a:t>
            </a:r>
          </a:p>
          <a:p>
            <a:endParaRPr lang="en-US" i="1" dirty="0"/>
          </a:p>
        </p:txBody>
      </p:sp>
    </p:spTree>
    <p:extLst>
      <p:ext uri="{BB962C8B-B14F-4D97-AF65-F5344CB8AC3E}">
        <p14:creationId xmlns:p14="http://schemas.microsoft.com/office/powerpoint/2010/main" val="2594079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B0D03-6BCA-AE57-FEC9-3BDD8AC5914D}"/>
              </a:ext>
            </a:extLst>
          </p:cNvPr>
          <p:cNvSpPr>
            <a:spLocks noGrp="1"/>
          </p:cNvSpPr>
          <p:nvPr>
            <p:ph type="title"/>
          </p:nvPr>
        </p:nvSpPr>
        <p:spPr/>
        <p:txBody>
          <a:bodyPr/>
          <a:lstStyle/>
          <a:p>
            <a:r>
              <a:rPr lang="en-US" dirty="0"/>
              <a:t>Essentialism/intersectionality</a:t>
            </a:r>
          </a:p>
        </p:txBody>
      </p:sp>
      <p:sp>
        <p:nvSpPr>
          <p:cNvPr id="3" name="Content Placeholder 2">
            <a:extLst>
              <a:ext uri="{FF2B5EF4-FFF2-40B4-BE49-F238E27FC236}">
                <a16:creationId xmlns:a16="http://schemas.microsoft.com/office/drawing/2014/main" id="{E0A35460-4EFE-B307-A110-473F38FD5CA1}"/>
              </a:ext>
            </a:extLst>
          </p:cNvPr>
          <p:cNvSpPr>
            <a:spLocks noGrp="1"/>
          </p:cNvSpPr>
          <p:nvPr>
            <p:ph idx="1"/>
          </p:nvPr>
        </p:nvSpPr>
        <p:spPr>
          <a:xfrm>
            <a:off x="1024128" y="1725930"/>
            <a:ext cx="9720073" cy="4949190"/>
          </a:xfrm>
        </p:spPr>
        <p:txBody>
          <a:bodyPr>
            <a:normAutofit fontScale="92500" lnSpcReduction="10000"/>
          </a:bodyPr>
          <a:lstStyle/>
          <a:p>
            <a:pPr marL="0" indent="0" algn="just">
              <a:buNone/>
            </a:pPr>
            <a:r>
              <a:rPr lang="en-US" sz="2400" dirty="0"/>
              <a:t>I propose to lay aside the important differences among women across race and class boundaries and instead search for central commonalities. I take some justification from the fruitfulness of Marx’s similar strategy in constructing a simplified, two class, two man model….Still, I adopt this strategy with some reluctance, since it contains the danger of making invisible the experience of lesbians or women of color. At the same time, I recognize that </a:t>
            </a:r>
            <a:r>
              <a:rPr lang="en-US" sz="2400" dirty="0">
                <a:highlight>
                  <a:srgbClr val="00FFFF"/>
                </a:highlight>
              </a:rPr>
              <a:t>the effort to uncover a feminist standpoint assumes that there are some things common to all women’s lives</a:t>
            </a:r>
            <a:r>
              <a:rPr lang="en-US" sz="2400" dirty="0"/>
              <a:t> in Western class societies.</a:t>
            </a:r>
          </a:p>
          <a:p>
            <a:pPr marL="0" indent="0" algn="just">
              <a:buNone/>
            </a:pPr>
            <a:r>
              <a:rPr lang="en-US" sz="2400" dirty="0"/>
              <a:t>	- Nancy Hartsock, “The Feminist Standpoint: Developing the Ground for a 	Specifically Feminist Historical Materialism” (1983)</a:t>
            </a:r>
          </a:p>
          <a:p>
            <a:pPr marL="0" indent="0" algn="just">
              <a:buNone/>
            </a:pPr>
            <a:r>
              <a:rPr lang="en-GB" sz="2400" dirty="0"/>
              <a:t>Consider, for example, the activities that we call “games”. I mean board-games, card-games, ball-games, athletic games, and so on. What is common to them all? – Don’t say: “They </a:t>
            </a:r>
            <a:r>
              <a:rPr lang="en-GB" sz="2400" i="1" dirty="0"/>
              <a:t>must</a:t>
            </a:r>
            <a:r>
              <a:rPr lang="en-GB" sz="2400" dirty="0"/>
              <a:t> have something in common, or they would not be called ‘games’” – but </a:t>
            </a:r>
            <a:r>
              <a:rPr lang="en-GB" sz="2400" i="1" dirty="0"/>
              <a:t>look and see </a:t>
            </a:r>
            <a:r>
              <a:rPr lang="en-GB" sz="2400" dirty="0"/>
              <a:t>whether there is anything common to all. – For if you look at them, you won’t see something that is common to </a:t>
            </a:r>
            <a:r>
              <a:rPr lang="en-GB" sz="2400" i="1" dirty="0"/>
              <a:t>all</a:t>
            </a:r>
            <a:r>
              <a:rPr lang="en-GB" sz="2400" dirty="0"/>
              <a:t>, but similarities, affinities, and a whole series of them at that. To repeat: don’t think, but look!</a:t>
            </a:r>
          </a:p>
          <a:p>
            <a:pPr marL="0" indent="0" algn="just">
              <a:buNone/>
            </a:pPr>
            <a:r>
              <a:rPr lang="en-GB" sz="2400" dirty="0"/>
              <a:t>	- Ludwig Wittgenstein, </a:t>
            </a:r>
            <a:r>
              <a:rPr lang="en-GB" sz="2400" i="1" dirty="0"/>
              <a:t>Philosophical Investigations</a:t>
            </a:r>
            <a:r>
              <a:rPr lang="en-GB" sz="2400" dirty="0"/>
              <a:t> (1953), §66</a:t>
            </a:r>
          </a:p>
          <a:p>
            <a:pPr marL="0" indent="0" algn="just">
              <a:buNone/>
            </a:pPr>
            <a:endParaRPr lang="en-US" dirty="0"/>
          </a:p>
        </p:txBody>
      </p:sp>
    </p:spTree>
    <p:extLst>
      <p:ext uri="{BB962C8B-B14F-4D97-AF65-F5344CB8AC3E}">
        <p14:creationId xmlns:p14="http://schemas.microsoft.com/office/powerpoint/2010/main" val="900438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E249-ED1B-EA9A-5B1D-9FE32471FB6D}"/>
              </a:ext>
            </a:extLst>
          </p:cNvPr>
          <p:cNvSpPr>
            <a:spLocks noGrp="1"/>
          </p:cNvSpPr>
          <p:nvPr>
            <p:ph type="title"/>
          </p:nvPr>
        </p:nvSpPr>
        <p:spPr/>
        <p:txBody>
          <a:bodyPr/>
          <a:lstStyle/>
          <a:p>
            <a:r>
              <a:rPr lang="en-US" dirty="0"/>
              <a:t>Three ways to go wrong</a:t>
            </a:r>
          </a:p>
        </p:txBody>
      </p:sp>
      <p:sp>
        <p:nvSpPr>
          <p:cNvPr id="3" name="Content Placeholder 2">
            <a:extLst>
              <a:ext uri="{FF2B5EF4-FFF2-40B4-BE49-F238E27FC236}">
                <a16:creationId xmlns:a16="http://schemas.microsoft.com/office/drawing/2014/main" id="{C1B3300E-EFE8-14FD-D076-67808D29D4A0}"/>
              </a:ext>
            </a:extLst>
          </p:cNvPr>
          <p:cNvSpPr>
            <a:spLocks noGrp="1"/>
          </p:cNvSpPr>
          <p:nvPr>
            <p:ph idx="1"/>
          </p:nvPr>
        </p:nvSpPr>
        <p:spPr/>
        <p:txBody>
          <a:bodyPr/>
          <a:lstStyle/>
          <a:p>
            <a:pPr marL="457200" indent="-457200" algn="just">
              <a:buAutoNum type="arabicPeriod"/>
            </a:pPr>
            <a:r>
              <a:rPr lang="en-US" dirty="0"/>
              <a:t>Romanticizing oppression (Uma Narayan, “The Project of Feminist Epistemology: Perspectives from a Nonwestern Feminist” (2004)).</a:t>
            </a:r>
          </a:p>
          <a:p>
            <a:pPr marL="457200" indent="-457200" algn="just">
              <a:buAutoNum type="arabicPeriod"/>
            </a:pPr>
            <a:endParaRPr lang="en-US" dirty="0"/>
          </a:p>
          <a:p>
            <a:pPr marL="457200" indent="-457200" algn="just">
              <a:buAutoNum type="arabicPeriod"/>
            </a:pPr>
            <a:r>
              <a:rPr lang="en-US" dirty="0"/>
              <a:t>Deference politics (</a:t>
            </a:r>
            <a:r>
              <a:rPr lang="en-US" dirty="0" err="1"/>
              <a:t>Olúfémi</a:t>
            </a:r>
            <a:r>
              <a:rPr lang="en-US" dirty="0"/>
              <a:t> O. </a:t>
            </a:r>
            <a:r>
              <a:rPr lang="en-US" dirty="0" err="1"/>
              <a:t>Táíwò</a:t>
            </a:r>
            <a:r>
              <a:rPr lang="en-US" dirty="0"/>
              <a:t>, </a:t>
            </a:r>
            <a:r>
              <a:rPr lang="en-US" i="1" dirty="0"/>
              <a:t>Elite Capture: How the Powerful Took Over Identity Politics (And Everything Else) </a:t>
            </a:r>
            <a:r>
              <a:rPr lang="en-US" dirty="0"/>
              <a:t>(2022)). </a:t>
            </a:r>
          </a:p>
          <a:p>
            <a:pPr marL="457200" indent="-457200" algn="just">
              <a:buAutoNum type="arabicPeriod"/>
            </a:pPr>
            <a:endParaRPr lang="en-US" dirty="0"/>
          </a:p>
          <a:p>
            <a:pPr marL="457200" indent="-457200" algn="just">
              <a:buAutoNum type="arabicPeriod"/>
            </a:pPr>
            <a:r>
              <a:rPr lang="en-US" dirty="0"/>
              <a:t>Epistemic exploitation (Nora Berenstain, “Epistemic Exploitation” (2016)). </a:t>
            </a:r>
          </a:p>
        </p:txBody>
      </p:sp>
    </p:spTree>
    <p:extLst>
      <p:ext uri="{BB962C8B-B14F-4D97-AF65-F5344CB8AC3E}">
        <p14:creationId xmlns:p14="http://schemas.microsoft.com/office/powerpoint/2010/main" val="2106889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67741-B5F1-A65E-D21E-D7E63195E0C7}"/>
              </a:ext>
            </a:extLst>
          </p:cNvPr>
          <p:cNvSpPr>
            <a:spLocks noGrp="1"/>
          </p:cNvSpPr>
          <p:nvPr>
            <p:ph type="title"/>
          </p:nvPr>
        </p:nvSpPr>
        <p:spPr/>
        <p:txBody>
          <a:bodyPr/>
          <a:lstStyle/>
          <a:p>
            <a:r>
              <a:rPr lang="en-GB" dirty="0"/>
              <a:t>Hermeneutical Injustice: Two Cases</a:t>
            </a:r>
          </a:p>
        </p:txBody>
      </p:sp>
      <p:sp>
        <p:nvSpPr>
          <p:cNvPr id="3" name="Content Placeholder 2">
            <a:extLst>
              <a:ext uri="{FF2B5EF4-FFF2-40B4-BE49-F238E27FC236}">
                <a16:creationId xmlns:a16="http://schemas.microsoft.com/office/drawing/2014/main" id="{85A2929B-E965-8728-9C54-D2EA1E713FD7}"/>
              </a:ext>
            </a:extLst>
          </p:cNvPr>
          <p:cNvSpPr>
            <a:spLocks noGrp="1"/>
          </p:cNvSpPr>
          <p:nvPr>
            <p:ph idx="1"/>
          </p:nvPr>
        </p:nvSpPr>
        <p:spPr/>
        <p:txBody>
          <a:bodyPr>
            <a:normAutofit lnSpcReduction="10000"/>
          </a:bodyPr>
          <a:lstStyle/>
          <a:p>
            <a:pPr marL="457200" indent="-457200" algn="just">
              <a:buAutoNum type="arabicPeriod"/>
            </a:pPr>
            <a:r>
              <a:rPr lang="en-US" dirty="0"/>
              <a:t>Wendy Sanford feels depressed following the birth of her son. Without the concept POSTPARTUM DEPRESSION available to her, she instead conceives what she is going through as the result of a PERSONAL DEFICIENCY for which she blames herself – so compounding her depression.</a:t>
            </a:r>
          </a:p>
          <a:p>
            <a:pPr marL="457200" indent="-457200" algn="just">
              <a:buAutoNum type="arabicPeriod"/>
            </a:pPr>
            <a:endParaRPr lang="en-US" dirty="0"/>
          </a:p>
          <a:p>
            <a:pPr marL="457200" indent="-457200" algn="just">
              <a:buAutoNum type="arabicPeriod"/>
            </a:pPr>
            <a:r>
              <a:rPr lang="en-US" dirty="0"/>
              <a:t>Carmita Wood is sexually harassed at work, leaving her no choice but to quit her job. Without the concept SEXUAL HARASSMENT available to her, she is hindered from rendering her experience intelligible to a Department of Labor bureaucrat – saying only that her reasons for quitting were ‘personal’. The bureaucrat denies her claim for unemployment benefits. (Both examples used by Miranda Fricker, </a:t>
            </a:r>
            <a:r>
              <a:rPr lang="en-US" i="1" dirty="0"/>
              <a:t>Epistemic Injustice and the Power of Knowing</a:t>
            </a:r>
            <a:r>
              <a:rPr lang="en-US" dirty="0"/>
              <a:t> (2007), Ch.7; taken from Susan Brownmiller, </a:t>
            </a:r>
            <a:r>
              <a:rPr lang="en-US" i="1" dirty="0"/>
              <a:t>In Our Time: Memoir of a Revolution</a:t>
            </a:r>
            <a:r>
              <a:rPr lang="en-US" dirty="0"/>
              <a:t> (1999).)</a:t>
            </a:r>
          </a:p>
          <a:p>
            <a:endParaRPr lang="en-GB" dirty="0"/>
          </a:p>
        </p:txBody>
      </p:sp>
    </p:spTree>
    <p:extLst>
      <p:ext uri="{BB962C8B-B14F-4D97-AF65-F5344CB8AC3E}">
        <p14:creationId xmlns:p14="http://schemas.microsoft.com/office/powerpoint/2010/main" val="380733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8F6C-AB62-3596-7FD2-45C9A00EF7D7}"/>
              </a:ext>
            </a:extLst>
          </p:cNvPr>
          <p:cNvSpPr>
            <a:spLocks noGrp="1"/>
          </p:cNvSpPr>
          <p:nvPr>
            <p:ph type="title"/>
          </p:nvPr>
        </p:nvSpPr>
        <p:spPr/>
        <p:txBody>
          <a:bodyPr/>
          <a:lstStyle/>
          <a:p>
            <a:r>
              <a:rPr lang="en-GB" dirty="0"/>
              <a:t>What is a hermeneutical injustice?</a:t>
            </a:r>
          </a:p>
        </p:txBody>
      </p:sp>
      <p:sp>
        <p:nvSpPr>
          <p:cNvPr id="3" name="Content Placeholder 2">
            <a:extLst>
              <a:ext uri="{FF2B5EF4-FFF2-40B4-BE49-F238E27FC236}">
                <a16:creationId xmlns:a16="http://schemas.microsoft.com/office/drawing/2014/main" id="{03257473-F706-970C-E074-B1B1A2F72ED9}"/>
              </a:ext>
            </a:extLst>
          </p:cNvPr>
          <p:cNvSpPr>
            <a:spLocks noGrp="1"/>
          </p:cNvSpPr>
          <p:nvPr>
            <p:ph idx="1"/>
          </p:nvPr>
        </p:nvSpPr>
        <p:spPr>
          <a:xfrm>
            <a:off x="1024128" y="1691640"/>
            <a:ext cx="9720073" cy="4914900"/>
          </a:xfrm>
        </p:spPr>
        <p:txBody>
          <a:bodyPr>
            <a:normAutofit/>
          </a:bodyPr>
          <a:lstStyle/>
          <a:p>
            <a:pPr algn="just"/>
            <a:r>
              <a:rPr lang="en-US" dirty="0"/>
              <a:t>A person </a:t>
            </a:r>
            <a:r>
              <a:rPr lang="en-US" i="1" dirty="0"/>
              <a:t>A</a:t>
            </a:r>
            <a:r>
              <a:rPr lang="en-US" dirty="0"/>
              <a:t> suffers a hermeneutical injustice when:</a:t>
            </a:r>
          </a:p>
          <a:p>
            <a:pPr algn="just"/>
            <a:r>
              <a:rPr lang="en-US" dirty="0"/>
              <a:t>(i) </a:t>
            </a:r>
            <a:r>
              <a:rPr lang="en-US" i="1" dirty="0"/>
              <a:t>A</a:t>
            </a:r>
            <a:r>
              <a:rPr lang="en-US" dirty="0"/>
              <a:t> has an interest in something about themselves, </a:t>
            </a:r>
            <a:r>
              <a:rPr lang="en-US" i="1" dirty="0"/>
              <a:t>X</a:t>
            </a:r>
            <a:r>
              <a:rPr lang="en-US" dirty="0"/>
              <a:t>, being intelligible to someone, </a:t>
            </a:r>
            <a:r>
              <a:rPr lang="en-US" i="1" dirty="0"/>
              <a:t>B</a:t>
            </a:r>
            <a:r>
              <a:rPr lang="en-US" dirty="0"/>
              <a:t>;</a:t>
            </a:r>
          </a:p>
          <a:p>
            <a:pPr algn="just"/>
            <a:r>
              <a:rPr lang="en-US" dirty="0"/>
              <a:t>(ii) This interest goes unsatisfied because </a:t>
            </a:r>
            <a:r>
              <a:rPr lang="en-US" i="1" dirty="0"/>
              <a:t>A</a:t>
            </a:r>
            <a:r>
              <a:rPr lang="en-US" dirty="0"/>
              <a:t> has only ill-fitting concepts available to them with which to render </a:t>
            </a:r>
            <a:r>
              <a:rPr lang="en-US" i="1" dirty="0"/>
              <a:t>X</a:t>
            </a:r>
            <a:r>
              <a:rPr lang="en-US" dirty="0"/>
              <a:t> intelligible to </a:t>
            </a:r>
            <a:r>
              <a:rPr lang="en-US" i="1" dirty="0"/>
              <a:t>B</a:t>
            </a:r>
            <a:r>
              <a:rPr lang="en-US" dirty="0"/>
              <a:t>;</a:t>
            </a:r>
          </a:p>
          <a:p>
            <a:pPr algn="just"/>
            <a:r>
              <a:rPr lang="en-US" dirty="0"/>
              <a:t>(iii) That </a:t>
            </a:r>
            <a:r>
              <a:rPr lang="en-US" i="1" dirty="0"/>
              <a:t>A</a:t>
            </a:r>
            <a:r>
              <a:rPr lang="en-US" dirty="0"/>
              <a:t> has only ill-fitting concepts available to them for this purpose is a result of hermeneutical marginalization. </a:t>
            </a:r>
          </a:p>
          <a:p>
            <a:pPr algn="just"/>
            <a:r>
              <a:rPr lang="en-US" dirty="0"/>
              <a:t>A group is </a:t>
            </a:r>
            <a:r>
              <a:rPr lang="en-US" i="1" dirty="0"/>
              <a:t>hermeneutically marginalized</a:t>
            </a:r>
            <a:r>
              <a:rPr lang="en-US" dirty="0"/>
              <a:t> when they are excluded from and/or subordinated within those practices that generate and disseminate concepts (Miranda Fricker, </a:t>
            </a:r>
            <a:r>
              <a:rPr lang="en-US" i="1" dirty="0"/>
              <a:t>Epistemic Injustice </a:t>
            </a:r>
            <a:r>
              <a:rPr lang="en-US" dirty="0"/>
              <a:t>(2007),</a:t>
            </a:r>
            <a:r>
              <a:rPr lang="en-US" i="1" dirty="0"/>
              <a:t> </a:t>
            </a:r>
            <a:r>
              <a:rPr lang="en-US" dirty="0"/>
              <a:t>Ch.7).</a:t>
            </a:r>
          </a:p>
          <a:p>
            <a:pPr algn="just"/>
            <a:r>
              <a:rPr lang="en-US" dirty="0"/>
              <a:t>A person is </a:t>
            </a:r>
            <a:r>
              <a:rPr lang="en-US" i="1" dirty="0"/>
              <a:t>willfully hermeneutically ignorant</a:t>
            </a:r>
            <a:r>
              <a:rPr lang="en-US" dirty="0"/>
              <a:t> when they refuse to learn to use concepts developed by a hermeneutically marginalized group (Gaile Pohlhaus Jr., “Relational Knowing and Epistemic Injustice: Towards a Theory of Willful Hermeneutical Ignorance” (2012)).</a:t>
            </a:r>
          </a:p>
        </p:txBody>
      </p:sp>
    </p:spTree>
    <p:extLst>
      <p:ext uri="{BB962C8B-B14F-4D97-AF65-F5344CB8AC3E}">
        <p14:creationId xmlns:p14="http://schemas.microsoft.com/office/powerpoint/2010/main" val="3115962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2078-6EB2-F3E6-CB11-13A6BFAA66C8}"/>
              </a:ext>
            </a:extLst>
          </p:cNvPr>
          <p:cNvSpPr>
            <a:spLocks noGrp="1"/>
          </p:cNvSpPr>
          <p:nvPr>
            <p:ph type="title"/>
          </p:nvPr>
        </p:nvSpPr>
        <p:spPr/>
        <p:txBody>
          <a:bodyPr/>
          <a:lstStyle/>
          <a:p>
            <a:r>
              <a:rPr lang="en-US" dirty="0"/>
              <a:t>Relating Hermeneutical Injustice and Standpoint Epistemology</a:t>
            </a:r>
          </a:p>
        </p:txBody>
      </p:sp>
      <p:sp>
        <p:nvSpPr>
          <p:cNvPr id="3" name="Content Placeholder 2">
            <a:extLst>
              <a:ext uri="{FF2B5EF4-FFF2-40B4-BE49-F238E27FC236}">
                <a16:creationId xmlns:a16="http://schemas.microsoft.com/office/drawing/2014/main" id="{EF3618B4-90CF-0764-5102-AA9591702685}"/>
              </a:ext>
            </a:extLst>
          </p:cNvPr>
          <p:cNvSpPr>
            <a:spLocks noGrp="1"/>
          </p:cNvSpPr>
          <p:nvPr>
            <p:ph idx="1"/>
          </p:nvPr>
        </p:nvSpPr>
        <p:spPr/>
        <p:txBody>
          <a:bodyPr>
            <a:normAutofit/>
          </a:bodyPr>
          <a:lstStyle/>
          <a:p>
            <a:pPr marL="457200" indent="-457200" algn="just">
              <a:buAutoNum type="arabicPeriod"/>
            </a:pPr>
            <a:r>
              <a:rPr lang="en-US" dirty="0"/>
              <a:t>The danger of romanticizing oppression: being hindered from rendering something significant about oneself intelligible to someone is an epistemic </a:t>
            </a:r>
            <a:r>
              <a:rPr lang="en-US" i="1" dirty="0"/>
              <a:t>dis</a:t>
            </a:r>
            <a:r>
              <a:rPr lang="en-US" dirty="0"/>
              <a:t>advantage bestowed by oppression. </a:t>
            </a:r>
          </a:p>
          <a:p>
            <a:pPr marL="457200" indent="-457200" algn="just">
              <a:buAutoNum type="arabicPeriod"/>
            </a:pPr>
            <a:r>
              <a:rPr lang="en-US" dirty="0"/>
              <a:t>A reason for it mattering </a:t>
            </a:r>
            <a:r>
              <a:rPr lang="en-US" i="1" dirty="0"/>
              <a:t>who</a:t>
            </a:r>
            <a:r>
              <a:rPr lang="en-US" dirty="0"/>
              <a:t> is in courtrooms, classrooms, writers’ rooms, etc.: it is in these rooms that concepts are generated, and from these rooms that concepts are disseminated. </a:t>
            </a:r>
          </a:p>
          <a:p>
            <a:pPr marL="457200" indent="-457200" algn="just">
              <a:buAutoNum type="arabicPeriod"/>
            </a:pPr>
            <a:r>
              <a:rPr lang="en-US" dirty="0"/>
              <a:t>Raising consciousness and thereby achieving a standpoint often the first and sometimes the only step needed to overcome a hermeneutical injustice. </a:t>
            </a:r>
          </a:p>
          <a:p>
            <a:pPr marL="457200" indent="-457200" algn="just">
              <a:buAutoNum type="arabicPeriod"/>
            </a:pPr>
            <a:r>
              <a:rPr lang="en-US" dirty="0"/>
              <a:t>Are dismissals of standpoint epistemology by traditional epistemologists willfully hermeneutically ignorant?</a:t>
            </a:r>
          </a:p>
          <a:p>
            <a:pPr marL="457200" indent="-457200" algn="just">
              <a:buAutoNum type="arabicPeriod"/>
            </a:pPr>
            <a:endParaRPr lang="en-US" dirty="0"/>
          </a:p>
          <a:p>
            <a:pPr marL="457200" indent="-457200" algn="just">
              <a:buAutoNum type="arabicPeriod"/>
            </a:pPr>
            <a:endParaRPr lang="en-US" dirty="0"/>
          </a:p>
          <a:p>
            <a:endParaRPr lang="en-US" dirty="0"/>
          </a:p>
        </p:txBody>
      </p:sp>
    </p:spTree>
    <p:extLst>
      <p:ext uri="{BB962C8B-B14F-4D97-AF65-F5344CB8AC3E}">
        <p14:creationId xmlns:p14="http://schemas.microsoft.com/office/powerpoint/2010/main" val="3415775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AEA90-FFC7-F661-BB8E-733EB9DE488B}"/>
              </a:ext>
            </a:extLst>
          </p:cNvPr>
          <p:cNvSpPr>
            <a:spLocks noGrp="1"/>
          </p:cNvSpPr>
          <p:nvPr>
            <p:ph type="title"/>
          </p:nvPr>
        </p:nvSpPr>
        <p:spPr/>
        <p:txBody>
          <a:bodyPr/>
          <a:lstStyle/>
          <a:p>
            <a:r>
              <a:rPr lang="en-GB" dirty="0"/>
              <a:t>Tackling hermeneutical injustices</a:t>
            </a:r>
          </a:p>
        </p:txBody>
      </p:sp>
      <p:sp>
        <p:nvSpPr>
          <p:cNvPr id="3" name="Content Placeholder 2">
            <a:extLst>
              <a:ext uri="{FF2B5EF4-FFF2-40B4-BE49-F238E27FC236}">
                <a16:creationId xmlns:a16="http://schemas.microsoft.com/office/drawing/2014/main" id="{3D98DFE1-55B3-2257-9C64-EB6EC49EE3FC}"/>
              </a:ext>
            </a:extLst>
          </p:cNvPr>
          <p:cNvSpPr>
            <a:spLocks noGrp="1"/>
          </p:cNvSpPr>
          <p:nvPr>
            <p:ph idx="1"/>
          </p:nvPr>
        </p:nvSpPr>
        <p:spPr>
          <a:xfrm>
            <a:off x="1024128" y="2084832"/>
            <a:ext cx="9720073" cy="4270248"/>
          </a:xfrm>
        </p:spPr>
        <p:txBody>
          <a:bodyPr>
            <a:normAutofit/>
          </a:bodyPr>
          <a:lstStyle/>
          <a:p>
            <a:pPr marL="0" indent="0" algn="just">
              <a:buNone/>
            </a:pPr>
            <a:r>
              <a:rPr lang="en-GB" dirty="0"/>
              <a:t>So long as one of conditions (i)-(iii) do not obtain, </a:t>
            </a:r>
            <a:r>
              <a:rPr lang="en-GB" i="1" dirty="0"/>
              <a:t>A</a:t>
            </a:r>
            <a:r>
              <a:rPr lang="en-GB" dirty="0"/>
              <a:t> will not suffer a hermeneutical injustice.</a:t>
            </a:r>
          </a:p>
          <a:p>
            <a:pPr marL="0" indent="0" algn="just">
              <a:buNone/>
            </a:pPr>
            <a:r>
              <a:rPr lang="en-GB" i="1" dirty="0"/>
              <a:t>Interests-as-given </a:t>
            </a:r>
            <a:r>
              <a:rPr lang="en-GB" dirty="0"/>
              <a:t>strategies allow (i) to obtain and aim to prevent (ii) and/or (iii) from obtaining. The idea is to enable </a:t>
            </a:r>
            <a:r>
              <a:rPr lang="en-GB" i="1" dirty="0"/>
              <a:t>A</a:t>
            </a:r>
            <a:r>
              <a:rPr lang="en-GB" dirty="0"/>
              <a:t> to satisfy the interest they have in something about themselves being intelligible to someone. </a:t>
            </a:r>
          </a:p>
          <a:p>
            <a:pPr marL="0" indent="0" algn="just">
              <a:buNone/>
            </a:pPr>
            <a:r>
              <a:rPr lang="en-GB" i="1" dirty="0"/>
              <a:t>Interests-in-question strategies</a:t>
            </a:r>
            <a:r>
              <a:rPr lang="en-GB" dirty="0"/>
              <a:t> aim to prevent (i) obtaining. The idea is to do away with the interest </a:t>
            </a:r>
            <a:r>
              <a:rPr lang="en-GB" i="1" dirty="0"/>
              <a:t>A</a:t>
            </a:r>
            <a:r>
              <a:rPr lang="en-GB" dirty="0"/>
              <a:t> has in something about themselves being intelligible to someone, and with it the possibility of its unfair nonsatisfaction. </a:t>
            </a:r>
          </a:p>
          <a:p>
            <a:pPr marL="0" indent="0" algn="just">
              <a:buNone/>
            </a:pPr>
            <a:r>
              <a:rPr lang="en-GB" dirty="0"/>
              <a:t>Consider: Carmita Wood would not have suffered a hermeneutical injustice had she had the concept SEXUAL HARASSMENT available to her; but she also would not have suffered a hermeneutical injustice had she been in receipt of a generous universal basic income.</a:t>
            </a:r>
          </a:p>
        </p:txBody>
      </p:sp>
    </p:spTree>
    <p:extLst>
      <p:ext uri="{BB962C8B-B14F-4D97-AF65-F5344CB8AC3E}">
        <p14:creationId xmlns:p14="http://schemas.microsoft.com/office/powerpoint/2010/main" val="1788116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2021</TotalTime>
  <Words>1112</Words>
  <Application>Microsoft Macintosh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Tw Cen MT</vt:lpstr>
      <vt:lpstr>Tw Cen MT Condensed</vt:lpstr>
      <vt:lpstr>Wingdings 3</vt:lpstr>
      <vt:lpstr>Integral</vt:lpstr>
      <vt:lpstr>Feminist Epistemology</vt:lpstr>
      <vt:lpstr>Standpoint epistemology: two versions</vt:lpstr>
      <vt:lpstr>Traditional vs. standpoint epistemology</vt:lpstr>
      <vt:lpstr>Essentialism/intersectionality</vt:lpstr>
      <vt:lpstr>Three ways to go wrong</vt:lpstr>
      <vt:lpstr>Hermeneutical Injustice: Two Cases</vt:lpstr>
      <vt:lpstr>What is a hermeneutical injustice?</vt:lpstr>
      <vt:lpstr>Relating Hermeneutical Injustice and Standpoint Epistemology</vt:lpstr>
      <vt:lpstr>Tackling hermeneutical injustices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Epistemology</dc:title>
  <dc:creator>Nick Clanchy</dc:creator>
  <cp:lastModifiedBy>Nick Clanchy</cp:lastModifiedBy>
  <cp:revision>4</cp:revision>
  <dcterms:created xsi:type="dcterms:W3CDTF">2022-10-24T07:13:00Z</dcterms:created>
  <dcterms:modified xsi:type="dcterms:W3CDTF">2022-10-25T16:55:55Z</dcterms:modified>
</cp:coreProperties>
</file>